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72" r:id="rId6"/>
    <p:sldId id="356" r:id="rId7"/>
    <p:sldId id="310" r:id="rId8"/>
    <p:sldId id="379" r:id="rId9"/>
    <p:sldId id="294" r:id="rId10"/>
    <p:sldId id="296" r:id="rId11"/>
    <p:sldId id="301" r:id="rId12"/>
    <p:sldId id="304" r:id="rId13"/>
    <p:sldId id="351" r:id="rId14"/>
    <p:sldId id="352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9AD6"/>
    <a:srgbClr val="007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83784" autoAdjust="0"/>
  </p:normalViewPr>
  <p:slideViewPr>
    <p:cSldViewPr snapToGrid="0">
      <p:cViewPr varScale="1">
        <p:scale>
          <a:sx n="92" d="100"/>
          <a:sy n="92" d="100"/>
        </p:scale>
        <p:origin x="13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lnhs.local\storagepool\SJHFS\Shared\AMH%20-%20Business%20Support%20Team\Data%20Management%20Team\Data%20Manager%20Transformational%20Project\AMH%20DM\The%20Hub\Data%20Warehouse%20(The%20Hub)\2024\Jan%2024\Scratch%20data%20Jan%2024%20PMH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lnhs.local\storagepool\SJHFS\Shared\AMH%20-%20Business%20Support%20Team\Data%20Management%20Team\Data%20Manager%20Transformational%20Project\AMH%20DM\The%20Hub\Data%20Warehouse%20(The%20Hub)\July%202023\July%20data%20sctrac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lnhs.local\storagepool\SJHFS\Shared\AMH%20-%20Business%20Support%20Team\Data%20Management%20Team\Data%20Manager%20Transformational%20Project\AMH%20DM\The%20Hub\Data%20Warehouse%20(The%20Hub)\ADHOC\Data%20overall%20PMH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olnhs.local\storagepool\SJHFS\Shared\AMH%20-%20Business%20Support%20Team\Data%20Management%20Team\Data%20Manager%20Transformational%20Project\AMH%20DM\The%20Hub\Data%20Warehouse%20(The%20Hub)\ADHOC\Data%20overall%20PMH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[Scratch data Jan 24 PMHH.xlsx]Sheet2!PivotTable19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Successful Calls per Month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31750" cap="rnd">
            <a:solidFill>
              <a:schemeClr val="accent1"/>
            </a:solidFill>
            <a:round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Sheet2!$H$17</c:f>
              <c:strCache>
                <c:ptCount val="1"/>
                <c:pt idx="0">
                  <c:v>Total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Sheet2!$G$18:$G$30</c:f>
              <c:multiLvlStrCache>
                <c:ptCount val="10"/>
                <c:lvl>
                  <c:pt idx="0">
                    <c:v>Apr</c:v>
                  </c:pt>
                  <c:pt idx="1">
                    <c:v>May</c:v>
                  </c:pt>
                  <c:pt idx="2">
                    <c:v>Jun</c:v>
                  </c:pt>
                  <c:pt idx="3">
                    <c:v>Jul</c:v>
                  </c:pt>
                  <c:pt idx="4">
                    <c:v>Aug</c:v>
                  </c:pt>
                  <c:pt idx="5">
                    <c:v>Sep</c:v>
                  </c:pt>
                  <c:pt idx="6">
                    <c:v>Oct</c:v>
                  </c:pt>
                  <c:pt idx="7">
                    <c:v>Nov</c:v>
                  </c:pt>
                  <c:pt idx="8">
                    <c:v>Dec</c:v>
                  </c:pt>
                  <c:pt idx="9">
                    <c:v>Jan</c:v>
                  </c:pt>
                </c:lvl>
                <c:lvl>
                  <c:pt idx="0">
                    <c:v>2023</c:v>
                  </c:pt>
                  <c:pt idx="9">
                    <c:v>2024</c:v>
                  </c:pt>
                </c:lvl>
              </c:multiLvlStrCache>
            </c:multiLvlStrRef>
          </c:cat>
          <c:val>
            <c:numRef>
              <c:f>Sheet2!$H$18:$H$30</c:f>
              <c:numCache>
                <c:formatCode>General</c:formatCode>
                <c:ptCount val="10"/>
                <c:pt idx="0">
                  <c:v>52</c:v>
                </c:pt>
                <c:pt idx="1">
                  <c:v>137</c:v>
                </c:pt>
                <c:pt idx="2">
                  <c:v>252</c:v>
                </c:pt>
                <c:pt idx="3">
                  <c:v>245</c:v>
                </c:pt>
                <c:pt idx="4">
                  <c:v>297</c:v>
                </c:pt>
                <c:pt idx="5">
                  <c:v>357</c:v>
                </c:pt>
                <c:pt idx="6">
                  <c:v>356</c:v>
                </c:pt>
                <c:pt idx="7">
                  <c:v>355</c:v>
                </c:pt>
                <c:pt idx="8">
                  <c:v>284</c:v>
                </c:pt>
                <c:pt idx="9">
                  <c:v>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0D-4962-9240-FDB994C9EB9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1963216"/>
        <c:axId val="984557407"/>
      </c:lineChart>
      <c:catAx>
        <c:axId val="32196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557407"/>
        <c:crosses val="autoZero"/>
        <c:auto val="1"/>
        <c:lblAlgn val="ctr"/>
        <c:lblOffset val="100"/>
        <c:noMultiLvlLbl val="0"/>
      </c:catAx>
      <c:valAx>
        <c:axId val="984557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96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[Data overall PMHH.xlsx]Sheet2!PivotTable3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5.9365684716234574E-2"/>
          <c:y val="1.796427695813323E-2"/>
          <c:w val="0.88573214394855981"/>
          <c:h val="0.91237713030955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Sheet2!$F$4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Sheet2!$E$5:$E$13</c:f>
              <c:strCache>
                <c:ptCount val="8"/>
                <c:pt idx="0">
                  <c:v>Under 16</c:v>
                </c:pt>
                <c:pt idx="1">
                  <c:v>16-17</c:v>
                </c:pt>
                <c:pt idx="2">
                  <c:v>18-25</c:v>
                </c:pt>
                <c:pt idx="3">
                  <c:v>26-35</c:v>
                </c:pt>
                <c:pt idx="4">
                  <c:v>36-45</c:v>
                </c:pt>
                <c:pt idx="5">
                  <c:v>46-55</c:v>
                </c:pt>
                <c:pt idx="6">
                  <c:v>56-65</c:v>
                </c:pt>
                <c:pt idx="7">
                  <c:v>66 and above</c:v>
                </c:pt>
              </c:strCache>
            </c:strRef>
          </c:cat>
          <c:val>
            <c:numRef>
              <c:f>Sheet2!$F$5:$F$13</c:f>
              <c:numCache>
                <c:formatCode>General</c:formatCode>
                <c:ptCount val="8"/>
                <c:pt idx="0">
                  <c:v>17</c:v>
                </c:pt>
                <c:pt idx="1">
                  <c:v>34</c:v>
                </c:pt>
                <c:pt idx="2">
                  <c:v>340</c:v>
                </c:pt>
                <c:pt idx="3">
                  <c:v>414</c:v>
                </c:pt>
                <c:pt idx="4">
                  <c:v>344</c:v>
                </c:pt>
                <c:pt idx="5">
                  <c:v>316</c:v>
                </c:pt>
                <c:pt idx="6">
                  <c:v>233</c:v>
                </c:pt>
                <c:pt idx="7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E7-4FD0-B488-4A9767702C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5221904"/>
        <c:axId val="557010560"/>
      </c:barChart>
      <c:catAx>
        <c:axId val="56522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010560"/>
        <c:crosses val="autoZero"/>
        <c:auto val="1"/>
        <c:lblAlgn val="ctr"/>
        <c:lblOffset val="100"/>
        <c:noMultiLvlLbl val="0"/>
      </c:catAx>
      <c:valAx>
        <c:axId val="55701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22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[July data sctrach.xlsx]Sheet2!PivotTable4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circle"/>
          <c:size val="6"/>
        </c:marker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4733563589190896"/>
          <c:y val="0.11265679207998161"/>
          <c:w val="0.72124370015276684"/>
          <c:h val="0.77318299027303428"/>
        </c:manualLayout>
      </c:layout>
      <c:pieChart>
        <c:varyColors val="1"/>
        <c:ser>
          <c:idx val="0"/>
          <c:order val="0"/>
          <c:tx>
            <c:strRef>
              <c:f>Sheet2!$B$69</c:f>
              <c:strCache>
                <c:ptCount val="1"/>
                <c:pt idx="0">
                  <c:v>Total</c:v>
                </c:pt>
              </c:strCache>
            </c:strRef>
          </c:tx>
          <c:explosion val="3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67-4036-8595-2D2626AE350D}"/>
              </c:ext>
            </c:extLst>
          </c:dPt>
          <c:dPt>
            <c:idx val="1"/>
            <c:bubble3D val="0"/>
            <c:spPr>
              <a:solidFill>
                <a:srgbClr val="007AC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67-4036-8595-2D2626AE350D}"/>
              </c:ext>
            </c:extLst>
          </c:dPt>
          <c:dLbls>
            <c:dLbl>
              <c:idx val="0"/>
              <c:layout>
                <c:manualLayout>
                  <c:x val="6.6041909341660626E-2"/>
                  <c:y val="6.50875127336061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05858298733781"/>
                      <c:h val="0.123505009344649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F67-4036-8595-2D2626AE350D}"/>
                </c:ext>
              </c:extLst>
            </c:dLbl>
            <c:dLbl>
              <c:idx val="1"/>
              <c:layout>
                <c:manualLayout>
                  <c:x val="-0.11808116937548606"/>
                  <c:y val="-5.365526492287055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E91131E-E082-4D59-90D7-B20AA98CFA3E}" type="CATEGORYNAME">
                      <a:rPr lang="en-US">
                        <a:solidFill>
                          <a:srgbClr val="0070C0"/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rgbClr val="0070C0"/>
                        </a:solidFill>
                      </a:rPr>
                      <a:t>
</a:t>
                    </a:r>
                    <a:fld id="{7D2BF64C-919E-409D-929F-81AD7D670328}" type="PERCENTAGE">
                      <a:rPr lang="en-US" baseline="0">
                        <a:solidFill>
                          <a:srgbClr val="0070C0"/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F67-4036-8595-2D2626AE3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Sheet2!$A$70:$A$72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Sheet2!$B$70:$B$72</c:f>
              <c:numCache>
                <c:formatCode>General</c:formatCode>
                <c:ptCount val="2"/>
                <c:pt idx="0">
                  <c:v>1</c:v>
                </c:pt>
                <c:pt idx="1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67-4036-8595-2D2626AE350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15513151529637E-2"/>
          <c:y val="2.441998930007536E-2"/>
          <c:w val="0.89876102274780423"/>
          <c:h val="0.85834507832229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Sheet4!$O$34</c:f>
              <c:strCache>
                <c:ptCount val="1"/>
                <c:pt idx="0">
                  <c:v>Percentage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Sheet4!$N$35:$N$38</c:f>
              <c:strCache>
                <c:ptCount val="4"/>
                <c:pt idx="0">
                  <c:v>Unsure</c:v>
                </c:pt>
                <c:pt idx="1">
                  <c:v>GP</c:v>
                </c:pt>
                <c:pt idx="2">
                  <c:v>111</c:v>
                </c:pt>
                <c:pt idx="3">
                  <c:v>A&amp;E</c:v>
                </c:pt>
              </c:strCache>
            </c:strRef>
          </c:cat>
          <c:val>
            <c:numRef>
              <c:f>Sheet4!$O$35:$O$38</c:f>
              <c:numCache>
                <c:formatCode>0.00%</c:formatCode>
                <c:ptCount val="4"/>
                <c:pt idx="0">
                  <c:v>0.45500000000000002</c:v>
                </c:pt>
                <c:pt idx="1">
                  <c:v>0.38250000000000001</c:v>
                </c:pt>
                <c:pt idx="2">
                  <c:v>5.33E-2</c:v>
                </c:pt>
                <c:pt idx="3">
                  <c:v>2.18E-2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2-462E-9CE4-97BDC8955A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15030064"/>
        <c:axId val="706943328"/>
      </c:barChart>
      <c:catAx>
        <c:axId val="61503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943328"/>
        <c:crosses val="autoZero"/>
        <c:auto val="1"/>
        <c:lblAlgn val="ctr"/>
        <c:lblOffset val="100"/>
        <c:noMultiLvlLbl val="0"/>
      </c:catAx>
      <c:valAx>
        <c:axId val="70694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03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97011431392076E-2"/>
          <c:y val="5.155868130829877E-2"/>
          <c:w val="0.88636102504456316"/>
          <c:h val="0.79692854933726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Sheet4!$K$17</c:f>
              <c:strCache>
                <c:ptCount val="1"/>
                <c:pt idx="0">
                  <c:v>Percetage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Sheet4!$J$18:$J$23</c:f>
              <c:strCache>
                <c:ptCount val="6"/>
                <c:pt idx="0">
                  <c:v>GP </c:v>
                </c:pt>
                <c:pt idx="1">
                  <c:v>Health Professional</c:v>
                </c:pt>
                <c:pt idx="2">
                  <c:v>Online- Social media/newsletter</c:v>
                </c:pt>
                <c:pt idx="3">
                  <c:v>Friend/family</c:v>
                </c:pt>
                <c:pt idx="4">
                  <c:v>Offline- newspaper/poster</c:v>
                </c:pt>
                <c:pt idx="5">
                  <c:v>Radio/TV</c:v>
                </c:pt>
              </c:strCache>
            </c:strRef>
          </c:cat>
          <c:val>
            <c:numRef>
              <c:f>Sheet4!$K$18:$K$23</c:f>
              <c:numCache>
                <c:formatCode>0.00%</c:formatCode>
                <c:ptCount val="6"/>
                <c:pt idx="0">
                  <c:v>0.66810000000000003</c:v>
                </c:pt>
                <c:pt idx="1">
                  <c:v>0.15390000000000001</c:v>
                </c:pt>
                <c:pt idx="2">
                  <c:v>0.15260000000000001</c:v>
                </c:pt>
                <c:pt idx="3">
                  <c:v>1.5599999999999999E-2</c:v>
                </c:pt>
                <c:pt idx="4">
                  <c:v>8.3999999999999995E-3</c:v>
                </c:pt>
                <c:pt idx="5">
                  <c:v>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8-4F0D-BD64-9DD9239B00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38444048"/>
        <c:axId val="706995648"/>
      </c:barChart>
      <c:catAx>
        <c:axId val="63844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995648"/>
        <c:crosses val="autoZero"/>
        <c:auto val="1"/>
        <c:lblAlgn val="ctr"/>
        <c:lblOffset val="100"/>
        <c:noMultiLvlLbl val="0"/>
      </c:catAx>
      <c:valAx>
        <c:axId val="70699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44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FC0D6-F132-4956-8762-C5DDED7E45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3B88B-F461-4FBE-B14C-72880FF8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9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B88B-F461-4FBE-B14C-72880FF810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38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o Headline"/>
              </a:rPr>
              <a:t>This has been the biggest National Mental Health programme of work supported by 3 years of new additional funding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B88B-F461-4FBE-B14C-72880FF810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45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B88B-F461-4FBE-B14C-72880FF810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2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5 Discovery events from June 21 – Jan 22 had approx. 55 attendees overall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Design Workshops – April – June 22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workshop looked at – where do people get info about MH services , what would be helpful at the initial appts , and when moving between appts how do people move to receive ongoing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It was here the concept for a SPA stemmed from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B88B-F461-4FBE-B14C-72880FF810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1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B88B-F461-4FBE-B14C-72880FF810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63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B88B-F461-4FBE-B14C-72880FF8102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33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3B88B-F461-4FBE-B14C-72880FF8102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96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08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3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70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8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3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3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0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51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79FC9-BAF3-4E8F-B48F-B61D5B2689BB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4739-69CC-44EB-AD0A-7F0AE5870FF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4BA458-C34A-D5A6-9AC7-A5DB0236E89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796725" y="63500"/>
            <a:ext cx="633412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2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Official -</a:t>
            </a:r>
          </a:p>
        </p:txBody>
      </p:sp>
    </p:spTree>
    <p:extLst>
      <p:ext uri="{BB962C8B-B14F-4D97-AF65-F5344CB8AC3E}">
        <p14:creationId xmlns:p14="http://schemas.microsoft.com/office/powerpoint/2010/main" val="244604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cid:image001.png@01D95674.598761E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417829"/>
            <a:ext cx="12252960" cy="240292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09474" y="600547"/>
            <a:ext cx="1130835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5400" b="1" kern="0" dirty="0">
                <a:solidFill>
                  <a:srgbClr val="1D9A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 Wrong Door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5400" b="1" kern="0" dirty="0">
                <a:solidFill>
                  <a:srgbClr val="1D9A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Mental Health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5400" b="1" kern="0" dirty="0">
                <a:solidFill>
                  <a:srgbClr val="1D9A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‘Thank You’ Event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>
                <a:solidFill>
                  <a:srgbClr val="7F7F7F"/>
                </a:solidFill>
                <a:latin typeface="Co Headline"/>
              </a:rPr>
              <a:t>20th February 2024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>
                <a:solidFill>
                  <a:srgbClr val="7F7F7F"/>
                </a:solidFill>
                <a:latin typeface="Co Headline"/>
              </a:rPr>
              <a:t>Kerry Pearson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>
                <a:solidFill>
                  <a:srgbClr val="7F7F7F"/>
                </a:solidFill>
                <a:latin typeface="Co Headline"/>
              </a:rPr>
              <a:t>Abigail Clarkson / Hannah Anderson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>
                <a:solidFill>
                  <a:srgbClr val="7F7F7F"/>
                </a:solidFill>
                <a:latin typeface="Co Headline"/>
              </a:rPr>
              <a:t>Stuart McDowell / Hannah Duffy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>
                <a:solidFill>
                  <a:srgbClr val="7F7F7F"/>
                </a:solidFill>
                <a:latin typeface="Co Headline"/>
              </a:rPr>
              <a:t>Toni King/ Amelia Norman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274CCE-BA6B-1CBC-5051-977469AC11BE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31" y="5694630"/>
            <a:ext cx="7530197" cy="1064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7F4EBBB-2A22-9A07-7019-7C818B8A733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028" y="4393499"/>
            <a:ext cx="4352345" cy="2288952"/>
          </a:xfrm>
          <a:prstGeom prst="rect">
            <a:avLst/>
          </a:prstGeom>
        </p:spPr>
      </p:pic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E12F679C-59F9-4CE2-40E3-5294BB8AD2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327" y="285640"/>
            <a:ext cx="1894199" cy="62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D30A7C-AA22-129E-719A-65B8B7658BB3}"/>
              </a:ext>
            </a:extLst>
          </p:cNvPr>
          <p:cNvSpPr/>
          <p:nvPr/>
        </p:nvSpPr>
        <p:spPr>
          <a:xfrm>
            <a:off x="-1" y="6008914"/>
            <a:ext cx="12192001" cy="849086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C06CA0D-93C9-6922-B194-457D78F13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216BB3-B3D3-9DE9-EF09-E9CDC1036F05}"/>
              </a:ext>
            </a:extLst>
          </p:cNvPr>
          <p:cNvSpPr/>
          <p:nvPr/>
        </p:nvSpPr>
        <p:spPr>
          <a:xfrm>
            <a:off x="362856" y="761622"/>
            <a:ext cx="10435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effectLst/>
                <a:latin typeface="Co Headline"/>
              </a:rPr>
              <a:t>Impact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A1745E-6BB6-E10B-64C5-AA8E307BFE06}"/>
              </a:ext>
            </a:extLst>
          </p:cNvPr>
          <p:cNvSpPr txBox="1"/>
          <p:nvPr/>
        </p:nvSpPr>
        <p:spPr>
          <a:xfrm>
            <a:off x="7124700" y="1594700"/>
            <a:ext cx="4681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Where would you have gone if you did not know about the Hub?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F92309D6-900D-F72D-3F0D-83EDDC92B735}"/>
              </a:ext>
            </a:extLst>
          </p:cNvPr>
          <p:cNvGraphicFramePr>
            <a:graphicFrameLocks/>
          </p:cNvGraphicFramePr>
          <p:nvPr/>
        </p:nvGraphicFramePr>
        <p:xfrm>
          <a:off x="7124700" y="2453009"/>
          <a:ext cx="4494142" cy="2979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105DED-8629-696C-C3EF-A6A21D1CF231}"/>
              </a:ext>
            </a:extLst>
          </p:cNvPr>
          <p:cNvSpPr txBox="1"/>
          <p:nvPr/>
        </p:nvSpPr>
        <p:spPr>
          <a:xfrm>
            <a:off x="2297430" y="6204174"/>
            <a:ext cx="95091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"Brilliant, thank you so much for your support. I will definitely call back if I require any further support.” </a:t>
            </a:r>
            <a:endParaRPr lang="en-GB" sz="14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B5D2D64-B080-2DA2-731D-A9AD0350381A}"/>
              </a:ext>
            </a:extLst>
          </p:cNvPr>
          <p:cNvGraphicFramePr>
            <a:graphicFrameLocks/>
          </p:cNvGraphicFramePr>
          <p:nvPr/>
        </p:nvGraphicFramePr>
        <p:xfrm>
          <a:off x="769159" y="2536597"/>
          <a:ext cx="4841065" cy="392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3438EDF-19B6-FF0C-DE69-843CED3DA521}"/>
              </a:ext>
            </a:extLst>
          </p:cNvPr>
          <p:cNvSpPr txBox="1"/>
          <p:nvPr/>
        </p:nvSpPr>
        <p:spPr>
          <a:xfrm>
            <a:off x="674760" y="1676439"/>
            <a:ext cx="4681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did you hear about us?</a:t>
            </a:r>
          </a:p>
        </p:txBody>
      </p:sp>
      <p:pic>
        <p:nvPicPr>
          <p:cNvPr id="4098" name="Picture 4" descr="A blue and black text&#10;&#10;Description automatically generated">
            <a:extLst>
              <a:ext uri="{FF2B5EF4-FFF2-40B4-BE49-F238E27FC236}">
                <a16:creationId xmlns:a16="http://schemas.microsoft.com/office/drawing/2014/main" id="{DCF611F1-B7F0-3A51-85F8-A1E69E4F4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501" y="157113"/>
            <a:ext cx="18954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37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5791200"/>
            <a:ext cx="12192001" cy="1277510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81901" y="915455"/>
            <a:ext cx="10435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latin typeface="Co Headline"/>
              </a:rPr>
              <a:t>Enhanced Facilitators in GP Practices</a:t>
            </a:r>
            <a:endParaRPr lang="en-GB" sz="4000" b="1" kern="0" dirty="0">
              <a:solidFill>
                <a:srgbClr val="1D9AD6"/>
              </a:solidFill>
              <a:effectLst/>
              <a:latin typeface="Co Headlin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8114" y="1710448"/>
            <a:ext cx="104357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latin typeface="Co Headline"/>
              </a:rPr>
              <a:t>Hub now has staff directly based within 3 of our 5 Primary Care Networks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latin typeface="Co Headline"/>
              </a:rPr>
              <a:t>Joint venture (and funding) between the GPs and Mental Health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latin typeface="Co Headline"/>
              </a:rPr>
              <a:t>Provide direct support to patients via their own practices (rather than the Hub)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latin typeface="Co Headline"/>
              </a:rPr>
              <a:t>Provide support and education to the Practice staff on Mental Health and where/how to access support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latin typeface="Co Headline"/>
              </a:rPr>
              <a:t>Identifying pathways and opportunities to speed up access to the right services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effectLst/>
                <a:latin typeface="Co Headline"/>
              </a:rPr>
              <a:t>Launched January 2024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kern="0" dirty="0">
              <a:effectLst/>
              <a:latin typeface="Co Headline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07103E-95BE-1699-6F15-5A4E5453B74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028" y="4743451"/>
            <a:ext cx="4352345" cy="1939000"/>
          </a:xfrm>
          <a:prstGeom prst="rect">
            <a:avLst/>
          </a:prstGeom>
        </p:spPr>
      </p:pic>
      <p:pic>
        <p:nvPicPr>
          <p:cNvPr id="3" name="Picture 2" descr="A blue and black text&#10;&#10;Description automatically generated">
            <a:extLst>
              <a:ext uri="{FF2B5EF4-FFF2-40B4-BE49-F238E27FC236}">
                <a16:creationId xmlns:a16="http://schemas.microsoft.com/office/drawing/2014/main" id="{E625356B-1D9F-6E78-BD2E-EAE63A120C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327" y="285640"/>
            <a:ext cx="1894199" cy="62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2857" y="1147712"/>
            <a:ext cx="10435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effectLst/>
                <a:latin typeface="Co Headline"/>
              </a:rPr>
              <a:t>What’s Next </a:t>
            </a:r>
          </a:p>
        </p:txBody>
      </p:sp>
      <p:sp>
        <p:nvSpPr>
          <p:cNvPr id="9" name="Rectangle 8"/>
          <p:cNvSpPr/>
          <p:nvPr/>
        </p:nvSpPr>
        <p:spPr>
          <a:xfrm>
            <a:off x="362856" y="1960512"/>
            <a:ext cx="93431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Co-Production of the Hub – Quality and deciding the future together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Strengthen and grow the MH Hub as ‘the’ place to go for mental health in Portsmouth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Simplify and speed up referrals to secondary mental health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Direct referrals into non - Solent commissioned services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Extend Access Options – new website, live chat, in person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PCN Focus – telephone lines, comms, MDT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Enhanced Facilitator (ARRS Roles) and Primary Care MH MDT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400" dirty="0"/>
              <a:t>Collaborative Comms Approach – internal and external services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D30A7C-AA22-129E-719A-65B8B7658BB3}"/>
              </a:ext>
            </a:extLst>
          </p:cNvPr>
          <p:cNvSpPr/>
          <p:nvPr/>
        </p:nvSpPr>
        <p:spPr>
          <a:xfrm>
            <a:off x="-1" y="5791200"/>
            <a:ext cx="12192001" cy="1066800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C06CA0D-93C9-6922-B194-457D78F13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067947-66C8-AD0B-29FC-A01C0C9E2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0001" y="1313285"/>
            <a:ext cx="2029142" cy="2874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71C3D0-2C25-94B5-9126-74A304596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820" y="624459"/>
            <a:ext cx="1567334" cy="10124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AD00D3-DB53-A861-EA60-E3CD94C9C3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2118" y="4286192"/>
            <a:ext cx="1567025" cy="1012440"/>
          </a:xfrm>
          <a:prstGeom prst="rect">
            <a:avLst/>
          </a:prstGeom>
        </p:spPr>
      </p:pic>
      <p:pic>
        <p:nvPicPr>
          <p:cNvPr id="5122" name="Picture 4" descr="A blue and black text&#10;&#10;Description automatically generated">
            <a:extLst>
              <a:ext uri="{FF2B5EF4-FFF2-40B4-BE49-F238E27FC236}">
                <a16:creationId xmlns:a16="http://schemas.microsoft.com/office/drawing/2014/main" id="{33674BC0-5BFF-627B-8DC9-8BFB17536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892" y="121951"/>
            <a:ext cx="18954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23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791200"/>
            <a:ext cx="12192000" cy="1277510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2" name="Picture 1" descr="A blue and black text&#10;&#10;Description automatically generated">
            <a:extLst>
              <a:ext uri="{FF2B5EF4-FFF2-40B4-BE49-F238E27FC236}">
                <a16:creationId xmlns:a16="http://schemas.microsoft.com/office/drawing/2014/main" id="{079D4027-C193-9C15-0D70-B32ED3D42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327" y="285640"/>
            <a:ext cx="1894199" cy="6298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7C39693-5716-9DCD-5B18-724DC46353BC}"/>
              </a:ext>
            </a:extLst>
          </p:cNvPr>
          <p:cNvSpPr/>
          <p:nvPr/>
        </p:nvSpPr>
        <p:spPr>
          <a:xfrm>
            <a:off x="293091" y="1025586"/>
            <a:ext cx="104357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latin typeface="Co Headline"/>
              </a:rPr>
              <a:t>Transformation of Community Mental Health Services </a:t>
            </a:r>
            <a:endParaRPr lang="en-GB" sz="4000" b="1" kern="0" dirty="0">
              <a:solidFill>
                <a:srgbClr val="1D9AD6"/>
              </a:solidFill>
              <a:effectLst/>
              <a:highlight>
                <a:srgbClr val="FFFF00"/>
              </a:highlight>
              <a:latin typeface="Co Headline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E4FBE-24B2-7836-2200-826DD1637B78}"/>
              </a:ext>
            </a:extLst>
          </p:cNvPr>
          <p:cNvSpPr/>
          <p:nvPr/>
        </p:nvSpPr>
        <p:spPr>
          <a:xfrm>
            <a:off x="293091" y="2459157"/>
            <a:ext cx="112826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National guidance papers supporting change</a:t>
            </a:r>
            <a:r>
              <a:rPr lang="en-US" sz="2400" dirty="0">
                <a:solidFill>
                  <a:srgbClr val="000000"/>
                </a:solidFill>
              </a:rPr>
              <a:t>; The Long-Term Plan and The Community Mental Health Framework. </a:t>
            </a:r>
          </a:p>
          <a:p>
            <a:endParaRPr lang="en-US" sz="2400" b="1" dirty="0">
              <a:solidFill>
                <a:srgbClr val="000000"/>
              </a:solidFill>
            </a:endParaRPr>
          </a:p>
          <a:p>
            <a:r>
              <a:rPr lang="en-US" sz="2400" b="1" dirty="0">
                <a:solidFill>
                  <a:srgbClr val="000000"/>
                </a:solidFill>
              </a:rPr>
              <a:t>The Vision:</a:t>
            </a:r>
          </a:p>
          <a:p>
            <a:r>
              <a:rPr lang="en-GB" sz="2400" i="1" dirty="0"/>
              <a:t>People with mental health problems will be enabled as active participants in making positive changes rather than passive recipients of disjointed, inconsistent and episodic care.</a:t>
            </a:r>
          </a:p>
        </p:txBody>
      </p:sp>
    </p:spTree>
    <p:extLst>
      <p:ext uri="{BB962C8B-B14F-4D97-AF65-F5344CB8AC3E}">
        <p14:creationId xmlns:p14="http://schemas.microsoft.com/office/powerpoint/2010/main" val="224784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782260"/>
            <a:ext cx="12192000" cy="1277510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2" name="Picture 1" descr="A blue and black text&#10;&#10;Description automatically generated">
            <a:extLst>
              <a:ext uri="{FF2B5EF4-FFF2-40B4-BE49-F238E27FC236}">
                <a16:creationId xmlns:a16="http://schemas.microsoft.com/office/drawing/2014/main" id="{079D4027-C193-9C15-0D70-B32ED3D42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327" y="285640"/>
            <a:ext cx="1894199" cy="6298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6E4FBE-24B2-7836-2200-826DD1637B78}"/>
              </a:ext>
            </a:extLst>
          </p:cNvPr>
          <p:cNvSpPr/>
          <p:nvPr/>
        </p:nvSpPr>
        <p:spPr>
          <a:xfrm>
            <a:off x="532883" y="1237569"/>
            <a:ext cx="112826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b="1" dirty="0"/>
              <a:t>Patients should be able to: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Access mental health care where and when they need it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Tell their story once.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Transition seamlessly between services and not fall between gaps in service provision.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Reduction / removal of eligibility criteria - blurred boundaries to meet the needs of the patient.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Receive care and support at the right level and in the most appropriate place.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Be able to manage their condition or move towards individualised recovery on their own terms, surrounded by their families, carers and social networks, and supported in their local community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Contribute to and be participants in the communities that sustain them, to whatever extent is comfortable to them.</a:t>
            </a:r>
          </a:p>
          <a:p>
            <a:endParaRPr lang="en-GB" sz="2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1A3C7D-021D-AD84-1EB8-3B3469E66038}"/>
              </a:ext>
            </a:extLst>
          </p:cNvPr>
          <p:cNvSpPr txBox="1"/>
          <p:nvPr/>
        </p:nvSpPr>
        <p:spPr>
          <a:xfrm>
            <a:off x="1461499" y="529683"/>
            <a:ext cx="84016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kern="0" dirty="0">
                <a:solidFill>
                  <a:srgbClr val="1D9AD6"/>
                </a:solidFill>
                <a:latin typeface="Co Headline"/>
              </a:rPr>
              <a:t>Community Mental Health Framework</a:t>
            </a:r>
          </a:p>
        </p:txBody>
      </p:sp>
    </p:spTree>
    <p:extLst>
      <p:ext uri="{BB962C8B-B14F-4D97-AF65-F5344CB8AC3E}">
        <p14:creationId xmlns:p14="http://schemas.microsoft.com/office/powerpoint/2010/main" val="29587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black text&#10;&#10;Description automatically generated">
            <a:extLst>
              <a:ext uri="{FF2B5EF4-FFF2-40B4-BE49-F238E27FC236}">
                <a16:creationId xmlns:a16="http://schemas.microsoft.com/office/drawing/2014/main" id="{079D4027-C193-9C15-0D70-B32ED3D42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327" y="285640"/>
            <a:ext cx="1894199" cy="6298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482FCE-DCAE-C309-8D23-A28C0D4D0DCA}"/>
              </a:ext>
            </a:extLst>
          </p:cNvPr>
          <p:cNvSpPr txBox="1"/>
          <p:nvPr/>
        </p:nvSpPr>
        <p:spPr>
          <a:xfrm>
            <a:off x="844061" y="415881"/>
            <a:ext cx="91442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Community Mental Health Transformation Programme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4E80BF-04D6-22E6-AB16-A862AF1DF05D}"/>
              </a:ext>
            </a:extLst>
          </p:cNvPr>
          <p:cNvSpPr txBox="1"/>
          <p:nvPr/>
        </p:nvSpPr>
        <p:spPr>
          <a:xfrm>
            <a:off x="3755746" y="938213"/>
            <a:ext cx="4781549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Transformation Co-Production Journey Starts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47FFB4-697B-19CE-14C6-4D94CB68769E}"/>
              </a:ext>
            </a:extLst>
          </p:cNvPr>
          <p:cNvSpPr txBox="1"/>
          <p:nvPr/>
        </p:nvSpPr>
        <p:spPr>
          <a:xfrm>
            <a:off x="546334" y="1400168"/>
            <a:ext cx="4912941" cy="646331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Discovery Events to Analyse Key Themes</a:t>
            </a:r>
          </a:p>
          <a:p>
            <a:r>
              <a:rPr lang="en-GB" sz="1100" dirty="0"/>
              <a:t>Held with experts by experience, VCSE and clinical staff colleagues to identify issues with current provision, and opportunities for the future</a:t>
            </a:r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853E6D-A91D-FF02-ACE8-4E30590305E5}"/>
              </a:ext>
            </a:extLst>
          </p:cNvPr>
          <p:cNvSpPr txBox="1"/>
          <p:nvPr/>
        </p:nvSpPr>
        <p:spPr>
          <a:xfrm>
            <a:off x="546334" y="2413308"/>
            <a:ext cx="5950118" cy="3354765"/>
          </a:xfrm>
          <a:custGeom>
            <a:avLst/>
            <a:gdLst>
              <a:gd name="connsiteX0" fmla="*/ 0 w 4781549"/>
              <a:gd name="connsiteY0" fmla="*/ 0 h 3524042"/>
              <a:gd name="connsiteX1" fmla="*/ 4781549 w 4781549"/>
              <a:gd name="connsiteY1" fmla="*/ 0 h 3524042"/>
              <a:gd name="connsiteX2" fmla="*/ 4781549 w 4781549"/>
              <a:gd name="connsiteY2" fmla="*/ 3524042 h 3524042"/>
              <a:gd name="connsiteX3" fmla="*/ 0 w 4781549"/>
              <a:gd name="connsiteY3" fmla="*/ 3524042 h 3524042"/>
              <a:gd name="connsiteX4" fmla="*/ 0 w 4781549"/>
              <a:gd name="connsiteY4" fmla="*/ 0 h 3524042"/>
              <a:gd name="connsiteX0" fmla="*/ 0 w 4781549"/>
              <a:gd name="connsiteY0" fmla="*/ 0 h 3524042"/>
              <a:gd name="connsiteX1" fmla="*/ 4781549 w 4781549"/>
              <a:gd name="connsiteY1" fmla="*/ 0 h 3524042"/>
              <a:gd name="connsiteX2" fmla="*/ 3545602 w 4781549"/>
              <a:gd name="connsiteY2" fmla="*/ 2579497 h 3524042"/>
              <a:gd name="connsiteX3" fmla="*/ 0 w 4781549"/>
              <a:gd name="connsiteY3" fmla="*/ 3524042 h 3524042"/>
              <a:gd name="connsiteX4" fmla="*/ 0 w 4781549"/>
              <a:gd name="connsiteY4" fmla="*/ 0 h 3524042"/>
              <a:gd name="connsiteX0" fmla="*/ 0 w 4781549"/>
              <a:gd name="connsiteY0" fmla="*/ 0 h 3524042"/>
              <a:gd name="connsiteX1" fmla="*/ 4781549 w 4781549"/>
              <a:gd name="connsiteY1" fmla="*/ 0 h 3524042"/>
              <a:gd name="connsiteX2" fmla="*/ 3465215 w 4781549"/>
              <a:gd name="connsiteY2" fmla="*/ 2489062 h 3524042"/>
              <a:gd name="connsiteX3" fmla="*/ 0 w 4781549"/>
              <a:gd name="connsiteY3" fmla="*/ 3524042 h 3524042"/>
              <a:gd name="connsiteX4" fmla="*/ 0 w 4781549"/>
              <a:gd name="connsiteY4" fmla="*/ 0 h 3524042"/>
              <a:gd name="connsiteX0" fmla="*/ 0 w 4781549"/>
              <a:gd name="connsiteY0" fmla="*/ 0 h 3524042"/>
              <a:gd name="connsiteX1" fmla="*/ 4781549 w 4781549"/>
              <a:gd name="connsiteY1" fmla="*/ 0 h 3524042"/>
              <a:gd name="connsiteX2" fmla="*/ 1756995 w 4781549"/>
              <a:gd name="connsiteY2" fmla="*/ 3493898 h 3524042"/>
              <a:gd name="connsiteX3" fmla="*/ 0 w 4781549"/>
              <a:gd name="connsiteY3" fmla="*/ 3524042 h 3524042"/>
              <a:gd name="connsiteX4" fmla="*/ 0 w 4781549"/>
              <a:gd name="connsiteY4" fmla="*/ 0 h 3524042"/>
              <a:gd name="connsiteX0" fmla="*/ 0 w 5433787"/>
              <a:gd name="connsiteY0" fmla="*/ 0 h 3524042"/>
              <a:gd name="connsiteX1" fmla="*/ 4781549 w 5433787"/>
              <a:gd name="connsiteY1" fmla="*/ 0 h 3524042"/>
              <a:gd name="connsiteX2" fmla="*/ 1756995 w 5433787"/>
              <a:gd name="connsiteY2" fmla="*/ 3493898 h 3524042"/>
              <a:gd name="connsiteX3" fmla="*/ 0 w 5433787"/>
              <a:gd name="connsiteY3" fmla="*/ 3524042 h 3524042"/>
              <a:gd name="connsiteX4" fmla="*/ 0 w 5433787"/>
              <a:gd name="connsiteY4" fmla="*/ 0 h 3524042"/>
              <a:gd name="connsiteX0" fmla="*/ 0 w 5622024"/>
              <a:gd name="connsiteY0" fmla="*/ 0 h 3524042"/>
              <a:gd name="connsiteX1" fmla="*/ 4781549 w 5622024"/>
              <a:gd name="connsiteY1" fmla="*/ 0 h 3524042"/>
              <a:gd name="connsiteX2" fmla="*/ 5355142 w 5622024"/>
              <a:gd name="connsiteY2" fmla="*/ 1134763 h 3524042"/>
              <a:gd name="connsiteX3" fmla="*/ 1756995 w 5622024"/>
              <a:gd name="connsiteY3" fmla="*/ 3493898 h 3524042"/>
              <a:gd name="connsiteX4" fmla="*/ 0 w 5622024"/>
              <a:gd name="connsiteY4" fmla="*/ 3524042 h 3524042"/>
              <a:gd name="connsiteX5" fmla="*/ 0 w 5622024"/>
              <a:gd name="connsiteY5" fmla="*/ 0 h 3524042"/>
              <a:gd name="connsiteX0" fmla="*/ 0 w 5920937"/>
              <a:gd name="connsiteY0" fmla="*/ 0 h 3524042"/>
              <a:gd name="connsiteX1" fmla="*/ 4781549 w 5920937"/>
              <a:gd name="connsiteY1" fmla="*/ 0 h 3524042"/>
              <a:gd name="connsiteX2" fmla="*/ 5736980 w 5920937"/>
              <a:gd name="connsiteY2" fmla="*/ 1144812 h 3524042"/>
              <a:gd name="connsiteX3" fmla="*/ 1756995 w 5920937"/>
              <a:gd name="connsiteY3" fmla="*/ 3493898 h 3524042"/>
              <a:gd name="connsiteX4" fmla="*/ 0 w 5920937"/>
              <a:gd name="connsiteY4" fmla="*/ 3524042 h 3524042"/>
              <a:gd name="connsiteX5" fmla="*/ 0 w 5920937"/>
              <a:gd name="connsiteY5" fmla="*/ 0 h 3524042"/>
              <a:gd name="connsiteX0" fmla="*/ 0 w 5920937"/>
              <a:gd name="connsiteY0" fmla="*/ 0 h 3524042"/>
              <a:gd name="connsiteX1" fmla="*/ 4781549 w 5920937"/>
              <a:gd name="connsiteY1" fmla="*/ 0 h 3524042"/>
              <a:gd name="connsiteX2" fmla="*/ 5736980 w 5920937"/>
              <a:gd name="connsiteY2" fmla="*/ 1144812 h 3524042"/>
              <a:gd name="connsiteX3" fmla="*/ 1756995 w 5920937"/>
              <a:gd name="connsiteY3" fmla="*/ 3493898 h 3524042"/>
              <a:gd name="connsiteX4" fmla="*/ 0 w 5920937"/>
              <a:gd name="connsiteY4" fmla="*/ 3524042 h 3524042"/>
              <a:gd name="connsiteX5" fmla="*/ 0 w 5920937"/>
              <a:gd name="connsiteY5" fmla="*/ 0 h 3524042"/>
              <a:gd name="connsiteX0" fmla="*/ 0 w 5920937"/>
              <a:gd name="connsiteY0" fmla="*/ 0 h 3524042"/>
              <a:gd name="connsiteX1" fmla="*/ 4781549 w 5920937"/>
              <a:gd name="connsiteY1" fmla="*/ 0 h 3524042"/>
              <a:gd name="connsiteX2" fmla="*/ 5736980 w 5920937"/>
              <a:gd name="connsiteY2" fmla="*/ 1144812 h 3524042"/>
              <a:gd name="connsiteX3" fmla="*/ 1756995 w 5920937"/>
              <a:gd name="connsiteY3" fmla="*/ 3493898 h 3524042"/>
              <a:gd name="connsiteX4" fmla="*/ 0 w 5920937"/>
              <a:gd name="connsiteY4" fmla="*/ 3524042 h 3524042"/>
              <a:gd name="connsiteX5" fmla="*/ 0 w 5920937"/>
              <a:gd name="connsiteY5" fmla="*/ 0 h 3524042"/>
              <a:gd name="connsiteX0" fmla="*/ 0 w 5941974"/>
              <a:gd name="connsiteY0" fmla="*/ 10048 h 3534090"/>
              <a:gd name="connsiteX1" fmla="*/ 4902130 w 5941974"/>
              <a:gd name="connsiteY1" fmla="*/ 0 h 3534090"/>
              <a:gd name="connsiteX2" fmla="*/ 5736980 w 5941974"/>
              <a:gd name="connsiteY2" fmla="*/ 1154860 h 3534090"/>
              <a:gd name="connsiteX3" fmla="*/ 1756995 w 5941974"/>
              <a:gd name="connsiteY3" fmla="*/ 3503946 h 3534090"/>
              <a:gd name="connsiteX4" fmla="*/ 0 w 5941974"/>
              <a:gd name="connsiteY4" fmla="*/ 3534090 h 3534090"/>
              <a:gd name="connsiteX5" fmla="*/ 0 w 5941974"/>
              <a:gd name="connsiteY5" fmla="*/ 10048 h 3534090"/>
              <a:gd name="connsiteX0" fmla="*/ 0 w 5950116"/>
              <a:gd name="connsiteY0" fmla="*/ 10048 h 3534090"/>
              <a:gd name="connsiteX1" fmla="*/ 4902130 w 5950116"/>
              <a:gd name="connsiteY1" fmla="*/ 0 h 3534090"/>
              <a:gd name="connsiteX2" fmla="*/ 5747029 w 5950116"/>
              <a:gd name="connsiteY2" fmla="*/ 1215150 h 3534090"/>
              <a:gd name="connsiteX3" fmla="*/ 1756995 w 5950116"/>
              <a:gd name="connsiteY3" fmla="*/ 3503946 h 3534090"/>
              <a:gd name="connsiteX4" fmla="*/ 0 w 5950116"/>
              <a:gd name="connsiteY4" fmla="*/ 3534090 h 3534090"/>
              <a:gd name="connsiteX5" fmla="*/ 0 w 5950116"/>
              <a:gd name="connsiteY5" fmla="*/ 10048 h 35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0116" h="3534090">
                <a:moveTo>
                  <a:pt x="0" y="10048"/>
                </a:moveTo>
                <a:lnTo>
                  <a:pt x="4902130" y="0"/>
                </a:lnTo>
                <a:cubicBezTo>
                  <a:pt x="5759484" y="210898"/>
                  <a:pt x="6251121" y="632834"/>
                  <a:pt x="5747029" y="1215150"/>
                </a:cubicBezTo>
                <a:cubicBezTo>
                  <a:pt x="5242937" y="1797466"/>
                  <a:pt x="2684688" y="2816005"/>
                  <a:pt x="1756995" y="3503946"/>
                </a:cubicBezTo>
                <a:lnTo>
                  <a:pt x="0" y="3534090"/>
                </a:lnTo>
                <a:lnTo>
                  <a:pt x="0" y="10048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Key themes; </a:t>
            </a:r>
          </a:p>
          <a:p>
            <a:r>
              <a:rPr lang="en-GB" sz="1100" b="1" dirty="0"/>
              <a:t>Access</a:t>
            </a:r>
            <a:r>
              <a:rPr lang="en-GB" sz="1100" dirty="0"/>
              <a:t>; People don’t know </a:t>
            </a:r>
            <a:r>
              <a:rPr lang="en-GB" sz="1100" dirty="0" err="1"/>
              <a:t>whats</a:t>
            </a:r>
            <a:r>
              <a:rPr lang="en-GB" sz="1100" dirty="0"/>
              <a:t> on offer, routes are too confusing / daunting. Significant </a:t>
            </a:r>
          </a:p>
          <a:p>
            <a:r>
              <a:rPr lang="en-GB" sz="1100" dirty="0"/>
              <a:t>differences between Childrens and adult mental health services. Communication between different departments / services. The lack of support whilst on a waiting list</a:t>
            </a:r>
          </a:p>
          <a:p>
            <a:r>
              <a:rPr lang="en-GB" sz="1100" b="1" dirty="0"/>
              <a:t>Formulation; </a:t>
            </a:r>
            <a:r>
              <a:rPr lang="en-GB" sz="1100" dirty="0"/>
              <a:t>Listen to me properly hear my story, help me build a plan specific to my needs</a:t>
            </a:r>
          </a:p>
          <a:p>
            <a:r>
              <a:rPr lang="en-GB" sz="1100" b="1" dirty="0"/>
              <a:t>Single point of access; </a:t>
            </a:r>
            <a:r>
              <a:rPr lang="en-GB" sz="1100" dirty="0"/>
              <a:t>Need</a:t>
            </a:r>
            <a:r>
              <a:rPr lang="en-GB" sz="1100" b="1" dirty="0"/>
              <a:t> </a:t>
            </a:r>
            <a:r>
              <a:rPr lang="en-GB" sz="1100" dirty="0"/>
              <a:t>one local number to call, with the ability to speak someone who is kind and compassionate and able to help me get the right help and treatment I need</a:t>
            </a:r>
          </a:p>
          <a:p>
            <a:r>
              <a:rPr lang="en-GB" sz="1100" b="1" dirty="0"/>
              <a:t>One team which makes up the whole; </a:t>
            </a:r>
            <a:r>
              <a:rPr lang="en-GB" sz="1100" dirty="0"/>
              <a:t>The mental health system should work as one team or </a:t>
            </a:r>
          </a:p>
          <a:p>
            <a:r>
              <a:rPr lang="en-GB" sz="1100" dirty="0"/>
              <a:t>unit which includes the VCSE. Stop the need for repeating my story and falling through</a:t>
            </a:r>
          </a:p>
          <a:p>
            <a:r>
              <a:rPr lang="en-GB" sz="1100" dirty="0"/>
              <a:t> the gaps. </a:t>
            </a:r>
          </a:p>
          <a:p>
            <a:r>
              <a:rPr lang="en-GB" sz="1100" dirty="0"/>
              <a:t>A holistic approach, remove artificial barriers</a:t>
            </a:r>
          </a:p>
          <a:p>
            <a:r>
              <a:rPr lang="en-GB" sz="1100" b="1" dirty="0"/>
              <a:t>Delays between presentation and diagnosis</a:t>
            </a:r>
            <a:r>
              <a:rPr lang="en-GB" sz="1100" dirty="0"/>
              <a:t>; why is the first step </a:t>
            </a:r>
          </a:p>
          <a:p>
            <a:r>
              <a:rPr lang="en-GB" sz="1100" dirty="0"/>
              <a:t>Medication not self-help? Talking solution alongside </a:t>
            </a:r>
          </a:p>
          <a:p>
            <a:r>
              <a:rPr lang="en-GB" sz="1100" dirty="0"/>
              <a:t>medication not one without the other.</a:t>
            </a:r>
          </a:p>
          <a:p>
            <a:r>
              <a:rPr lang="en-GB" sz="1100" b="1" dirty="0"/>
              <a:t>Building trusted relationship with your clinician; </a:t>
            </a:r>
          </a:p>
          <a:p>
            <a:r>
              <a:rPr lang="en-GB" sz="1100" dirty="0"/>
              <a:t>People want trust honesty and consistency.</a:t>
            </a:r>
          </a:p>
          <a:p>
            <a:r>
              <a:rPr lang="en-GB" sz="1100" dirty="0"/>
              <a:t>Its really important to feel heard.</a:t>
            </a:r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42A99E-AE49-05FC-D9E4-0AF7B5E0F798}"/>
              </a:ext>
            </a:extLst>
          </p:cNvPr>
          <p:cNvSpPr txBox="1"/>
          <p:nvPr/>
        </p:nvSpPr>
        <p:spPr>
          <a:xfrm>
            <a:off x="6972455" y="1362456"/>
            <a:ext cx="4845874" cy="81560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Establish Experts-by-Experience Network Jan 2022</a:t>
            </a:r>
          </a:p>
          <a:p>
            <a:r>
              <a:rPr lang="en-GB" sz="1100" dirty="0"/>
              <a:t>Commissioned the Hive to establish an experts-by-experience network. Key objective to enable feedback and influence change by having experts by experience / carers voice at the 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24EB28-2441-13DF-A02E-11CAAAA39E86}"/>
              </a:ext>
            </a:extLst>
          </p:cNvPr>
          <p:cNvSpPr txBox="1"/>
          <p:nvPr/>
        </p:nvSpPr>
        <p:spPr>
          <a:xfrm>
            <a:off x="8422938" y="2239834"/>
            <a:ext cx="3583330" cy="9387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Hive Staff ran 1:1 groups face to face and virtual to explain the ask, enabling people to get involved. They have worked across the age ranges from 16yr +  and with number of  different groups such to ensure the widest representation across the city.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1F8A3DC-D433-BC16-2D27-B6E4199A3145}"/>
              </a:ext>
            </a:extLst>
          </p:cNvPr>
          <p:cNvGrpSpPr/>
          <p:nvPr/>
        </p:nvGrpSpPr>
        <p:grpSpPr>
          <a:xfrm>
            <a:off x="2411287" y="1334199"/>
            <a:ext cx="6009812" cy="5131033"/>
            <a:chOff x="1902350" y="1283476"/>
            <a:chExt cx="6009812" cy="437080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609D1E-270E-C078-5114-F4E3B393118A}"/>
                </a:ext>
              </a:extLst>
            </p:cNvPr>
            <p:cNvSpPr/>
            <p:nvPr/>
          </p:nvSpPr>
          <p:spPr>
            <a:xfrm>
              <a:off x="1902350" y="1283476"/>
              <a:ext cx="6009812" cy="4370802"/>
            </a:xfrm>
            <a:custGeom>
              <a:avLst/>
              <a:gdLst>
                <a:gd name="connsiteX0" fmla="*/ 474812 w 707311"/>
                <a:gd name="connsiteY0" fmla="*/ 72577 h 581031"/>
                <a:gd name="connsiteX1" fmla="*/ 639661 w 707311"/>
                <a:gd name="connsiteY1" fmla="*/ 164294 h 581031"/>
                <a:gd name="connsiteX2" fmla="*/ 683914 w 707311"/>
                <a:gd name="connsiteY2" fmla="*/ 332477 h 581031"/>
                <a:gd name="connsiteX3" fmla="*/ 523361 w 707311"/>
                <a:gd name="connsiteY3" fmla="*/ 581032 h 581031"/>
                <a:gd name="connsiteX4" fmla="*/ 0 w 707311"/>
                <a:gd name="connsiteY4" fmla="*/ 581032 h 581031"/>
                <a:gd name="connsiteX5" fmla="*/ 417052 w 707311"/>
                <a:gd name="connsiteY5" fmla="*/ 323599 h 581031"/>
                <a:gd name="connsiteX6" fmla="*/ 466725 w 707311"/>
                <a:gd name="connsiteY6" fmla="*/ 161932 h 581031"/>
                <a:gd name="connsiteX7" fmla="*/ 380448 w 707311"/>
                <a:gd name="connsiteY7" fmla="*/ 72206 h 581031"/>
                <a:gd name="connsiteX8" fmla="*/ 476250 w 707311"/>
                <a:gd name="connsiteY8" fmla="*/ 7 h 581031"/>
                <a:gd name="connsiteX9" fmla="*/ 514350 w 707311"/>
                <a:gd name="connsiteY9" fmla="*/ 7 h 581031"/>
                <a:gd name="connsiteX10" fmla="*/ 474812 w 707311"/>
                <a:gd name="connsiteY10" fmla="*/ 72577 h 58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7311" h="581031">
                  <a:moveTo>
                    <a:pt x="474812" y="72577"/>
                  </a:moveTo>
                  <a:cubicBezTo>
                    <a:pt x="514750" y="99609"/>
                    <a:pt x="621573" y="151416"/>
                    <a:pt x="639661" y="164294"/>
                  </a:cubicBezTo>
                  <a:cubicBezTo>
                    <a:pt x="664959" y="182296"/>
                    <a:pt x="747141" y="222825"/>
                    <a:pt x="683914" y="332477"/>
                  </a:cubicBezTo>
                  <a:cubicBezTo>
                    <a:pt x="620687" y="442128"/>
                    <a:pt x="562127" y="522929"/>
                    <a:pt x="523361" y="581032"/>
                  </a:cubicBezTo>
                  <a:lnTo>
                    <a:pt x="0" y="581032"/>
                  </a:lnTo>
                  <a:cubicBezTo>
                    <a:pt x="130131" y="474209"/>
                    <a:pt x="330460" y="386064"/>
                    <a:pt x="417052" y="323599"/>
                  </a:cubicBezTo>
                  <a:cubicBezTo>
                    <a:pt x="503644" y="261134"/>
                    <a:pt x="508340" y="213948"/>
                    <a:pt x="466725" y="161932"/>
                  </a:cubicBezTo>
                  <a:cubicBezTo>
                    <a:pt x="428625" y="114307"/>
                    <a:pt x="394449" y="100886"/>
                    <a:pt x="380448" y="72206"/>
                  </a:cubicBezTo>
                  <a:cubicBezTo>
                    <a:pt x="355521" y="21171"/>
                    <a:pt x="445541" y="-432"/>
                    <a:pt x="476250" y="7"/>
                  </a:cubicBezTo>
                  <a:cubicBezTo>
                    <a:pt x="479974" y="7"/>
                    <a:pt x="514350" y="7"/>
                    <a:pt x="514350" y="7"/>
                  </a:cubicBezTo>
                  <a:cubicBezTo>
                    <a:pt x="514350" y="7"/>
                    <a:pt x="434864" y="45555"/>
                    <a:pt x="474812" y="72577"/>
                  </a:cubicBezTo>
                  <a:close/>
                </a:path>
              </a:pathLst>
            </a:custGeom>
            <a:solidFill>
              <a:srgbClr val="0070C0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E403B81-0EF1-653F-CB16-AB9DBF092735}"/>
                </a:ext>
              </a:extLst>
            </p:cNvPr>
            <p:cNvSpPr txBox="1"/>
            <p:nvPr/>
          </p:nvSpPr>
          <p:spPr>
            <a:xfrm>
              <a:off x="5249107" y="160800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92D050"/>
                  </a:solidFill>
                </a:rPr>
                <a:t>2021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8D1B4F-B100-D545-1467-2FACB0F67EC4}"/>
                </a:ext>
              </a:extLst>
            </p:cNvPr>
            <p:cNvSpPr txBox="1"/>
            <p:nvPr/>
          </p:nvSpPr>
          <p:spPr>
            <a:xfrm>
              <a:off x="6011107" y="2929478"/>
              <a:ext cx="1541583" cy="98488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Phase 1</a:t>
              </a:r>
              <a:r>
                <a:rPr lang="en-GB" sz="1200" dirty="0"/>
                <a:t> </a:t>
              </a:r>
            </a:p>
            <a:p>
              <a:r>
                <a:rPr lang="en-GB" sz="1100" dirty="0"/>
                <a:t>Embed co-production methodology and identify short term interventions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4BA9EB-60CB-07EC-B00A-4BC2D43776D0}"/>
                </a:ext>
              </a:extLst>
            </p:cNvPr>
            <p:cNvSpPr txBox="1"/>
            <p:nvPr/>
          </p:nvSpPr>
          <p:spPr>
            <a:xfrm>
              <a:off x="6655994" y="2539050"/>
              <a:ext cx="697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C000"/>
                  </a:solidFill>
                </a:rPr>
                <a:t>2022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C0EEC5D-D95F-2E61-76B4-A28B8EF26B26}"/>
                </a:ext>
              </a:extLst>
            </p:cNvPr>
            <p:cNvSpPr txBox="1"/>
            <p:nvPr/>
          </p:nvSpPr>
          <p:spPr>
            <a:xfrm>
              <a:off x="4655147" y="4420205"/>
              <a:ext cx="1666608" cy="6463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Phase 2 </a:t>
              </a:r>
            </a:p>
            <a:p>
              <a:r>
                <a:rPr lang="en-GB" sz="1100" dirty="0"/>
                <a:t>Pilot new models of care and evaluate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E596E5-870D-D97A-2796-1ECDA0B607D7}"/>
                </a:ext>
              </a:extLst>
            </p:cNvPr>
            <p:cNvSpPr txBox="1"/>
            <p:nvPr/>
          </p:nvSpPr>
          <p:spPr>
            <a:xfrm>
              <a:off x="6134678" y="4089915"/>
              <a:ext cx="817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00B0F0"/>
                  </a:solidFill>
                </a:rPr>
                <a:t>2023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1AD6075-69EE-C3AB-A29C-130CEC528E03}"/>
              </a:ext>
            </a:extLst>
          </p:cNvPr>
          <p:cNvSpPr txBox="1"/>
          <p:nvPr/>
        </p:nvSpPr>
        <p:spPr>
          <a:xfrm>
            <a:off x="6146520" y="5902132"/>
            <a:ext cx="75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2024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21ED0F-EEE4-44E8-996D-590E9954ABC5}"/>
              </a:ext>
            </a:extLst>
          </p:cNvPr>
          <p:cNvSpPr txBox="1"/>
          <p:nvPr/>
        </p:nvSpPr>
        <p:spPr>
          <a:xfrm>
            <a:off x="8431504" y="3232275"/>
            <a:ext cx="3581007" cy="4308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Design Workshops took place in 2022 which led to the design of the Mental Health Access Hub.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BCAA16-FCF5-1C8B-C63F-BD36BFE62B9B}"/>
              </a:ext>
            </a:extLst>
          </p:cNvPr>
          <p:cNvSpPr txBox="1"/>
          <p:nvPr/>
        </p:nvSpPr>
        <p:spPr>
          <a:xfrm>
            <a:off x="7833213" y="5075808"/>
            <a:ext cx="4158504" cy="26161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The Mental health Access Hub opened April 2023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DC57FA-1048-CF28-A338-7240F8645835}"/>
              </a:ext>
            </a:extLst>
          </p:cNvPr>
          <p:cNvSpPr txBox="1"/>
          <p:nvPr/>
        </p:nvSpPr>
        <p:spPr>
          <a:xfrm>
            <a:off x="7103202" y="6259452"/>
            <a:ext cx="4888515" cy="43088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The Enhanced facilitator roles working in primary care aligned with the Access Hub and the Young Person MH engagement workers commence.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82EEF3-8EB1-54DD-624B-4CCD50D18614}"/>
              </a:ext>
            </a:extLst>
          </p:cNvPr>
          <p:cNvSpPr txBox="1"/>
          <p:nvPr/>
        </p:nvSpPr>
        <p:spPr>
          <a:xfrm>
            <a:off x="7833213" y="5407134"/>
            <a:ext cx="4158504" cy="43088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The workshops for the Personality and Trauma informed work held and the proposed model was agreed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094991-000F-A351-BF50-E3615A8D7746}"/>
              </a:ext>
            </a:extLst>
          </p:cNvPr>
          <p:cNvSpPr txBox="1"/>
          <p:nvPr/>
        </p:nvSpPr>
        <p:spPr>
          <a:xfrm>
            <a:off x="8078276" y="5906748"/>
            <a:ext cx="3934235" cy="2616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Recruitment for The Personality and trauma informed roles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E06E52-9923-92BD-0290-51D7377CE605}"/>
              </a:ext>
            </a:extLst>
          </p:cNvPr>
          <p:cNvSpPr txBox="1"/>
          <p:nvPr/>
        </p:nvSpPr>
        <p:spPr>
          <a:xfrm>
            <a:off x="8476577" y="3765146"/>
            <a:ext cx="3529690" cy="6001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Health &amp; Care Portsmouth website was developed and the 16-25 workstream helped to design ‘You are not alone’ campaign alongside young people.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A5A728-EC1E-1FE0-A37C-790D861D702E}"/>
              </a:ext>
            </a:extLst>
          </p:cNvPr>
          <p:cNvSpPr txBox="1"/>
          <p:nvPr/>
        </p:nvSpPr>
        <p:spPr>
          <a:xfrm>
            <a:off x="8235844" y="4431382"/>
            <a:ext cx="3776667" cy="6001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For the 16-25 workstream a workshop, young person's focus groups and survey was completed to help identify what was working well, challenges and ideas for improvement.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DF886-46E0-79FF-74C4-A3C16056D8BA}"/>
              </a:ext>
            </a:extLst>
          </p:cNvPr>
          <p:cNvSpPr txBox="1"/>
          <p:nvPr/>
        </p:nvSpPr>
        <p:spPr>
          <a:xfrm>
            <a:off x="3047134" y="3077814"/>
            <a:ext cx="6094268" cy="702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many other organisations/ services are you working with?</a:t>
            </a: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791200"/>
            <a:ext cx="12192000" cy="1277510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2" name="Picture 1" descr="A blue and black text&#10;&#10;Description automatically generated">
            <a:extLst>
              <a:ext uri="{FF2B5EF4-FFF2-40B4-BE49-F238E27FC236}">
                <a16:creationId xmlns:a16="http://schemas.microsoft.com/office/drawing/2014/main" id="{079D4027-C193-9C15-0D70-B32ED3D427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327" y="285640"/>
            <a:ext cx="1894199" cy="6298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7C39693-5716-9DCD-5B18-724DC46353BC}"/>
              </a:ext>
            </a:extLst>
          </p:cNvPr>
          <p:cNvSpPr/>
          <p:nvPr/>
        </p:nvSpPr>
        <p:spPr>
          <a:xfrm>
            <a:off x="878114" y="2690336"/>
            <a:ext cx="104357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effectLst/>
                <a:latin typeface="Co Headline"/>
              </a:rPr>
              <a:t>The Portsmouth Mental Health Access Hub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latin typeface="Co Headline"/>
              </a:rPr>
              <a:t>Abi Clarkson and Hannah Anderson</a:t>
            </a:r>
            <a:endParaRPr lang="en-GB" sz="4000" b="1" kern="0" dirty="0">
              <a:solidFill>
                <a:srgbClr val="1D9AD6"/>
              </a:solidFill>
              <a:effectLst/>
              <a:latin typeface="Co Headline"/>
            </a:endParaRPr>
          </a:p>
        </p:txBody>
      </p:sp>
    </p:spTree>
    <p:extLst>
      <p:ext uri="{BB962C8B-B14F-4D97-AF65-F5344CB8AC3E}">
        <p14:creationId xmlns:p14="http://schemas.microsoft.com/office/powerpoint/2010/main" val="138507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2856" y="890384"/>
            <a:ext cx="10435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effectLst/>
                <a:latin typeface="Co Headline"/>
              </a:rPr>
              <a:t>What is the Hub?</a:t>
            </a:r>
          </a:p>
        </p:txBody>
      </p:sp>
      <p:sp>
        <p:nvSpPr>
          <p:cNvPr id="9" name="Rectangle 8"/>
          <p:cNvSpPr/>
          <p:nvPr/>
        </p:nvSpPr>
        <p:spPr>
          <a:xfrm>
            <a:off x="374141" y="1843839"/>
            <a:ext cx="91591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Hub is a phoneline – </a:t>
            </a:r>
            <a:r>
              <a:rPr lang="en-GB" sz="2400" b="1" dirty="0"/>
              <a:t>0300 123 6621</a:t>
            </a:r>
          </a:p>
          <a:p>
            <a:endParaRPr lang="en-GB" sz="2400" dirty="0"/>
          </a:p>
          <a:p>
            <a:r>
              <a:rPr lang="en-GB" sz="2400" dirty="0"/>
              <a:t>Anyone aged 16+ who might want they want some mental support, but not sure where to get help. </a:t>
            </a:r>
          </a:p>
          <a:p>
            <a:endParaRPr lang="en-GB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Open Monday to Friday, 8am – 6pm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Available to anyone aged 16+, including carers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No Limit on Number of Calls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Operated by fully trained call handlers who will either:</a:t>
            </a:r>
          </a:p>
          <a:p>
            <a:pPr marL="1257300" lvl="4" indent="-342900">
              <a:buFont typeface="Courier New" panose="02070309020205020404" pitchFamily="49" charset="0"/>
              <a:buChar char="o"/>
            </a:pPr>
            <a:r>
              <a:rPr lang="en-GB" sz="2000" dirty="0"/>
              <a:t>Arrange appointments with our mental health services, or</a:t>
            </a:r>
          </a:p>
          <a:p>
            <a:pPr marL="1257300" lvl="4" indent="-342900">
              <a:buFont typeface="Courier New" panose="02070309020205020404" pitchFamily="49" charset="0"/>
              <a:buChar char="o"/>
            </a:pPr>
            <a:r>
              <a:rPr lang="en-GB" sz="2000" dirty="0"/>
              <a:t>Offer support to connect with other local organisations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D30A7C-AA22-129E-719A-65B8B7658BB3}"/>
              </a:ext>
            </a:extLst>
          </p:cNvPr>
          <p:cNvSpPr/>
          <p:nvPr/>
        </p:nvSpPr>
        <p:spPr>
          <a:xfrm>
            <a:off x="-1" y="6008914"/>
            <a:ext cx="12192001" cy="849086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C06CA0D-93C9-6922-B194-457D78F13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2A8C8C-9240-0919-D543-212DBD4EF9D6}"/>
              </a:ext>
            </a:extLst>
          </p:cNvPr>
          <p:cNvSpPr/>
          <p:nvPr/>
        </p:nvSpPr>
        <p:spPr>
          <a:xfrm>
            <a:off x="9562011" y="1528140"/>
            <a:ext cx="2437910" cy="4585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91627B-4B6E-6B89-BDF9-57A3E703D68C}"/>
              </a:ext>
            </a:extLst>
          </p:cNvPr>
          <p:cNvSpPr txBox="1"/>
          <p:nvPr/>
        </p:nvSpPr>
        <p:spPr>
          <a:xfrm>
            <a:off x="9725381" y="1774362"/>
            <a:ext cx="21464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We do not target (but will help them):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cs typeface="Times New Roman" panose="02020603050405020304" pitchFamily="18" charset="0"/>
              </a:rPr>
              <a:t>People seeking urgent care (the service is for early intervention and prevention)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cs typeface="Times New Roman" panose="02020603050405020304" pitchFamily="18" charset="0"/>
              </a:rPr>
              <a:t>People aged under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cs typeface="Times New Roman" panose="02020603050405020304" pitchFamily="18" charset="0"/>
              </a:rPr>
              <a:t>People who do not live in Portsmouth</a:t>
            </a:r>
          </a:p>
        </p:txBody>
      </p:sp>
      <p:pic>
        <p:nvPicPr>
          <p:cNvPr id="5" name="Picture 4" descr="A blue and black text&#10;&#10;Description automatically generated">
            <a:extLst>
              <a:ext uri="{FF2B5EF4-FFF2-40B4-BE49-F238E27FC236}">
                <a16:creationId xmlns:a16="http://schemas.microsoft.com/office/drawing/2014/main" id="{645D75CE-10B0-ABC4-120D-93CFD99409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327" y="285640"/>
            <a:ext cx="1894199" cy="62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0151" y="771954"/>
            <a:ext cx="10435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effectLst/>
                <a:latin typeface="Co Headline"/>
              </a:rPr>
              <a:t>What happens when you call?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D30A7C-AA22-129E-719A-65B8B7658BB3}"/>
              </a:ext>
            </a:extLst>
          </p:cNvPr>
          <p:cNvSpPr/>
          <p:nvPr/>
        </p:nvSpPr>
        <p:spPr>
          <a:xfrm>
            <a:off x="-1" y="6355836"/>
            <a:ext cx="12192001" cy="502164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C06CA0D-93C9-6922-B194-457D78F13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People">
            <a:extLst>
              <a:ext uri="{FF2B5EF4-FFF2-40B4-BE49-F238E27FC236}">
                <a16:creationId xmlns:a16="http://schemas.microsoft.com/office/drawing/2014/main" id="{B5B8A00A-9EEA-1F94-5BB3-A49C009DE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38" y="2460335"/>
            <a:ext cx="1025237" cy="102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912BB5-83A3-5B54-C63F-7057EB2CF6C1}"/>
              </a:ext>
            </a:extLst>
          </p:cNvPr>
          <p:cNvSpPr/>
          <p:nvPr/>
        </p:nvSpPr>
        <p:spPr>
          <a:xfrm>
            <a:off x="333499" y="3581400"/>
            <a:ext cx="14813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Who?</a:t>
            </a:r>
          </a:p>
          <a:p>
            <a:pPr algn="ctr"/>
            <a:r>
              <a:rPr lang="en-GB" sz="2000" dirty="0"/>
              <a:t>Anyone aged 16+</a:t>
            </a:r>
          </a:p>
          <a:p>
            <a:pPr algn="ctr"/>
            <a:r>
              <a:rPr lang="en-GB" sz="2000" dirty="0"/>
              <a:t>contacts the Hub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D5AA85-E9F8-A640-8999-2BFDB8558212}"/>
              </a:ext>
            </a:extLst>
          </p:cNvPr>
          <p:cNvSpPr/>
          <p:nvPr/>
        </p:nvSpPr>
        <p:spPr>
          <a:xfrm>
            <a:off x="2061688" y="3583577"/>
            <a:ext cx="1743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How?</a:t>
            </a:r>
          </a:p>
          <a:p>
            <a:pPr algn="ctr"/>
            <a:r>
              <a:rPr lang="en-GB" sz="2000" dirty="0"/>
              <a:t>Call </a:t>
            </a:r>
            <a:br>
              <a:rPr lang="en-GB" sz="2000" dirty="0"/>
            </a:br>
            <a:r>
              <a:rPr lang="en-GB" sz="2000" dirty="0"/>
              <a:t>0300 123 6621</a:t>
            </a:r>
            <a:endParaRPr lang="en-GB" sz="2000" dirty="0">
              <a:highlight>
                <a:srgbClr val="FFFF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426A1-F950-F3F3-3B79-47DC8319A4FB}"/>
              </a:ext>
            </a:extLst>
          </p:cNvPr>
          <p:cNvSpPr/>
          <p:nvPr/>
        </p:nvSpPr>
        <p:spPr>
          <a:xfrm>
            <a:off x="4002644" y="3583577"/>
            <a:ext cx="17434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When?</a:t>
            </a:r>
          </a:p>
          <a:p>
            <a:pPr algn="ctr"/>
            <a:r>
              <a:rPr lang="en-GB" sz="2000" dirty="0"/>
              <a:t>Monday to Friday, </a:t>
            </a:r>
            <a:br>
              <a:rPr lang="en-GB" sz="2000" dirty="0"/>
            </a:br>
            <a:r>
              <a:rPr lang="en-GB" sz="2000" dirty="0"/>
              <a:t>8am-6pm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B1548-43DD-3E6A-5332-29657F709BF3}"/>
              </a:ext>
            </a:extLst>
          </p:cNvPr>
          <p:cNvSpPr/>
          <p:nvPr/>
        </p:nvSpPr>
        <p:spPr>
          <a:xfrm>
            <a:off x="5899630" y="3601021"/>
            <a:ext cx="19518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Fully trained call handlers, experts in the process and able to deal with complex calls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A8888B-B8BD-EC81-8E74-11F715771F89}"/>
              </a:ext>
            </a:extLst>
          </p:cNvPr>
          <p:cNvSpPr/>
          <p:nvPr/>
        </p:nvSpPr>
        <p:spPr>
          <a:xfrm>
            <a:off x="8790321" y="1125897"/>
            <a:ext cx="28633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Appointment made with: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Positive Minds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NHS Talking Therapies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A2i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CAMHS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OPMH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4A0EC8-BC67-C141-2C93-A46A95229DD0}"/>
              </a:ext>
            </a:extLst>
          </p:cNvPr>
          <p:cNvSpPr/>
          <p:nvPr/>
        </p:nvSpPr>
        <p:spPr>
          <a:xfrm>
            <a:off x="8767160" y="3330190"/>
            <a:ext cx="28633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Support to connect with: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HIVE Portsmouth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Housing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VCSE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Social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Substance misuse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Homelessness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Veterans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Recovery College</a:t>
            </a:r>
          </a:p>
        </p:txBody>
      </p:sp>
      <p:pic>
        <p:nvPicPr>
          <p:cNvPr id="1032" name="Picture 8" descr="Call, phone, telephone">
            <a:extLst>
              <a:ext uri="{FF2B5EF4-FFF2-40B4-BE49-F238E27FC236}">
                <a16:creationId xmlns:a16="http://schemas.microsoft.com/office/drawing/2014/main" id="{DFD1F5E9-2BEF-A628-D3A9-BDC9BD1E2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635" y="2664823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larm">
            <a:extLst>
              <a:ext uri="{FF2B5EF4-FFF2-40B4-BE49-F238E27FC236}">
                <a16:creationId xmlns:a16="http://schemas.microsoft.com/office/drawing/2014/main" id="{991BB755-513C-5142-203A-ABC172B63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34" y="2517317"/>
            <a:ext cx="828113" cy="82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all, center, headset, service, support">
            <a:extLst>
              <a:ext uri="{FF2B5EF4-FFF2-40B4-BE49-F238E27FC236}">
                <a16:creationId xmlns:a16="http://schemas.microsoft.com/office/drawing/2014/main" id="{362D51E4-2464-3342-D6D8-17699273F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478" y="2526434"/>
            <a:ext cx="828113" cy="82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308BF02-EB4C-D47F-9646-10DCEF77B013}"/>
              </a:ext>
            </a:extLst>
          </p:cNvPr>
          <p:cNvCxnSpPr/>
          <p:nvPr/>
        </p:nvCxnSpPr>
        <p:spPr>
          <a:xfrm flipV="1">
            <a:off x="7750556" y="2288999"/>
            <a:ext cx="801189" cy="5541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BC0E00-2F2F-D7F0-DF0B-311B6E7D799B}"/>
              </a:ext>
            </a:extLst>
          </p:cNvPr>
          <p:cNvCxnSpPr>
            <a:cxnSpLocks/>
          </p:cNvCxnSpPr>
          <p:nvPr/>
        </p:nvCxnSpPr>
        <p:spPr>
          <a:xfrm>
            <a:off x="7750556" y="3193895"/>
            <a:ext cx="812044" cy="3875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8C895A4-2FDA-651D-A5B9-563238E76B45}"/>
              </a:ext>
            </a:extLst>
          </p:cNvPr>
          <p:cNvCxnSpPr/>
          <p:nvPr/>
        </p:nvCxnSpPr>
        <p:spPr>
          <a:xfrm>
            <a:off x="1786446" y="3021329"/>
            <a:ext cx="49295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B832216-21B1-B301-B49C-0D72D631BBA6}"/>
              </a:ext>
            </a:extLst>
          </p:cNvPr>
          <p:cNvCxnSpPr/>
          <p:nvPr/>
        </p:nvCxnSpPr>
        <p:spPr>
          <a:xfrm>
            <a:off x="3647506" y="3021329"/>
            <a:ext cx="49295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F471722-8863-2544-B0B0-A729C2AEA6B0}"/>
              </a:ext>
            </a:extLst>
          </p:cNvPr>
          <p:cNvCxnSpPr/>
          <p:nvPr/>
        </p:nvCxnSpPr>
        <p:spPr>
          <a:xfrm>
            <a:off x="5560819" y="3021329"/>
            <a:ext cx="49295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4" descr="A blue and black text&#10;&#10;Description automatically generated">
            <a:extLst>
              <a:ext uri="{FF2B5EF4-FFF2-40B4-BE49-F238E27FC236}">
                <a16:creationId xmlns:a16="http://schemas.microsoft.com/office/drawing/2014/main" id="{FF1708D1-D3E1-2F6D-B83E-5144EA94E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036" y="263542"/>
            <a:ext cx="18954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3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build="p"/>
      <p:bldP spid="12" grpId="0" build="p"/>
      <p:bldP spid="14" grpId="0" build="p"/>
      <p:bldP spid="15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D30A7C-AA22-129E-719A-65B8B7658BB3}"/>
              </a:ext>
            </a:extLst>
          </p:cNvPr>
          <p:cNvSpPr/>
          <p:nvPr/>
        </p:nvSpPr>
        <p:spPr>
          <a:xfrm>
            <a:off x="-1" y="6008914"/>
            <a:ext cx="12192001" cy="849086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“Thank you very much, it’s difficult to talk to family members, you understand how I'm feeling.”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C06CA0D-93C9-6922-B194-457D78F13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A330BA7-2ED7-3A27-A556-0074F48C8F95}"/>
              </a:ext>
            </a:extLst>
          </p:cNvPr>
          <p:cNvSpPr txBox="1">
            <a:spLocks/>
          </p:cNvSpPr>
          <p:nvPr/>
        </p:nvSpPr>
        <p:spPr>
          <a:xfrm>
            <a:off x="362856" y="1502031"/>
            <a:ext cx="4392024" cy="6125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+mn-lt"/>
              </a:rPr>
              <a:t>Total calls from start of service 2915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216BB3-B3D3-9DE9-EF09-E9CDC1036F05}"/>
              </a:ext>
            </a:extLst>
          </p:cNvPr>
          <p:cNvSpPr/>
          <p:nvPr/>
        </p:nvSpPr>
        <p:spPr>
          <a:xfrm>
            <a:off x="362856" y="761622"/>
            <a:ext cx="10435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latin typeface="Co Headline"/>
              </a:rPr>
              <a:t>What has the response been so far?</a:t>
            </a:r>
            <a:endParaRPr lang="en-GB" sz="4000" b="1" kern="0" dirty="0">
              <a:solidFill>
                <a:srgbClr val="1D9AD6"/>
              </a:solidFill>
              <a:effectLst/>
              <a:latin typeface="Co Headline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2C8DEAA-2EA5-3294-0B5A-0234F098D83A}"/>
              </a:ext>
            </a:extLst>
          </p:cNvPr>
          <p:cNvGraphicFramePr>
            <a:graphicFrameLocks/>
          </p:cNvGraphicFramePr>
          <p:nvPr/>
        </p:nvGraphicFramePr>
        <p:xfrm>
          <a:off x="-1" y="2362855"/>
          <a:ext cx="9394271" cy="310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">
            <a:extLst>
              <a:ext uri="{FF2B5EF4-FFF2-40B4-BE49-F238E27FC236}">
                <a16:creationId xmlns:a16="http://schemas.microsoft.com/office/drawing/2014/main" id="{31B9CFC1-016F-ECD5-80F8-55CE9532B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596" y="2611339"/>
            <a:ext cx="2682204" cy="12553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 of Average calls: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21.5%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F9A71B3F-33DB-E78C-D3E9-49FF9295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596" y="1090302"/>
            <a:ext cx="2682204" cy="12553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 2024</a:t>
            </a:r>
            <a:endParaRPr lang="en-GB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calls: 403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Daily Calls: 18.3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4" descr="A blue and black text&#10;&#10;Description automatically generated">
            <a:extLst>
              <a:ext uri="{FF2B5EF4-FFF2-40B4-BE49-F238E27FC236}">
                <a16:creationId xmlns:a16="http://schemas.microsoft.com/office/drawing/2014/main" id="{CBDFD8BE-482F-EF32-D98B-D135834B6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890" y="173934"/>
            <a:ext cx="18954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40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D30A7C-AA22-129E-719A-65B8B7658BB3}"/>
              </a:ext>
            </a:extLst>
          </p:cNvPr>
          <p:cNvSpPr/>
          <p:nvPr/>
        </p:nvSpPr>
        <p:spPr>
          <a:xfrm>
            <a:off x="-1" y="6008914"/>
            <a:ext cx="12192001" cy="849086"/>
          </a:xfrm>
          <a:prstGeom prst="rect">
            <a:avLst/>
          </a:prstGeom>
          <a:solidFill>
            <a:srgbClr val="1D9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already feel better because I am getting things sorted for myself.”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C06CA0D-93C9-6922-B194-457D78F13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216BB3-B3D3-9DE9-EF09-E9CDC1036F05}"/>
              </a:ext>
            </a:extLst>
          </p:cNvPr>
          <p:cNvSpPr/>
          <p:nvPr/>
        </p:nvSpPr>
        <p:spPr>
          <a:xfrm>
            <a:off x="362856" y="761622"/>
            <a:ext cx="104357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4000" b="1" kern="0" dirty="0">
                <a:solidFill>
                  <a:srgbClr val="1D9AD6"/>
                </a:solidFill>
                <a:latin typeface="Co Headline"/>
              </a:rPr>
              <a:t>Who is calling, and when?</a:t>
            </a:r>
            <a:endParaRPr lang="en-GB" sz="4000" b="1" kern="0" dirty="0">
              <a:solidFill>
                <a:srgbClr val="1D9AD6"/>
              </a:solidFill>
              <a:effectLst/>
              <a:latin typeface="Co Headline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A330BA7-2ED7-3A27-A556-0074F48C8F95}"/>
              </a:ext>
            </a:extLst>
          </p:cNvPr>
          <p:cNvSpPr txBox="1">
            <a:spLocks/>
          </p:cNvSpPr>
          <p:nvPr/>
        </p:nvSpPr>
        <p:spPr>
          <a:xfrm>
            <a:off x="496957" y="1729156"/>
            <a:ext cx="2464904" cy="477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>
                <a:latin typeface="+mn-lt"/>
              </a:rPr>
              <a:t>Calls by age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9882CA6-4539-C6DE-9C3C-A4DBAD412B26}"/>
              </a:ext>
            </a:extLst>
          </p:cNvPr>
          <p:cNvGraphicFramePr>
            <a:graphicFrameLocks/>
          </p:cNvGraphicFramePr>
          <p:nvPr/>
        </p:nvGraphicFramePr>
        <p:xfrm>
          <a:off x="2961861" y="1797719"/>
          <a:ext cx="8884257" cy="3882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9B86B6-C0FD-B6B4-6A6F-FC6468FFEDB2}"/>
              </a:ext>
            </a:extLst>
          </p:cNvPr>
          <p:cNvGraphicFramePr>
            <a:graphicFrameLocks/>
          </p:cNvGraphicFramePr>
          <p:nvPr/>
        </p:nvGraphicFramePr>
        <p:xfrm>
          <a:off x="182696" y="3124200"/>
          <a:ext cx="2646229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8811E4-04ED-CCBD-CF81-36E6CD3B3029}"/>
              </a:ext>
            </a:extLst>
          </p:cNvPr>
          <p:cNvSpPr txBox="1"/>
          <p:nvPr/>
        </p:nvSpPr>
        <p:spPr>
          <a:xfrm>
            <a:off x="167367" y="3059668"/>
            <a:ext cx="545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Was the call helpful?</a:t>
            </a:r>
          </a:p>
        </p:txBody>
      </p:sp>
      <p:pic>
        <p:nvPicPr>
          <p:cNvPr id="3074" name="Picture 4" descr="A blue and black text&#10;&#10;Description automatically generated">
            <a:extLst>
              <a:ext uri="{FF2B5EF4-FFF2-40B4-BE49-F238E27FC236}">
                <a16:creationId xmlns:a16="http://schemas.microsoft.com/office/drawing/2014/main" id="{1811DABC-1DF6-4F37-144D-D22F4FD7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502" y="187649"/>
            <a:ext cx="18954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E9491B11C4854F88A277BC0BC8345A" ma:contentTypeVersion="15" ma:contentTypeDescription="Create a new document." ma:contentTypeScope="" ma:versionID="d7a7f545cac241a7812737835f70ed03">
  <xsd:schema xmlns:xsd="http://www.w3.org/2001/XMLSchema" xmlns:xs="http://www.w3.org/2001/XMLSchema" xmlns:p="http://schemas.microsoft.com/office/2006/metadata/properties" xmlns:ns2="4d536ccb-b14a-4ea0-b1e3-f942d5f494ca" xmlns:ns3="78555db1-4df9-4492-aecd-0d8171ae3eca" xmlns:ns4="db1e3cd8-b1dc-4e39-8f08-4710e1ba4b59" targetNamespace="http://schemas.microsoft.com/office/2006/metadata/properties" ma:root="true" ma:fieldsID="1c449d5be43d1290c9544e3caf5b3ab4" ns2:_="" ns3:_="" ns4:_="">
    <xsd:import namespace="4d536ccb-b14a-4ea0-b1e3-f942d5f494ca"/>
    <xsd:import namespace="78555db1-4df9-4492-aecd-0d8171ae3eca"/>
    <xsd:import namespace="db1e3cd8-b1dc-4e39-8f08-4710e1ba4b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36ccb-b14a-4ea0-b1e3-f942d5f494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55db1-4df9-4492-aecd-0d8171ae3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2bf2b975-0034-4da6-bed2-ddb9f49c06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e3cd8-b1dc-4e39-8f08-4710e1ba4b5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037553a-22c8-4722-ade6-c246f0143ff6}" ma:internalName="TaxCatchAll" ma:showField="CatchAllData" ma:web="db1e3cd8-b1dc-4e39-8f08-4710e1ba4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555db1-4df9-4492-aecd-0d8171ae3eca">
      <Terms xmlns="http://schemas.microsoft.com/office/infopath/2007/PartnerControls"/>
    </lcf76f155ced4ddcb4097134ff3c332f>
    <TaxCatchAll xmlns="db1e3cd8-b1dc-4e39-8f08-4710e1ba4b5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3B4B4-4CCD-4B76-8645-DCBF8F8A7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536ccb-b14a-4ea0-b1e3-f942d5f494ca"/>
    <ds:schemaRef ds:uri="78555db1-4df9-4492-aecd-0d8171ae3eca"/>
    <ds:schemaRef ds:uri="db1e3cd8-b1dc-4e39-8f08-4710e1ba4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2A1A1C-E336-4B58-A7CB-B3C561169E80}">
  <ds:schemaRefs>
    <ds:schemaRef ds:uri="0ed5a214-8b66-4a90-abb1-b356b5458f3d"/>
    <ds:schemaRef ds:uri="78555db1-4df9-4492-aecd-0d8171ae3eca"/>
    <ds:schemaRef ds:uri="a57e0a09-3f02-4605-bf2e-f63ce1aacdad"/>
    <ds:schemaRef ds:uri="db1e3cd8-b1dc-4e39-8f08-4710e1ba4b5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E95DBC-58C4-48DC-9486-F5BADB86DF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1280</Words>
  <Application>Microsoft Office PowerPoint</Application>
  <PresentationFormat>Widescreen</PresentationFormat>
  <Paragraphs>153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 Headline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Portsmouth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Elliott, Lucy</dc:creator>
  <cp:lastModifiedBy>Norris, Louise - Access Service Manager</cp:lastModifiedBy>
  <cp:revision>16</cp:revision>
  <dcterms:created xsi:type="dcterms:W3CDTF">2018-05-30T11:39:25Z</dcterms:created>
  <dcterms:modified xsi:type="dcterms:W3CDTF">2024-03-05T13:22:38Z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525800</vt:r8>
  </property>
  <property fmtid="{D5CDD505-2E9C-101B-9397-08002B2CF9AE}" pid="3" name="MSIP_Label_e83f8a96-e51b-4334-92a5-11244a58d044_Enabled">
    <vt:lpwstr>true</vt:lpwstr>
  </property>
  <property fmtid="{D5CDD505-2E9C-101B-9397-08002B2CF9AE}" pid="4" name="MSIP_Label_e83f8a96-e51b-4334-92a5-11244a58d044_SetDate">
    <vt:lpwstr>2023-11-22T14:43:32Z</vt:lpwstr>
  </property>
  <property fmtid="{D5CDD505-2E9C-101B-9397-08002B2CF9AE}" pid="5" name="MSIP_Label_e83f8a96-e51b-4334-92a5-11244a58d044_Method">
    <vt:lpwstr>Privileged</vt:lpwstr>
  </property>
  <property fmtid="{D5CDD505-2E9C-101B-9397-08002B2CF9AE}" pid="6" name="MSIP_Label_e83f8a96-e51b-4334-92a5-11244a58d044_Name">
    <vt:lpwstr>Official</vt:lpwstr>
  </property>
  <property fmtid="{D5CDD505-2E9C-101B-9397-08002B2CF9AE}" pid="7" name="MSIP_Label_e83f8a96-e51b-4334-92a5-11244a58d044_SiteId">
    <vt:lpwstr>d6674c51-daa4-4142-8047-15a78bbe9306</vt:lpwstr>
  </property>
  <property fmtid="{D5CDD505-2E9C-101B-9397-08002B2CF9AE}" pid="8" name="MSIP_Label_e83f8a96-e51b-4334-92a5-11244a58d044_ActionId">
    <vt:lpwstr>bd136bb5-31fc-4641-a145-ef1e85fb3100</vt:lpwstr>
  </property>
  <property fmtid="{D5CDD505-2E9C-101B-9397-08002B2CF9AE}" pid="9" name="MSIP_Label_e83f8a96-e51b-4334-92a5-11244a58d044_ContentBits">
    <vt:lpwstr>1</vt:lpwstr>
  </property>
  <property fmtid="{D5CDD505-2E9C-101B-9397-08002B2CF9AE}" pid="10" name="ClassificationContentMarkingHeaderLocations">
    <vt:lpwstr>Office Theme:8</vt:lpwstr>
  </property>
  <property fmtid="{D5CDD505-2E9C-101B-9397-08002B2CF9AE}" pid="11" name="ClassificationContentMarkingHeaderText">
    <vt:lpwstr>- Official -</vt:lpwstr>
  </property>
  <property fmtid="{D5CDD505-2E9C-101B-9397-08002B2CF9AE}" pid="12" name="MediaServiceImageTags">
    <vt:lpwstr/>
  </property>
  <property fmtid="{D5CDD505-2E9C-101B-9397-08002B2CF9AE}" pid="13" name="ContentTypeId">
    <vt:lpwstr>0x010100AEE9491B11C4854F88A277BC0BC8345A</vt:lpwstr>
  </property>
</Properties>
</file>