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26"/>
  </p:notesMasterIdLst>
  <p:sldIdLst>
    <p:sldId id="281" r:id="rId6"/>
    <p:sldId id="282" r:id="rId7"/>
    <p:sldId id="284" r:id="rId8"/>
    <p:sldId id="1356" r:id="rId9"/>
    <p:sldId id="1360" r:id="rId10"/>
    <p:sldId id="1361" r:id="rId11"/>
    <p:sldId id="1364" r:id="rId12"/>
    <p:sldId id="1363" r:id="rId13"/>
    <p:sldId id="285" r:id="rId14"/>
    <p:sldId id="288" r:id="rId15"/>
    <p:sldId id="1266" r:id="rId16"/>
    <p:sldId id="1359" r:id="rId17"/>
    <p:sldId id="291" r:id="rId18"/>
    <p:sldId id="286" r:id="rId19"/>
    <p:sldId id="293" r:id="rId20"/>
    <p:sldId id="1347" r:id="rId21"/>
    <p:sldId id="1357" r:id="rId22"/>
    <p:sldId id="289" r:id="rId23"/>
    <p:sldId id="1358"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E05C37-DB27-4740-BFA7-2BD8C5F4F56A}" name="Prosser, Jonathan - Consultant Child and Adolescent Consultant" initials="PC" userId="S::jonathan.prosser@solent.nhs.uk::48043c00-cc54-4c5f-9fe4-4d929aea6720" providerId="AD"/>
  <p188:author id="{3BF77166-0CAF-6748-8FF2-3792F4B857E4}" name="Docherty, Stephen - Digital Consultant" initials="DS-DC" userId="S::Stephen.Docherty@solent.nhs.uk::f834bb09-a25a-4f72-b240-8f8a538a5e21" providerId="AD"/>
  <p188:author id="{B2B603D2-CDA9-8692-7B17-179CB78983FB}" name="Symonds, Ynez - CNIO" initials="SC" userId="S::ynez.symonds1@solent.nhs.uk::cfbe5fe9-7416-495f-965e-eec0d85db868" providerId="AD"/>
  <p188:author id="{8B08DAE2-2BC1-5136-705D-0AA5AC22A0A3}" name="Docherty, Stephen - Digital Consultant" initials="DC" userId="S::stephen.docherty@solent.nhs.uk::f834bb09-a25a-4f72-b240-8f8a538a5e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cherty, Stephen - Digital Consultant" initials="DS-DC" lastIdx="24" clrIdx="0">
    <p:extLst>
      <p:ext uri="{19B8F6BF-5375-455C-9EA6-DF929625EA0E}">
        <p15:presenceInfo xmlns:p15="http://schemas.microsoft.com/office/powerpoint/2012/main" userId="S::Stephen.Docherty@solent.nhs.uk::f834bb09-a25a-4f72-b240-8f8a538a5e21" providerId="AD"/>
      </p:ext>
    </p:extLst>
  </p:cmAuthor>
  <p:cmAuthor id="2" name="Prosser, Jonathan - Consultant Child and Adolescent Consultant" initials="PC" lastIdx="2" clrIdx="1">
    <p:extLst>
      <p:ext uri="{19B8F6BF-5375-455C-9EA6-DF929625EA0E}">
        <p15:presenceInfo xmlns:p15="http://schemas.microsoft.com/office/powerpoint/2012/main" userId="S::jonathan.prosser@solent.nhs.uk::48043c00-cc54-4c5f-9fe4-4d929aea6720" providerId="AD"/>
      </p:ext>
    </p:extLst>
  </p:cmAuthor>
  <p:cmAuthor id="3" name="Banks, Gareth - ICT Service Engagement Manager" initials="BG-ISEM" lastIdx="1" clrIdx="2">
    <p:extLst>
      <p:ext uri="{19B8F6BF-5375-455C-9EA6-DF929625EA0E}">
        <p15:presenceInfo xmlns:p15="http://schemas.microsoft.com/office/powerpoint/2012/main" userId="S::gareth.banks@solent.nhs.uk::dd59371b-c3f5-49b1-9bb1-f2e3ed89231a" providerId="AD"/>
      </p:ext>
    </p:extLst>
  </p:cmAuthor>
  <p:cmAuthor id="4" name="Bell, Sadie - Data Protection Officer and Head of Information Gov" initials="BS-DPOaHoIG" lastIdx="12" clrIdx="3">
    <p:extLst>
      <p:ext uri="{19B8F6BF-5375-455C-9EA6-DF929625EA0E}">
        <p15:presenceInfo xmlns:p15="http://schemas.microsoft.com/office/powerpoint/2012/main" userId="S::Sadie.Bell@solent.nhs.uk::849592c0-ef4d-4fe2-a25e-64de3705dfec" providerId="AD"/>
      </p:ext>
    </p:extLst>
  </p:cmAuthor>
  <p:cmAuthor id="5" name="Symonds, Ynez - CNIO" initials="SC" lastIdx="1" clrIdx="4">
    <p:extLst>
      <p:ext uri="{19B8F6BF-5375-455C-9EA6-DF929625EA0E}">
        <p15:presenceInfo xmlns:p15="http://schemas.microsoft.com/office/powerpoint/2012/main" userId="S::ynez.symonds1@solent.nhs.uk::cfbe5fe9-7416-495f-965e-eec0d85db8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D0AC2-3C70-45EC-AB95-C0B6EFC5747D}" v="1" dt="2022-03-30T08:16:34.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CC991-3B52-44EE-A926-0C476A2594CD}" type="doc">
      <dgm:prSet loTypeId="urn:microsoft.com/office/officeart/2005/8/layout/radial1" loCatId="relationship" qsTypeId="urn:microsoft.com/office/officeart/2005/8/quickstyle/simple5" qsCatId="simple" csTypeId="urn:microsoft.com/office/officeart/2005/8/colors/accent1_2" csCatId="accent1" phldr="1"/>
      <dgm:spPr/>
      <dgm:t>
        <a:bodyPr/>
        <a:lstStyle/>
        <a:p>
          <a:endParaRPr lang="en-GB"/>
        </a:p>
      </dgm:t>
    </dgm:pt>
    <dgm:pt modelId="{3FE1ABD0-A73B-4726-AE82-F0B806A7268F}">
      <dgm:prSet phldrT="[Text]"/>
      <dgm:spPr>
        <a:solidFill>
          <a:srgbClr val="425563"/>
        </a:solidFill>
      </dgm:spPr>
      <dgm:t>
        <a:bodyPr/>
        <a:lstStyle/>
        <a:p>
          <a:r>
            <a:rPr lang="en-GB" dirty="0"/>
            <a:t>Solent Digital Strategy</a:t>
          </a:r>
        </a:p>
      </dgm:t>
    </dgm:pt>
    <dgm:pt modelId="{08482BA8-D3C5-4002-BAA9-37739129102C}" type="parTrans" cxnId="{A03DCE6F-DD70-46CA-B9F2-EF44C4FAA311}">
      <dgm:prSet/>
      <dgm:spPr/>
      <dgm:t>
        <a:bodyPr/>
        <a:lstStyle/>
        <a:p>
          <a:endParaRPr lang="en-GB"/>
        </a:p>
      </dgm:t>
    </dgm:pt>
    <dgm:pt modelId="{7C0A93E0-B699-4BB7-A665-86F1034FC188}" type="sibTrans" cxnId="{A03DCE6F-DD70-46CA-B9F2-EF44C4FAA311}">
      <dgm:prSet/>
      <dgm:spPr/>
      <dgm:t>
        <a:bodyPr/>
        <a:lstStyle/>
        <a:p>
          <a:endParaRPr lang="en-GB"/>
        </a:p>
      </dgm:t>
    </dgm:pt>
    <dgm:pt modelId="{595D853A-FB55-4257-AFE2-4B67F2CAD5D3}">
      <dgm:prSet phldrT="[Text]" custT="1"/>
      <dgm:spPr>
        <a:solidFill>
          <a:srgbClr val="1783C3"/>
        </a:solidFill>
      </dgm:spPr>
      <dgm:t>
        <a:bodyPr/>
        <a:lstStyle/>
        <a:p>
          <a:r>
            <a:rPr lang="en-GB" sz="600" dirty="0"/>
            <a:t>NHS Long Term Plan</a:t>
          </a:r>
        </a:p>
      </dgm:t>
    </dgm:pt>
    <dgm:pt modelId="{E9064930-B84F-410F-B7A4-F31387C53EA3}" type="parTrans" cxnId="{E9286693-2ED4-452A-BA6A-547DAE7646E3}">
      <dgm:prSet/>
      <dgm:spPr/>
      <dgm:t>
        <a:bodyPr/>
        <a:lstStyle/>
        <a:p>
          <a:endParaRPr lang="en-GB" dirty="0"/>
        </a:p>
      </dgm:t>
    </dgm:pt>
    <dgm:pt modelId="{EA2E8222-1D2F-41AC-9767-BAB2BA89A992}" type="sibTrans" cxnId="{E9286693-2ED4-452A-BA6A-547DAE7646E3}">
      <dgm:prSet/>
      <dgm:spPr/>
      <dgm:t>
        <a:bodyPr/>
        <a:lstStyle/>
        <a:p>
          <a:endParaRPr lang="en-GB"/>
        </a:p>
      </dgm:t>
    </dgm:pt>
    <dgm:pt modelId="{C64A1273-19C3-4274-9CB5-EC44805E5281}">
      <dgm:prSet phldrT="[Text]" custT="1"/>
      <dgm:spPr>
        <a:solidFill>
          <a:srgbClr val="1783C3"/>
        </a:solidFill>
      </dgm:spPr>
      <dgm:t>
        <a:bodyPr/>
        <a:lstStyle/>
        <a:p>
          <a:r>
            <a:rPr lang="en-GB" sz="600" dirty="0"/>
            <a:t>NHSX ‘Data saves lives’</a:t>
          </a:r>
        </a:p>
      </dgm:t>
    </dgm:pt>
    <dgm:pt modelId="{3B1C25C3-1CE4-4D56-B7F5-F82ED01A3E9B}" type="parTrans" cxnId="{EC12ADB2-B2BD-4B81-ACE1-FA7609298E42}">
      <dgm:prSet/>
      <dgm:spPr/>
      <dgm:t>
        <a:bodyPr/>
        <a:lstStyle/>
        <a:p>
          <a:endParaRPr lang="en-GB" dirty="0"/>
        </a:p>
      </dgm:t>
    </dgm:pt>
    <dgm:pt modelId="{C730DB56-F387-4AAA-BA72-A82374036D61}" type="sibTrans" cxnId="{EC12ADB2-B2BD-4B81-ACE1-FA7609298E42}">
      <dgm:prSet/>
      <dgm:spPr/>
      <dgm:t>
        <a:bodyPr/>
        <a:lstStyle/>
        <a:p>
          <a:endParaRPr lang="en-GB"/>
        </a:p>
      </dgm:t>
    </dgm:pt>
    <dgm:pt modelId="{AAC6CFA3-9C31-4B5F-A478-D09E7B956E57}">
      <dgm:prSet phldrT="[Text]" custT="1"/>
      <dgm:spPr>
        <a:solidFill>
          <a:srgbClr val="1783C3"/>
        </a:solidFill>
      </dgm:spPr>
      <dgm:t>
        <a:bodyPr/>
        <a:lstStyle/>
        <a:p>
          <a:r>
            <a:rPr lang="en-GB" sz="600" dirty="0"/>
            <a:t>NHSX ‘What Good Looks Like’</a:t>
          </a:r>
        </a:p>
      </dgm:t>
    </dgm:pt>
    <dgm:pt modelId="{270BBC0F-5A35-4ACA-A4BC-8381CF0718F6}" type="parTrans" cxnId="{D82064CD-FA2E-42D7-AC86-37DD7C8ABAF8}">
      <dgm:prSet/>
      <dgm:spPr/>
      <dgm:t>
        <a:bodyPr/>
        <a:lstStyle/>
        <a:p>
          <a:endParaRPr lang="en-GB" dirty="0"/>
        </a:p>
      </dgm:t>
    </dgm:pt>
    <dgm:pt modelId="{6FD5A504-0C32-4017-A4EA-E27AE1C6B179}" type="sibTrans" cxnId="{D82064CD-FA2E-42D7-AC86-37DD7C8ABAF8}">
      <dgm:prSet/>
      <dgm:spPr/>
      <dgm:t>
        <a:bodyPr/>
        <a:lstStyle/>
        <a:p>
          <a:endParaRPr lang="en-GB"/>
        </a:p>
      </dgm:t>
    </dgm:pt>
    <dgm:pt modelId="{948D31F2-97AA-4E85-91C5-5E68CD44F688}">
      <dgm:prSet phldrT="[Text]" custT="1"/>
      <dgm:spPr>
        <a:solidFill>
          <a:srgbClr val="1783C3"/>
        </a:solidFill>
      </dgm:spPr>
      <dgm:t>
        <a:bodyPr/>
        <a:lstStyle/>
        <a:p>
          <a:r>
            <a:rPr lang="en-GB" sz="600" dirty="0"/>
            <a:t>Emerging ICS Digital Strategy</a:t>
          </a:r>
        </a:p>
      </dgm:t>
    </dgm:pt>
    <dgm:pt modelId="{1DD20D23-D2CD-40D3-A1D0-73DCACFA6926}" type="parTrans" cxnId="{0940C20A-596F-4D5D-AD3E-B86FD21A7C76}">
      <dgm:prSet/>
      <dgm:spPr/>
      <dgm:t>
        <a:bodyPr/>
        <a:lstStyle/>
        <a:p>
          <a:endParaRPr lang="en-GB" dirty="0"/>
        </a:p>
      </dgm:t>
    </dgm:pt>
    <dgm:pt modelId="{1E9837F8-FEA0-47BC-9A9A-067FABDA5B04}" type="sibTrans" cxnId="{0940C20A-596F-4D5D-AD3E-B86FD21A7C76}">
      <dgm:prSet/>
      <dgm:spPr/>
      <dgm:t>
        <a:bodyPr/>
        <a:lstStyle/>
        <a:p>
          <a:endParaRPr lang="en-GB"/>
        </a:p>
      </dgm:t>
    </dgm:pt>
    <dgm:pt modelId="{E98E5335-BC9C-4D2B-B8A3-075F78A24689}">
      <dgm:prSet phldrT="[Text]" custT="1"/>
      <dgm:spPr>
        <a:solidFill>
          <a:srgbClr val="1783C3"/>
        </a:solidFill>
      </dgm:spPr>
      <dgm:t>
        <a:bodyPr/>
        <a:lstStyle/>
        <a:p>
          <a:r>
            <a:rPr lang="en-GB" sz="600" dirty="0"/>
            <a:t>Solent Overall Strategy</a:t>
          </a:r>
        </a:p>
      </dgm:t>
    </dgm:pt>
    <dgm:pt modelId="{FB659E2C-4695-40FD-89D8-5B024BD729EF}" type="parTrans" cxnId="{9529E0A0-1540-4DAA-998B-B1960AFF4BB9}">
      <dgm:prSet/>
      <dgm:spPr/>
      <dgm:t>
        <a:bodyPr/>
        <a:lstStyle/>
        <a:p>
          <a:endParaRPr lang="en-GB" dirty="0"/>
        </a:p>
      </dgm:t>
    </dgm:pt>
    <dgm:pt modelId="{6C627DAF-FEB1-4564-86CB-63A54B8B8051}" type="sibTrans" cxnId="{9529E0A0-1540-4DAA-998B-B1960AFF4BB9}">
      <dgm:prSet/>
      <dgm:spPr/>
      <dgm:t>
        <a:bodyPr/>
        <a:lstStyle/>
        <a:p>
          <a:endParaRPr lang="en-GB"/>
        </a:p>
      </dgm:t>
    </dgm:pt>
    <dgm:pt modelId="{6110CAE6-2D79-4EA8-8918-95C844C16DB9}">
      <dgm:prSet phldrT="[Text]" custT="1"/>
      <dgm:spPr>
        <a:solidFill>
          <a:srgbClr val="1783C3"/>
        </a:solidFill>
      </dgm:spPr>
      <dgm:t>
        <a:bodyPr/>
        <a:lstStyle/>
        <a:p>
          <a:r>
            <a:rPr lang="en-GB" sz="600" dirty="0"/>
            <a:t>Solent Clinical Strategy</a:t>
          </a:r>
        </a:p>
      </dgm:t>
    </dgm:pt>
    <dgm:pt modelId="{36A205EF-FBCB-4DD7-ACE6-A93427EF99C0}" type="parTrans" cxnId="{D26141EE-C3CF-448A-9494-331977E10FD1}">
      <dgm:prSet/>
      <dgm:spPr/>
      <dgm:t>
        <a:bodyPr/>
        <a:lstStyle/>
        <a:p>
          <a:endParaRPr lang="en-GB" dirty="0"/>
        </a:p>
      </dgm:t>
    </dgm:pt>
    <dgm:pt modelId="{87BC4B6E-B463-4D2B-80B6-60FF8EFE0E3E}" type="sibTrans" cxnId="{D26141EE-C3CF-448A-9494-331977E10FD1}">
      <dgm:prSet/>
      <dgm:spPr/>
      <dgm:t>
        <a:bodyPr/>
        <a:lstStyle/>
        <a:p>
          <a:endParaRPr lang="en-GB"/>
        </a:p>
      </dgm:t>
    </dgm:pt>
    <dgm:pt modelId="{38C288DE-1ACD-4E1C-87DF-EF508FF83771}" type="pres">
      <dgm:prSet presAssocID="{855CC991-3B52-44EE-A926-0C476A2594CD}" presName="cycle" presStyleCnt="0">
        <dgm:presLayoutVars>
          <dgm:chMax val="1"/>
          <dgm:dir/>
          <dgm:animLvl val="ctr"/>
          <dgm:resizeHandles val="exact"/>
        </dgm:presLayoutVars>
      </dgm:prSet>
      <dgm:spPr/>
    </dgm:pt>
    <dgm:pt modelId="{AB8B6E54-415C-4B5F-B5BB-5567CF390D86}" type="pres">
      <dgm:prSet presAssocID="{3FE1ABD0-A73B-4726-AE82-F0B806A7268F}" presName="centerShape" presStyleLbl="node0" presStyleIdx="0" presStyleCnt="1"/>
      <dgm:spPr/>
    </dgm:pt>
    <dgm:pt modelId="{65C1FEB2-BFA2-416F-869C-A09D6A8FC473}" type="pres">
      <dgm:prSet presAssocID="{E9064930-B84F-410F-B7A4-F31387C53EA3}" presName="Name9" presStyleLbl="parChTrans1D2" presStyleIdx="0" presStyleCnt="6"/>
      <dgm:spPr/>
    </dgm:pt>
    <dgm:pt modelId="{03A973D4-54DA-4838-A79D-AA74FCC2E8EE}" type="pres">
      <dgm:prSet presAssocID="{E9064930-B84F-410F-B7A4-F31387C53EA3}" presName="connTx" presStyleLbl="parChTrans1D2" presStyleIdx="0" presStyleCnt="6"/>
      <dgm:spPr/>
    </dgm:pt>
    <dgm:pt modelId="{9D18F362-0DCD-4E4A-89EC-E40BBA4871BC}" type="pres">
      <dgm:prSet presAssocID="{595D853A-FB55-4257-AFE2-4B67F2CAD5D3}" presName="node" presStyleLbl="node1" presStyleIdx="0" presStyleCnt="6">
        <dgm:presLayoutVars>
          <dgm:bulletEnabled val="1"/>
        </dgm:presLayoutVars>
      </dgm:prSet>
      <dgm:spPr/>
    </dgm:pt>
    <dgm:pt modelId="{7F05917E-0F63-433F-AE07-CED80DE0324C}" type="pres">
      <dgm:prSet presAssocID="{3B1C25C3-1CE4-4D56-B7F5-F82ED01A3E9B}" presName="Name9" presStyleLbl="parChTrans1D2" presStyleIdx="1" presStyleCnt="6"/>
      <dgm:spPr/>
    </dgm:pt>
    <dgm:pt modelId="{031703D4-C964-4A86-8B61-C2432E86269A}" type="pres">
      <dgm:prSet presAssocID="{3B1C25C3-1CE4-4D56-B7F5-F82ED01A3E9B}" presName="connTx" presStyleLbl="parChTrans1D2" presStyleIdx="1" presStyleCnt="6"/>
      <dgm:spPr/>
    </dgm:pt>
    <dgm:pt modelId="{42FBA713-92F2-419A-B8BC-6AF577E0B3CC}" type="pres">
      <dgm:prSet presAssocID="{C64A1273-19C3-4274-9CB5-EC44805E5281}" presName="node" presStyleLbl="node1" presStyleIdx="1" presStyleCnt="6">
        <dgm:presLayoutVars>
          <dgm:bulletEnabled val="1"/>
        </dgm:presLayoutVars>
      </dgm:prSet>
      <dgm:spPr/>
    </dgm:pt>
    <dgm:pt modelId="{7181A2BD-D290-41E8-990E-1345F32D15E1}" type="pres">
      <dgm:prSet presAssocID="{270BBC0F-5A35-4ACA-A4BC-8381CF0718F6}" presName="Name9" presStyleLbl="parChTrans1D2" presStyleIdx="2" presStyleCnt="6"/>
      <dgm:spPr/>
    </dgm:pt>
    <dgm:pt modelId="{08FEF097-9B7C-4337-BE4A-A30CA4601FEC}" type="pres">
      <dgm:prSet presAssocID="{270BBC0F-5A35-4ACA-A4BC-8381CF0718F6}" presName="connTx" presStyleLbl="parChTrans1D2" presStyleIdx="2" presStyleCnt="6"/>
      <dgm:spPr/>
    </dgm:pt>
    <dgm:pt modelId="{EBF77AE7-4AE1-4354-99AF-2A2618339046}" type="pres">
      <dgm:prSet presAssocID="{AAC6CFA3-9C31-4B5F-A478-D09E7B956E57}" presName="node" presStyleLbl="node1" presStyleIdx="2" presStyleCnt="6">
        <dgm:presLayoutVars>
          <dgm:bulletEnabled val="1"/>
        </dgm:presLayoutVars>
      </dgm:prSet>
      <dgm:spPr/>
    </dgm:pt>
    <dgm:pt modelId="{AE2D87DD-248A-4164-A425-57C365C84C9A}" type="pres">
      <dgm:prSet presAssocID="{1DD20D23-D2CD-40D3-A1D0-73DCACFA6926}" presName="Name9" presStyleLbl="parChTrans1D2" presStyleIdx="3" presStyleCnt="6"/>
      <dgm:spPr/>
    </dgm:pt>
    <dgm:pt modelId="{425F2468-7217-4E04-9ECB-099C29D52318}" type="pres">
      <dgm:prSet presAssocID="{1DD20D23-D2CD-40D3-A1D0-73DCACFA6926}" presName="connTx" presStyleLbl="parChTrans1D2" presStyleIdx="3" presStyleCnt="6"/>
      <dgm:spPr/>
    </dgm:pt>
    <dgm:pt modelId="{4181ACD0-37DC-40EF-9592-893F3A5615A1}" type="pres">
      <dgm:prSet presAssocID="{948D31F2-97AA-4E85-91C5-5E68CD44F688}" presName="node" presStyleLbl="node1" presStyleIdx="3" presStyleCnt="6">
        <dgm:presLayoutVars>
          <dgm:bulletEnabled val="1"/>
        </dgm:presLayoutVars>
      </dgm:prSet>
      <dgm:spPr/>
    </dgm:pt>
    <dgm:pt modelId="{17DF8A5E-1340-419B-B267-B6EBE8A7CBEF}" type="pres">
      <dgm:prSet presAssocID="{FB659E2C-4695-40FD-89D8-5B024BD729EF}" presName="Name9" presStyleLbl="parChTrans1D2" presStyleIdx="4" presStyleCnt="6"/>
      <dgm:spPr/>
    </dgm:pt>
    <dgm:pt modelId="{F6B66A58-2402-4741-BCB9-161E1E13BBFC}" type="pres">
      <dgm:prSet presAssocID="{FB659E2C-4695-40FD-89D8-5B024BD729EF}" presName="connTx" presStyleLbl="parChTrans1D2" presStyleIdx="4" presStyleCnt="6"/>
      <dgm:spPr/>
    </dgm:pt>
    <dgm:pt modelId="{5FB5CCB4-CD27-41A0-8995-4466B8EBA629}" type="pres">
      <dgm:prSet presAssocID="{E98E5335-BC9C-4D2B-B8A3-075F78A24689}" presName="node" presStyleLbl="node1" presStyleIdx="4" presStyleCnt="6">
        <dgm:presLayoutVars>
          <dgm:bulletEnabled val="1"/>
        </dgm:presLayoutVars>
      </dgm:prSet>
      <dgm:spPr/>
    </dgm:pt>
    <dgm:pt modelId="{F3B62347-47E2-4E20-B593-08334F45C46A}" type="pres">
      <dgm:prSet presAssocID="{36A205EF-FBCB-4DD7-ACE6-A93427EF99C0}" presName="Name9" presStyleLbl="parChTrans1D2" presStyleIdx="5" presStyleCnt="6"/>
      <dgm:spPr/>
    </dgm:pt>
    <dgm:pt modelId="{284B2BBD-0046-446D-9B04-9A17B9018549}" type="pres">
      <dgm:prSet presAssocID="{36A205EF-FBCB-4DD7-ACE6-A93427EF99C0}" presName="connTx" presStyleLbl="parChTrans1D2" presStyleIdx="5" presStyleCnt="6"/>
      <dgm:spPr/>
    </dgm:pt>
    <dgm:pt modelId="{9754025D-D4DC-4C24-B3A4-32C64D0C0750}" type="pres">
      <dgm:prSet presAssocID="{6110CAE6-2D79-4EA8-8918-95C844C16DB9}" presName="node" presStyleLbl="node1" presStyleIdx="5" presStyleCnt="6">
        <dgm:presLayoutVars>
          <dgm:bulletEnabled val="1"/>
        </dgm:presLayoutVars>
      </dgm:prSet>
      <dgm:spPr/>
    </dgm:pt>
  </dgm:ptLst>
  <dgm:cxnLst>
    <dgm:cxn modelId="{84CFD506-77EB-429E-85A5-6FB66EEE4529}" type="presOf" srcId="{E9064930-B84F-410F-B7A4-F31387C53EA3}" destId="{65C1FEB2-BFA2-416F-869C-A09D6A8FC473}" srcOrd="0" destOrd="0" presId="urn:microsoft.com/office/officeart/2005/8/layout/radial1"/>
    <dgm:cxn modelId="{14DCF609-04B5-46CC-A7B7-A276ED0A24B1}" type="presOf" srcId="{855CC991-3B52-44EE-A926-0C476A2594CD}" destId="{38C288DE-1ACD-4E1C-87DF-EF508FF83771}" srcOrd="0" destOrd="0" presId="urn:microsoft.com/office/officeart/2005/8/layout/radial1"/>
    <dgm:cxn modelId="{0940C20A-596F-4D5D-AD3E-B86FD21A7C76}" srcId="{3FE1ABD0-A73B-4726-AE82-F0B806A7268F}" destId="{948D31F2-97AA-4E85-91C5-5E68CD44F688}" srcOrd="3" destOrd="0" parTransId="{1DD20D23-D2CD-40D3-A1D0-73DCACFA6926}" sibTransId="{1E9837F8-FEA0-47BC-9A9A-067FABDA5B04}"/>
    <dgm:cxn modelId="{C3B8A10E-3785-48E2-BFD5-97911074F3B6}" type="presOf" srcId="{3B1C25C3-1CE4-4D56-B7F5-F82ED01A3E9B}" destId="{7F05917E-0F63-433F-AE07-CED80DE0324C}" srcOrd="0" destOrd="0" presId="urn:microsoft.com/office/officeart/2005/8/layout/radial1"/>
    <dgm:cxn modelId="{AD350E2D-D575-4339-BF78-5C559F71B15D}" type="presOf" srcId="{270BBC0F-5A35-4ACA-A4BC-8381CF0718F6}" destId="{08FEF097-9B7C-4337-BE4A-A30CA4601FEC}" srcOrd="1" destOrd="0" presId="urn:microsoft.com/office/officeart/2005/8/layout/radial1"/>
    <dgm:cxn modelId="{ECCAA83F-091D-47F2-AEE1-01DF0DA12737}" type="presOf" srcId="{C64A1273-19C3-4274-9CB5-EC44805E5281}" destId="{42FBA713-92F2-419A-B8BC-6AF577E0B3CC}" srcOrd="0" destOrd="0" presId="urn:microsoft.com/office/officeart/2005/8/layout/radial1"/>
    <dgm:cxn modelId="{A7DD7268-42AC-4C5B-B9F6-637B60E2B000}" type="presOf" srcId="{270BBC0F-5A35-4ACA-A4BC-8381CF0718F6}" destId="{7181A2BD-D290-41E8-990E-1345F32D15E1}" srcOrd="0" destOrd="0" presId="urn:microsoft.com/office/officeart/2005/8/layout/radial1"/>
    <dgm:cxn modelId="{5199FD49-76B9-49B7-9C1D-47345D99B09C}" type="presOf" srcId="{AAC6CFA3-9C31-4B5F-A478-D09E7B956E57}" destId="{EBF77AE7-4AE1-4354-99AF-2A2618339046}" srcOrd="0" destOrd="0" presId="urn:microsoft.com/office/officeart/2005/8/layout/radial1"/>
    <dgm:cxn modelId="{A03DCE6F-DD70-46CA-B9F2-EF44C4FAA311}" srcId="{855CC991-3B52-44EE-A926-0C476A2594CD}" destId="{3FE1ABD0-A73B-4726-AE82-F0B806A7268F}" srcOrd="0" destOrd="0" parTransId="{08482BA8-D3C5-4002-BAA9-37739129102C}" sibTransId="{7C0A93E0-B699-4BB7-A665-86F1034FC188}"/>
    <dgm:cxn modelId="{78AD0F72-3690-4D5A-90EE-4D7DFE417CD8}" type="presOf" srcId="{595D853A-FB55-4257-AFE2-4B67F2CAD5D3}" destId="{9D18F362-0DCD-4E4A-89EC-E40BBA4871BC}" srcOrd="0" destOrd="0" presId="urn:microsoft.com/office/officeart/2005/8/layout/radial1"/>
    <dgm:cxn modelId="{93A6397A-AE46-42AD-914F-3C81951AF5EB}" type="presOf" srcId="{FB659E2C-4695-40FD-89D8-5B024BD729EF}" destId="{17DF8A5E-1340-419B-B267-B6EBE8A7CBEF}" srcOrd="0" destOrd="0" presId="urn:microsoft.com/office/officeart/2005/8/layout/radial1"/>
    <dgm:cxn modelId="{E9286693-2ED4-452A-BA6A-547DAE7646E3}" srcId="{3FE1ABD0-A73B-4726-AE82-F0B806A7268F}" destId="{595D853A-FB55-4257-AFE2-4B67F2CAD5D3}" srcOrd="0" destOrd="0" parTransId="{E9064930-B84F-410F-B7A4-F31387C53EA3}" sibTransId="{EA2E8222-1D2F-41AC-9767-BAB2BA89A992}"/>
    <dgm:cxn modelId="{FD2E5597-59FD-4826-9AAC-EBEF6D441EEF}" type="presOf" srcId="{FB659E2C-4695-40FD-89D8-5B024BD729EF}" destId="{F6B66A58-2402-4741-BCB9-161E1E13BBFC}" srcOrd="1" destOrd="0" presId="urn:microsoft.com/office/officeart/2005/8/layout/radial1"/>
    <dgm:cxn modelId="{C560C19D-F90E-401F-9628-7006C1E71DC4}" type="presOf" srcId="{1DD20D23-D2CD-40D3-A1D0-73DCACFA6926}" destId="{AE2D87DD-248A-4164-A425-57C365C84C9A}" srcOrd="0" destOrd="0" presId="urn:microsoft.com/office/officeart/2005/8/layout/radial1"/>
    <dgm:cxn modelId="{9529E0A0-1540-4DAA-998B-B1960AFF4BB9}" srcId="{3FE1ABD0-A73B-4726-AE82-F0B806A7268F}" destId="{E98E5335-BC9C-4D2B-B8A3-075F78A24689}" srcOrd="4" destOrd="0" parTransId="{FB659E2C-4695-40FD-89D8-5B024BD729EF}" sibTransId="{6C627DAF-FEB1-4564-86CB-63A54B8B8051}"/>
    <dgm:cxn modelId="{8B4E7FAA-DA94-4021-AA4D-380836DD84A4}" type="presOf" srcId="{36A205EF-FBCB-4DD7-ACE6-A93427EF99C0}" destId="{F3B62347-47E2-4E20-B593-08334F45C46A}" srcOrd="0" destOrd="0" presId="urn:microsoft.com/office/officeart/2005/8/layout/radial1"/>
    <dgm:cxn modelId="{940A0FAD-4F4C-4494-9E3F-9CCB9670C998}" type="presOf" srcId="{3FE1ABD0-A73B-4726-AE82-F0B806A7268F}" destId="{AB8B6E54-415C-4B5F-B5BB-5567CF390D86}" srcOrd="0" destOrd="0" presId="urn:microsoft.com/office/officeart/2005/8/layout/radial1"/>
    <dgm:cxn modelId="{EC12ADB2-B2BD-4B81-ACE1-FA7609298E42}" srcId="{3FE1ABD0-A73B-4726-AE82-F0B806A7268F}" destId="{C64A1273-19C3-4274-9CB5-EC44805E5281}" srcOrd="1" destOrd="0" parTransId="{3B1C25C3-1CE4-4D56-B7F5-F82ED01A3E9B}" sibTransId="{C730DB56-F387-4AAA-BA72-A82374036D61}"/>
    <dgm:cxn modelId="{1D3D19BA-9A7D-4245-A95E-A909FB35D4BC}" type="presOf" srcId="{36A205EF-FBCB-4DD7-ACE6-A93427EF99C0}" destId="{284B2BBD-0046-446D-9B04-9A17B9018549}" srcOrd="1" destOrd="0" presId="urn:microsoft.com/office/officeart/2005/8/layout/radial1"/>
    <dgm:cxn modelId="{3474B3CC-2E2D-4B38-9FDD-62875F7B7564}" type="presOf" srcId="{E98E5335-BC9C-4D2B-B8A3-075F78A24689}" destId="{5FB5CCB4-CD27-41A0-8995-4466B8EBA629}" srcOrd="0" destOrd="0" presId="urn:microsoft.com/office/officeart/2005/8/layout/radial1"/>
    <dgm:cxn modelId="{D82064CD-FA2E-42D7-AC86-37DD7C8ABAF8}" srcId="{3FE1ABD0-A73B-4726-AE82-F0B806A7268F}" destId="{AAC6CFA3-9C31-4B5F-A478-D09E7B956E57}" srcOrd="2" destOrd="0" parTransId="{270BBC0F-5A35-4ACA-A4BC-8381CF0718F6}" sibTransId="{6FD5A504-0C32-4017-A4EA-E27AE1C6B179}"/>
    <dgm:cxn modelId="{9AA16AD4-2F72-4F97-A5AB-07718B57C281}" type="presOf" srcId="{948D31F2-97AA-4E85-91C5-5E68CD44F688}" destId="{4181ACD0-37DC-40EF-9592-893F3A5615A1}" srcOrd="0" destOrd="0" presId="urn:microsoft.com/office/officeart/2005/8/layout/radial1"/>
    <dgm:cxn modelId="{278524D5-2EC5-4710-BDA8-C2F87911DFF0}" type="presOf" srcId="{1DD20D23-D2CD-40D3-A1D0-73DCACFA6926}" destId="{425F2468-7217-4E04-9ECB-099C29D52318}" srcOrd="1" destOrd="0" presId="urn:microsoft.com/office/officeart/2005/8/layout/radial1"/>
    <dgm:cxn modelId="{7358B8D8-8953-4029-B302-E63F4429C7CA}" type="presOf" srcId="{6110CAE6-2D79-4EA8-8918-95C844C16DB9}" destId="{9754025D-D4DC-4C24-B3A4-32C64D0C0750}" srcOrd="0" destOrd="0" presId="urn:microsoft.com/office/officeart/2005/8/layout/radial1"/>
    <dgm:cxn modelId="{B10D0ED9-9798-4FEF-B346-B5C00928C3C1}" type="presOf" srcId="{E9064930-B84F-410F-B7A4-F31387C53EA3}" destId="{03A973D4-54DA-4838-A79D-AA74FCC2E8EE}" srcOrd="1" destOrd="0" presId="urn:microsoft.com/office/officeart/2005/8/layout/radial1"/>
    <dgm:cxn modelId="{D26141EE-C3CF-448A-9494-331977E10FD1}" srcId="{3FE1ABD0-A73B-4726-AE82-F0B806A7268F}" destId="{6110CAE6-2D79-4EA8-8918-95C844C16DB9}" srcOrd="5" destOrd="0" parTransId="{36A205EF-FBCB-4DD7-ACE6-A93427EF99C0}" sibTransId="{87BC4B6E-B463-4D2B-80B6-60FF8EFE0E3E}"/>
    <dgm:cxn modelId="{7C27FBF1-C983-4C6E-B16D-9C051A90CDEE}" type="presOf" srcId="{3B1C25C3-1CE4-4D56-B7F5-F82ED01A3E9B}" destId="{031703D4-C964-4A86-8B61-C2432E86269A}" srcOrd="1" destOrd="0" presId="urn:microsoft.com/office/officeart/2005/8/layout/radial1"/>
    <dgm:cxn modelId="{C0078F21-4918-4AD3-8405-488FFC9A04F0}" type="presParOf" srcId="{38C288DE-1ACD-4E1C-87DF-EF508FF83771}" destId="{AB8B6E54-415C-4B5F-B5BB-5567CF390D86}" srcOrd="0" destOrd="0" presId="urn:microsoft.com/office/officeart/2005/8/layout/radial1"/>
    <dgm:cxn modelId="{F52DDB0B-7942-4B6F-9CA1-85C3E2BE4B5D}" type="presParOf" srcId="{38C288DE-1ACD-4E1C-87DF-EF508FF83771}" destId="{65C1FEB2-BFA2-416F-869C-A09D6A8FC473}" srcOrd="1" destOrd="0" presId="urn:microsoft.com/office/officeart/2005/8/layout/radial1"/>
    <dgm:cxn modelId="{88EE2200-43ED-4752-B487-0264F90149CF}" type="presParOf" srcId="{65C1FEB2-BFA2-416F-869C-A09D6A8FC473}" destId="{03A973D4-54DA-4838-A79D-AA74FCC2E8EE}" srcOrd="0" destOrd="0" presId="urn:microsoft.com/office/officeart/2005/8/layout/radial1"/>
    <dgm:cxn modelId="{1211AD6A-CC84-4867-9F5A-0DCD7D579A19}" type="presParOf" srcId="{38C288DE-1ACD-4E1C-87DF-EF508FF83771}" destId="{9D18F362-0DCD-4E4A-89EC-E40BBA4871BC}" srcOrd="2" destOrd="0" presId="urn:microsoft.com/office/officeart/2005/8/layout/radial1"/>
    <dgm:cxn modelId="{69CB688A-0FB2-40E4-B05A-85CBCD8A0A5D}" type="presParOf" srcId="{38C288DE-1ACD-4E1C-87DF-EF508FF83771}" destId="{7F05917E-0F63-433F-AE07-CED80DE0324C}" srcOrd="3" destOrd="0" presId="urn:microsoft.com/office/officeart/2005/8/layout/radial1"/>
    <dgm:cxn modelId="{ACA00C57-4D50-41E5-A444-730494E579C8}" type="presParOf" srcId="{7F05917E-0F63-433F-AE07-CED80DE0324C}" destId="{031703D4-C964-4A86-8B61-C2432E86269A}" srcOrd="0" destOrd="0" presId="urn:microsoft.com/office/officeart/2005/8/layout/radial1"/>
    <dgm:cxn modelId="{A3DC3857-D866-4510-8832-FD3661DE728D}" type="presParOf" srcId="{38C288DE-1ACD-4E1C-87DF-EF508FF83771}" destId="{42FBA713-92F2-419A-B8BC-6AF577E0B3CC}" srcOrd="4" destOrd="0" presId="urn:microsoft.com/office/officeart/2005/8/layout/radial1"/>
    <dgm:cxn modelId="{E9A027F8-7685-4C42-BB9E-424AB53C7022}" type="presParOf" srcId="{38C288DE-1ACD-4E1C-87DF-EF508FF83771}" destId="{7181A2BD-D290-41E8-990E-1345F32D15E1}" srcOrd="5" destOrd="0" presId="urn:microsoft.com/office/officeart/2005/8/layout/radial1"/>
    <dgm:cxn modelId="{516B09DE-DE5C-479F-8872-CEE4F2A2701F}" type="presParOf" srcId="{7181A2BD-D290-41E8-990E-1345F32D15E1}" destId="{08FEF097-9B7C-4337-BE4A-A30CA4601FEC}" srcOrd="0" destOrd="0" presId="urn:microsoft.com/office/officeart/2005/8/layout/radial1"/>
    <dgm:cxn modelId="{A43EB8D6-B757-447F-A093-40B05EA829F8}" type="presParOf" srcId="{38C288DE-1ACD-4E1C-87DF-EF508FF83771}" destId="{EBF77AE7-4AE1-4354-99AF-2A2618339046}" srcOrd="6" destOrd="0" presId="urn:microsoft.com/office/officeart/2005/8/layout/radial1"/>
    <dgm:cxn modelId="{1899E384-A0AA-494C-AC4B-8B74290EDFDB}" type="presParOf" srcId="{38C288DE-1ACD-4E1C-87DF-EF508FF83771}" destId="{AE2D87DD-248A-4164-A425-57C365C84C9A}" srcOrd="7" destOrd="0" presId="urn:microsoft.com/office/officeart/2005/8/layout/radial1"/>
    <dgm:cxn modelId="{8401C304-F422-411A-87F1-24388DE528C2}" type="presParOf" srcId="{AE2D87DD-248A-4164-A425-57C365C84C9A}" destId="{425F2468-7217-4E04-9ECB-099C29D52318}" srcOrd="0" destOrd="0" presId="urn:microsoft.com/office/officeart/2005/8/layout/radial1"/>
    <dgm:cxn modelId="{CE64AC19-5E5F-48D0-A743-310FD31AEA55}" type="presParOf" srcId="{38C288DE-1ACD-4E1C-87DF-EF508FF83771}" destId="{4181ACD0-37DC-40EF-9592-893F3A5615A1}" srcOrd="8" destOrd="0" presId="urn:microsoft.com/office/officeart/2005/8/layout/radial1"/>
    <dgm:cxn modelId="{4BB81BCA-F187-422E-AB4E-34416C2B505E}" type="presParOf" srcId="{38C288DE-1ACD-4E1C-87DF-EF508FF83771}" destId="{17DF8A5E-1340-419B-B267-B6EBE8A7CBEF}" srcOrd="9" destOrd="0" presId="urn:microsoft.com/office/officeart/2005/8/layout/radial1"/>
    <dgm:cxn modelId="{5626E400-A85F-480B-A95E-9FFCAB23907A}" type="presParOf" srcId="{17DF8A5E-1340-419B-B267-B6EBE8A7CBEF}" destId="{F6B66A58-2402-4741-BCB9-161E1E13BBFC}" srcOrd="0" destOrd="0" presId="urn:microsoft.com/office/officeart/2005/8/layout/radial1"/>
    <dgm:cxn modelId="{32AA595A-2C1B-4C4A-973C-BDE9BFF7BF79}" type="presParOf" srcId="{38C288DE-1ACD-4E1C-87DF-EF508FF83771}" destId="{5FB5CCB4-CD27-41A0-8995-4466B8EBA629}" srcOrd="10" destOrd="0" presId="urn:microsoft.com/office/officeart/2005/8/layout/radial1"/>
    <dgm:cxn modelId="{BFA7EC59-B08C-4396-9A06-936BD8C26688}" type="presParOf" srcId="{38C288DE-1ACD-4E1C-87DF-EF508FF83771}" destId="{F3B62347-47E2-4E20-B593-08334F45C46A}" srcOrd="11" destOrd="0" presId="urn:microsoft.com/office/officeart/2005/8/layout/radial1"/>
    <dgm:cxn modelId="{F0FC0D81-09DD-49B6-B2FB-B01D24F01004}" type="presParOf" srcId="{F3B62347-47E2-4E20-B593-08334F45C46A}" destId="{284B2BBD-0046-446D-9B04-9A17B9018549}" srcOrd="0" destOrd="0" presId="urn:microsoft.com/office/officeart/2005/8/layout/radial1"/>
    <dgm:cxn modelId="{3F834F72-CFB0-4FC1-B26E-F83D68F25BFB}" type="presParOf" srcId="{38C288DE-1ACD-4E1C-87DF-EF508FF83771}" destId="{9754025D-D4DC-4C24-B3A4-32C64D0C0750}"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275D1-891B-4462-8FFD-A97CCAA5724D}" type="doc">
      <dgm:prSet loTypeId="urn:microsoft.com/office/officeart/2009/layout/CircleArrowProcess" loCatId="process" qsTypeId="urn:microsoft.com/office/officeart/2005/8/quickstyle/simple3" qsCatId="simple" csTypeId="urn:microsoft.com/office/officeart/2005/8/colors/accent1_2" csCatId="accent1" phldr="1"/>
      <dgm:spPr/>
      <dgm:t>
        <a:bodyPr/>
        <a:lstStyle/>
        <a:p>
          <a:endParaRPr lang="en-GB"/>
        </a:p>
      </dgm:t>
    </dgm:pt>
    <dgm:pt modelId="{51E34456-326E-45E5-A140-079A706E1FE0}">
      <dgm:prSet phldrT="[Text]" custT="1"/>
      <dgm:spPr/>
      <dgm:t>
        <a:bodyPr/>
        <a:lstStyle/>
        <a:p>
          <a:r>
            <a:rPr lang="en-GB" sz="1000" b="1" dirty="0">
              <a:solidFill>
                <a:schemeClr val="bg2">
                  <a:lumMod val="25000"/>
                </a:schemeClr>
              </a:solidFill>
              <a:latin typeface="Calibri" panose="020F0502020204030204" pitchFamily="34" charset="0"/>
              <a:cs typeface="Calibri" panose="020F0502020204030204" pitchFamily="34" charset="0"/>
            </a:rPr>
            <a:t>7 years of end user experience collected</a:t>
          </a:r>
        </a:p>
      </dgm:t>
    </dgm:pt>
    <dgm:pt modelId="{39D71195-F2E4-4C45-9932-5AE560A86EE8}" type="parTrans" cxnId="{70B8C4A0-5824-4AFC-BD9D-7B46D1A702C2}">
      <dgm:prSet/>
      <dgm:spPr/>
      <dgm:t>
        <a:bodyPr/>
        <a:lstStyle/>
        <a:p>
          <a:endParaRPr lang="en-GB"/>
        </a:p>
      </dgm:t>
    </dgm:pt>
    <dgm:pt modelId="{D6D739DD-F3D4-4FA3-A753-949601683726}" type="sibTrans" cxnId="{70B8C4A0-5824-4AFC-BD9D-7B46D1A702C2}">
      <dgm:prSet/>
      <dgm:spPr/>
      <dgm:t>
        <a:bodyPr/>
        <a:lstStyle/>
        <a:p>
          <a:endParaRPr lang="en-GB"/>
        </a:p>
      </dgm:t>
    </dgm:pt>
    <dgm:pt modelId="{92567B6A-C114-4358-97E3-719DE82BBF6A}">
      <dgm:prSet phldrT="[Text]" custT="1"/>
      <dgm:spPr/>
      <dgm:t>
        <a:bodyPr/>
        <a:lstStyle/>
        <a:p>
          <a:r>
            <a:rPr lang="en-GB" sz="1000" b="1" dirty="0">
              <a:latin typeface="Calibri" panose="020F0502020204030204" pitchFamily="34" charset="0"/>
              <a:cs typeface="Calibri" panose="020F0502020204030204" pitchFamily="34" charset="0"/>
            </a:rPr>
            <a:t>stakeholder coproduction with 7 service lines &amp; 12 corporate teams </a:t>
          </a:r>
        </a:p>
      </dgm:t>
    </dgm:pt>
    <dgm:pt modelId="{32626F00-31FF-4AAD-B84A-075E5FAFAAEB}" type="parTrans" cxnId="{3ACFE373-C179-4C37-B66C-7C44BD587FD3}">
      <dgm:prSet/>
      <dgm:spPr/>
      <dgm:t>
        <a:bodyPr/>
        <a:lstStyle/>
        <a:p>
          <a:endParaRPr lang="en-GB"/>
        </a:p>
      </dgm:t>
    </dgm:pt>
    <dgm:pt modelId="{559C445B-51B1-4D16-9441-9CB8B348DEB6}" type="sibTrans" cxnId="{3ACFE373-C179-4C37-B66C-7C44BD587FD3}">
      <dgm:prSet/>
      <dgm:spPr/>
      <dgm:t>
        <a:bodyPr/>
        <a:lstStyle/>
        <a:p>
          <a:endParaRPr lang="en-GB"/>
        </a:p>
      </dgm:t>
    </dgm:pt>
    <dgm:pt modelId="{C37C79D2-AF7C-4F95-A8CF-139522B7EDBD}">
      <dgm:prSet phldrT="[Text]" custT="1"/>
      <dgm:spPr/>
      <dgm:t>
        <a:bodyPr/>
        <a:lstStyle/>
        <a:p>
          <a:r>
            <a:rPr lang="en-GB" sz="1000" b="1" dirty="0">
              <a:latin typeface="Calibri" panose="020F0502020204030204" pitchFamily="34" charset="0"/>
              <a:cs typeface="Calibri" panose="020F0502020204030204" pitchFamily="34" charset="0"/>
            </a:rPr>
            <a:t>426 waypoints identified</a:t>
          </a:r>
        </a:p>
      </dgm:t>
    </dgm:pt>
    <dgm:pt modelId="{5AFDD40B-075C-4F12-8F73-8BF1EEF1BFB7}" type="parTrans" cxnId="{7DB52811-B936-4C72-9678-D13F47E4C139}">
      <dgm:prSet/>
      <dgm:spPr/>
      <dgm:t>
        <a:bodyPr/>
        <a:lstStyle/>
        <a:p>
          <a:endParaRPr lang="en-GB"/>
        </a:p>
      </dgm:t>
    </dgm:pt>
    <dgm:pt modelId="{31ACB272-D98C-49F0-9F4E-6F22C9F4AA05}" type="sibTrans" cxnId="{7DB52811-B936-4C72-9678-D13F47E4C139}">
      <dgm:prSet/>
      <dgm:spPr/>
      <dgm:t>
        <a:bodyPr/>
        <a:lstStyle/>
        <a:p>
          <a:endParaRPr lang="en-GB"/>
        </a:p>
      </dgm:t>
    </dgm:pt>
    <dgm:pt modelId="{376657A9-FEA4-4381-9459-3EF415799B28}">
      <dgm:prSet phldrT="[Text]" custT="1"/>
      <dgm:spPr/>
      <dgm:t>
        <a:bodyPr/>
        <a:lstStyle/>
        <a:p>
          <a:r>
            <a:rPr lang="en-GB" sz="1000" b="1" dirty="0">
              <a:latin typeface="Calibri" panose="020F0502020204030204" pitchFamily="34" charset="0"/>
              <a:cs typeface="Calibri" panose="020F0502020204030204" pitchFamily="34" charset="0"/>
            </a:rPr>
            <a:t>5 digital transformation journeys identified</a:t>
          </a:r>
        </a:p>
      </dgm:t>
    </dgm:pt>
    <dgm:pt modelId="{F9BB20E2-E627-45A6-B35C-8F3F8CC178B1}" type="parTrans" cxnId="{17CAF2E5-C36B-48F5-BB14-61BA752FC55F}">
      <dgm:prSet/>
      <dgm:spPr/>
      <dgm:t>
        <a:bodyPr/>
        <a:lstStyle/>
        <a:p>
          <a:endParaRPr lang="en-GB"/>
        </a:p>
      </dgm:t>
    </dgm:pt>
    <dgm:pt modelId="{61594237-7570-418A-AECD-A773EA49119A}" type="sibTrans" cxnId="{17CAF2E5-C36B-48F5-BB14-61BA752FC55F}">
      <dgm:prSet/>
      <dgm:spPr/>
      <dgm:t>
        <a:bodyPr/>
        <a:lstStyle/>
        <a:p>
          <a:endParaRPr lang="en-GB"/>
        </a:p>
      </dgm:t>
    </dgm:pt>
    <dgm:pt modelId="{BAE906DA-6782-4FB4-BF34-D7CC3F32E288}">
      <dgm:prSet phldrT="[Text]" custT="1"/>
      <dgm:spPr/>
      <dgm:t>
        <a:bodyPr/>
        <a:lstStyle/>
        <a:p>
          <a:r>
            <a:rPr lang="en-GB" sz="1000" b="1" dirty="0">
              <a:solidFill>
                <a:schemeClr val="bg2">
                  <a:lumMod val="25000"/>
                </a:schemeClr>
              </a:solidFill>
              <a:latin typeface="Calibri" panose="020F0502020204030204" pitchFamily="34" charset="0"/>
              <a:cs typeface="Calibri" panose="020F0502020204030204" pitchFamily="34" charset="0"/>
            </a:rPr>
            <a:t>conversations with 40-50 internal and external leaders</a:t>
          </a:r>
        </a:p>
      </dgm:t>
    </dgm:pt>
    <dgm:pt modelId="{403B3422-E74E-45AB-9ADA-44A8E0E20EF1}" type="parTrans" cxnId="{0CCF4CAB-99EE-44A4-88EA-143732DD73F0}">
      <dgm:prSet/>
      <dgm:spPr/>
      <dgm:t>
        <a:bodyPr/>
        <a:lstStyle/>
        <a:p>
          <a:endParaRPr lang="en-GB"/>
        </a:p>
      </dgm:t>
    </dgm:pt>
    <dgm:pt modelId="{C5EF31A2-E615-4257-B347-61A9BC0486CE}" type="sibTrans" cxnId="{0CCF4CAB-99EE-44A4-88EA-143732DD73F0}">
      <dgm:prSet/>
      <dgm:spPr/>
      <dgm:t>
        <a:bodyPr/>
        <a:lstStyle/>
        <a:p>
          <a:endParaRPr lang="en-GB"/>
        </a:p>
      </dgm:t>
    </dgm:pt>
    <dgm:pt modelId="{DA831D53-5F42-4591-86C3-B7FBBEE001F8}" type="pres">
      <dgm:prSet presAssocID="{1E7275D1-891B-4462-8FFD-A97CCAA5724D}" presName="Name0" presStyleCnt="0">
        <dgm:presLayoutVars>
          <dgm:chMax val="7"/>
          <dgm:chPref val="7"/>
          <dgm:dir/>
          <dgm:animLvl val="lvl"/>
        </dgm:presLayoutVars>
      </dgm:prSet>
      <dgm:spPr/>
    </dgm:pt>
    <dgm:pt modelId="{3985F3E6-7821-43EA-917D-0C9F7F8D1BCA}" type="pres">
      <dgm:prSet presAssocID="{51E34456-326E-45E5-A140-079A706E1FE0}" presName="Accent1" presStyleCnt="0"/>
      <dgm:spPr/>
    </dgm:pt>
    <dgm:pt modelId="{17A5A6CF-2D20-4CB0-AF58-58F675B7978B}" type="pres">
      <dgm:prSet presAssocID="{51E34456-326E-45E5-A140-079A706E1FE0}" presName="Accent" presStyleLbl="node1" presStyleIdx="0" presStyleCnt="5"/>
      <dgm:spPr/>
    </dgm:pt>
    <dgm:pt modelId="{85A57EF5-FEE4-433D-A71A-69B5C736697A}" type="pres">
      <dgm:prSet presAssocID="{51E34456-326E-45E5-A140-079A706E1FE0}" presName="Parent1" presStyleLbl="revTx" presStyleIdx="0" presStyleCnt="5">
        <dgm:presLayoutVars>
          <dgm:chMax val="1"/>
          <dgm:chPref val="1"/>
          <dgm:bulletEnabled val="1"/>
        </dgm:presLayoutVars>
      </dgm:prSet>
      <dgm:spPr/>
    </dgm:pt>
    <dgm:pt modelId="{CC1D4549-F93E-42BF-80CD-2315E9DF5980}" type="pres">
      <dgm:prSet presAssocID="{BAE906DA-6782-4FB4-BF34-D7CC3F32E288}" presName="Accent2" presStyleCnt="0"/>
      <dgm:spPr/>
    </dgm:pt>
    <dgm:pt modelId="{A501EDB0-F7AE-417C-AE84-03A7957F3AB5}" type="pres">
      <dgm:prSet presAssocID="{BAE906DA-6782-4FB4-BF34-D7CC3F32E288}" presName="Accent" presStyleLbl="node1" presStyleIdx="1" presStyleCnt="5"/>
      <dgm:spPr/>
    </dgm:pt>
    <dgm:pt modelId="{3FA6DA77-F75D-4A64-8CF8-0AEDE64654A2}" type="pres">
      <dgm:prSet presAssocID="{BAE906DA-6782-4FB4-BF34-D7CC3F32E288}" presName="Parent2" presStyleLbl="revTx" presStyleIdx="1" presStyleCnt="5">
        <dgm:presLayoutVars>
          <dgm:chMax val="1"/>
          <dgm:chPref val="1"/>
          <dgm:bulletEnabled val="1"/>
        </dgm:presLayoutVars>
      </dgm:prSet>
      <dgm:spPr/>
    </dgm:pt>
    <dgm:pt modelId="{0438D0A6-29F0-4E24-B71E-E5B52F87000C}" type="pres">
      <dgm:prSet presAssocID="{92567B6A-C114-4358-97E3-719DE82BBF6A}" presName="Accent3" presStyleCnt="0"/>
      <dgm:spPr/>
    </dgm:pt>
    <dgm:pt modelId="{1AAC1D1F-EAF6-4424-A871-8EF336387C31}" type="pres">
      <dgm:prSet presAssocID="{92567B6A-C114-4358-97E3-719DE82BBF6A}" presName="Accent" presStyleLbl="node1" presStyleIdx="2" presStyleCnt="5"/>
      <dgm:spPr/>
    </dgm:pt>
    <dgm:pt modelId="{717437FF-68E2-4F17-A07D-9DD5EC43F255}" type="pres">
      <dgm:prSet presAssocID="{92567B6A-C114-4358-97E3-719DE82BBF6A}" presName="Parent3" presStyleLbl="revTx" presStyleIdx="2" presStyleCnt="5" custLinFactNeighborX="-1744" custLinFactNeighborY="-19121">
        <dgm:presLayoutVars>
          <dgm:chMax val="1"/>
          <dgm:chPref val="1"/>
          <dgm:bulletEnabled val="1"/>
        </dgm:presLayoutVars>
      </dgm:prSet>
      <dgm:spPr/>
    </dgm:pt>
    <dgm:pt modelId="{518F966C-EAE5-4024-910E-4F6BFA18E075}" type="pres">
      <dgm:prSet presAssocID="{C37C79D2-AF7C-4F95-A8CF-139522B7EDBD}" presName="Accent4" presStyleCnt="0"/>
      <dgm:spPr/>
    </dgm:pt>
    <dgm:pt modelId="{69180BA4-0326-4E8F-8B93-D6F265F311DF}" type="pres">
      <dgm:prSet presAssocID="{C37C79D2-AF7C-4F95-A8CF-139522B7EDBD}" presName="Accent" presStyleLbl="node1" presStyleIdx="3" presStyleCnt="5"/>
      <dgm:spPr/>
    </dgm:pt>
    <dgm:pt modelId="{A2E6DF39-02BE-4D68-9CBB-660713304C4A}" type="pres">
      <dgm:prSet presAssocID="{C37C79D2-AF7C-4F95-A8CF-139522B7EDBD}" presName="Parent4" presStyleLbl="revTx" presStyleIdx="3" presStyleCnt="5">
        <dgm:presLayoutVars>
          <dgm:chMax val="1"/>
          <dgm:chPref val="1"/>
          <dgm:bulletEnabled val="1"/>
        </dgm:presLayoutVars>
      </dgm:prSet>
      <dgm:spPr/>
    </dgm:pt>
    <dgm:pt modelId="{025D77C3-3BA5-4826-AB0D-802A5176D9FF}" type="pres">
      <dgm:prSet presAssocID="{376657A9-FEA4-4381-9459-3EF415799B28}" presName="Accent5" presStyleCnt="0"/>
      <dgm:spPr/>
    </dgm:pt>
    <dgm:pt modelId="{DB61E297-AB4A-48C7-A44C-8DCEF74DDB00}" type="pres">
      <dgm:prSet presAssocID="{376657A9-FEA4-4381-9459-3EF415799B28}" presName="Accent" presStyleLbl="node1" presStyleIdx="4" presStyleCnt="5"/>
      <dgm:spPr/>
    </dgm:pt>
    <dgm:pt modelId="{0587D30F-E252-4C7F-80D5-A2E54FA336CD}" type="pres">
      <dgm:prSet presAssocID="{376657A9-FEA4-4381-9459-3EF415799B28}" presName="Parent5" presStyleLbl="revTx" presStyleIdx="4" presStyleCnt="5">
        <dgm:presLayoutVars>
          <dgm:chMax val="1"/>
          <dgm:chPref val="1"/>
          <dgm:bulletEnabled val="1"/>
        </dgm:presLayoutVars>
      </dgm:prSet>
      <dgm:spPr/>
    </dgm:pt>
  </dgm:ptLst>
  <dgm:cxnLst>
    <dgm:cxn modelId="{B5EAEF08-519F-4624-BB69-E8FCB9057031}" type="presOf" srcId="{C37C79D2-AF7C-4F95-A8CF-139522B7EDBD}" destId="{A2E6DF39-02BE-4D68-9CBB-660713304C4A}" srcOrd="0" destOrd="0" presId="urn:microsoft.com/office/officeart/2009/layout/CircleArrowProcess"/>
    <dgm:cxn modelId="{7DB52811-B936-4C72-9678-D13F47E4C139}" srcId="{1E7275D1-891B-4462-8FFD-A97CCAA5724D}" destId="{C37C79D2-AF7C-4F95-A8CF-139522B7EDBD}" srcOrd="3" destOrd="0" parTransId="{5AFDD40B-075C-4F12-8F73-8BF1EEF1BFB7}" sibTransId="{31ACB272-D98C-49F0-9F4E-6F22C9F4AA05}"/>
    <dgm:cxn modelId="{E8D1AC3A-5476-4550-A766-1EF30B6CEE0E}" type="presOf" srcId="{1E7275D1-891B-4462-8FFD-A97CCAA5724D}" destId="{DA831D53-5F42-4591-86C3-B7FBBEE001F8}" srcOrd="0" destOrd="0" presId="urn:microsoft.com/office/officeart/2009/layout/CircleArrowProcess"/>
    <dgm:cxn modelId="{1759095F-CC2F-4028-AE46-E49BB1D058D2}" type="presOf" srcId="{51E34456-326E-45E5-A140-079A706E1FE0}" destId="{85A57EF5-FEE4-433D-A71A-69B5C736697A}" srcOrd="0" destOrd="0" presId="urn:microsoft.com/office/officeart/2009/layout/CircleArrowProcess"/>
    <dgm:cxn modelId="{AAF7A94F-6889-4FDD-B261-AD953A3BE111}" type="presOf" srcId="{BAE906DA-6782-4FB4-BF34-D7CC3F32E288}" destId="{3FA6DA77-F75D-4A64-8CF8-0AEDE64654A2}" srcOrd="0" destOrd="0" presId="urn:microsoft.com/office/officeart/2009/layout/CircleArrowProcess"/>
    <dgm:cxn modelId="{3ACFE373-C179-4C37-B66C-7C44BD587FD3}" srcId="{1E7275D1-891B-4462-8FFD-A97CCAA5724D}" destId="{92567B6A-C114-4358-97E3-719DE82BBF6A}" srcOrd="2" destOrd="0" parTransId="{32626F00-31FF-4AAD-B84A-075E5FAFAAEB}" sibTransId="{559C445B-51B1-4D16-9441-9CB8B348DEB6}"/>
    <dgm:cxn modelId="{F8AA2E88-95A2-4CBE-9651-39F970E7F7C2}" type="presOf" srcId="{376657A9-FEA4-4381-9459-3EF415799B28}" destId="{0587D30F-E252-4C7F-80D5-A2E54FA336CD}" srcOrd="0" destOrd="0" presId="urn:microsoft.com/office/officeart/2009/layout/CircleArrowProcess"/>
    <dgm:cxn modelId="{70B8C4A0-5824-4AFC-BD9D-7B46D1A702C2}" srcId="{1E7275D1-891B-4462-8FFD-A97CCAA5724D}" destId="{51E34456-326E-45E5-A140-079A706E1FE0}" srcOrd="0" destOrd="0" parTransId="{39D71195-F2E4-4C45-9932-5AE560A86EE8}" sibTransId="{D6D739DD-F3D4-4FA3-A753-949601683726}"/>
    <dgm:cxn modelId="{0CCF4CAB-99EE-44A4-88EA-143732DD73F0}" srcId="{1E7275D1-891B-4462-8FFD-A97CCAA5724D}" destId="{BAE906DA-6782-4FB4-BF34-D7CC3F32E288}" srcOrd="1" destOrd="0" parTransId="{403B3422-E74E-45AB-9ADA-44A8E0E20EF1}" sibTransId="{C5EF31A2-E615-4257-B347-61A9BC0486CE}"/>
    <dgm:cxn modelId="{17CAF2E5-C36B-48F5-BB14-61BA752FC55F}" srcId="{1E7275D1-891B-4462-8FFD-A97CCAA5724D}" destId="{376657A9-FEA4-4381-9459-3EF415799B28}" srcOrd="4" destOrd="0" parTransId="{F9BB20E2-E627-45A6-B35C-8F3F8CC178B1}" sibTransId="{61594237-7570-418A-AECD-A773EA49119A}"/>
    <dgm:cxn modelId="{6AF34BFF-5D23-42E6-A75C-B9F8BB836D05}" type="presOf" srcId="{92567B6A-C114-4358-97E3-719DE82BBF6A}" destId="{717437FF-68E2-4F17-A07D-9DD5EC43F255}" srcOrd="0" destOrd="0" presId="urn:microsoft.com/office/officeart/2009/layout/CircleArrowProcess"/>
    <dgm:cxn modelId="{03C37F97-A0D1-4C7C-92A7-17E4B04ADC19}" type="presParOf" srcId="{DA831D53-5F42-4591-86C3-B7FBBEE001F8}" destId="{3985F3E6-7821-43EA-917D-0C9F7F8D1BCA}" srcOrd="0" destOrd="0" presId="urn:microsoft.com/office/officeart/2009/layout/CircleArrowProcess"/>
    <dgm:cxn modelId="{8CA90C72-2C23-459A-B831-EFB6AA0E8217}" type="presParOf" srcId="{3985F3E6-7821-43EA-917D-0C9F7F8D1BCA}" destId="{17A5A6CF-2D20-4CB0-AF58-58F675B7978B}" srcOrd="0" destOrd="0" presId="urn:microsoft.com/office/officeart/2009/layout/CircleArrowProcess"/>
    <dgm:cxn modelId="{CC71C63E-7629-4071-97D8-54A9AC0E213B}" type="presParOf" srcId="{DA831D53-5F42-4591-86C3-B7FBBEE001F8}" destId="{85A57EF5-FEE4-433D-A71A-69B5C736697A}" srcOrd="1" destOrd="0" presId="urn:microsoft.com/office/officeart/2009/layout/CircleArrowProcess"/>
    <dgm:cxn modelId="{70F9C950-223D-4AD8-88B3-F03FACA40AC9}" type="presParOf" srcId="{DA831D53-5F42-4591-86C3-B7FBBEE001F8}" destId="{CC1D4549-F93E-42BF-80CD-2315E9DF5980}" srcOrd="2" destOrd="0" presId="urn:microsoft.com/office/officeart/2009/layout/CircleArrowProcess"/>
    <dgm:cxn modelId="{D919513A-BBCF-4596-B9B5-7F379494C6A9}" type="presParOf" srcId="{CC1D4549-F93E-42BF-80CD-2315E9DF5980}" destId="{A501EDB0-F7AE-417C-AE84-03A7957F3AB5}" srcOrd="0" destOrd="0" presId="urn:microsoft.com/office/officeart/2009/layout/CircleArrowProcess"/>
    <dgm:cxn modelId="{D2D80509-BAE2-4B3F-B35F-6A0C7D52BDC3}" type="presParOf" srcId="{DA831D53-5F42-4591-86C3-B7FBBEE001F8}" destId="{3FA6DA77-F75D-4A64-8CF8-0AEDE64654A2}" srcOrd="3" destOrd="0" presId="urn:microsoft.com/office/officeart/2009/layout/CircleArrowProcess"/>
    <dgm:cxn modelId="{4B928EAB-96FB-42F9-9990-9EB9FF70EEBD}" type="presParOf" srcId="{DA831D53-5F42-4591-86C3-B7FBBEE001F8}" destId="{0438D0A6-29F0-4E24-B71E-E5B52F87000C}" srcOrd="4" destOrd="0" presId="urn:microsoft.com/office/officeart/2009/layout/CircleArrowProcess"/>
    <dgm:cxn modelId="{123BEFAF-43EF-460E-80DB-99A84E34E2AE}" type="presParOf" srcId="{0438D0A6-29F0-4E24-B71E-E5B52F87000C}" destId="{1AAC1D1F-EAF6-4424-A871-8EF336387C31}" srcOrd="0" destOrd="0" presId="urn:microsoft.com/office/officeart/2009/layout/CircleArrowProcess"/>
    <dgm:cxn modelId="{A13C0EBE-706C-4A7A-9D75-E4A758CF72A0}" type="presParOf" srcId="{DA831D53-5F42-4591-86C3-B7FBBEE001F8}" destId="{717437FF-68E2-4F17-A07D-9DD5EC43F255}" srcOrd="5" destOrd="0" presId="urn:microsoft.com/office/officeart/2009/layout/CircleArrowProcess"/>
    <dgm:cxn modelId="{F34F2C6F-2E1E-40CB-80A4-0B2714A8AFF0}" type="presParOf" srcId="{DA831D53-5F42-4591-86C3-B7FBBEE001F8}" destId="{518F966C-EAE5-4024-910E-4F6BFA18E075}" srcOrd="6" destOrd="0" presId="urn:microsoft.com/office/officeart/2009/layout/CircleArrowProcess"/>
    <dgm:cxn modelId="{034C81EB-FE14-45F1-A150-289BF287211F}" type="presParOf" srcId="{518F966C-EAE5-4024-910E-4F6BFA18E075}" destId="{69180BA4-0326-4E8F-8B93-D6F265F311DF}" srcOrd="0" destOrd="0" presId="urn:microsoft.com/office/officeart/2009/layout/CircleArrowProcess"/>
    <dgm:cxn modelId="{12E42EA5-F2EF-46AD-B406-DF6407F1905B}" type="presParOf" srcId="{DA831D53-5F42-4591-86C3-B7FBBEE001F8}" destId="{A2E6DF39-02BE-4D68-9CBB-660713304C4A}" srcOrd="7" destOrd="0" presId="urn:microsoft.com/office/officeart/2009/layout/CircleArrowProcess"/>
    <dgm:cxn modelId="{E2A1DA71-44BA-4FEF-BF44-1E958B6ACB12}" type="presParOf" srcId="{DA831D53-5F42-4591-86C3-B7FBBEE001F8}" destId="{025D77C3-3BA5-4826-AB0D-802A5176D9FF}" srcOrd="8" destOrd="0" presId="urn:microsoft.com/office/officeart/2009/layout/CircleArrowProcess"/>
    <dgm:cxn modelId="{E2F9D100-39A1-42B8-AB82-9348A957AF47}" type="presParOf" srcId="{025D77C3-3BA5-4826-AB0D-802A5176D9FF}" destId="{DB61E297-AB4A-48C7-A44C-8DCEF74DDB00}" srcOrd="0" destOrd="0" presId="urn:microsoft.com/office/officeart/2009/layout/CircleArrowProcess"/>
    <dgm:cxn modelId="{E925F8EF-C980-4D7C-B1D1-A8ADF959DA4E}" type="presParOf" srcId="{DA831D53-5F42-4591-86C3-B7FBBEE001F8}" destId="{0587D30F-E252-4C7F-80D5-A2E54FA336CD}" srcOrd="9"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B6E54-415C-4B5F-B5BB-5567CF390D86}">
      <dsp:nvSpPr>
        <dsp:cNvPr id="0" name=""/>
        <dsp:cNvSpPr/>
      </dsp:nvSpPr>
      <dsp:spPr>
        <a:xfrm>
          <a:off x="909570" y="608703"/>
          <a:ext cx="462626" cy="462626"/>
        </a:xfrm>
        <a:prstGeom prst="ellipse">
          <a:avLst/>
        </a:prstGeom>
        <a:solidFill>
          <a:srgbClr val="42556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dirty="0"/>
            <a:t>Solent Digital Strategy</a:t>
          </a:r>
        </a:p>
      </dsp:txBody>
      <dsp:txXfrm>
        <a:off x="977320" y="676453"/>
        <a:ext cx="327126" cy="327126"/>
      </dsp:txXfrm>
    </dsp:sp>
    <dsp:sp modelId="{65C1FEB2-BFA2-416F-869C-A09D6A8FC473}">
      <dsp:nvSpPr>
        <dsp:cNvPr id="0" name=""/>
        <dsp:cNvSpPr/>
      </dsp:nvSpPr>
      <dsp:spPr>
        <a:xfrm rot="16200000">
          <a:off x="1071123" y="520696"/>
          <a:ext cx="139519" cy="36494"/>
        </a:xfrm>
        <a:custGeom>
          <a:avLst/>
          <a:gdLst/>
          <a:ahLst/>
          <a:cxnLst/>
          <a:rect l="0" t="0" r="0" b="0"/>
          <a:pathLst>
            <a:path>
              <a:moveTo>
                <a:pt x="0" y="18247"/>
              </a:moveTo>
              <a:lnTo>
                <a:pt x="139519" y="182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137395" y="535455"/>
        <a:ext cx="6975" cy="6975"/>
      </dsp:txXfrm>
    </dsp:sp>
    <dsp:sp modelId="{9D18F362-0DCD-4E4A-89EC-E40BBA4871BC}">
      <dsp:nvSpPr>
        <dsp:cNvPr id="0" name=""/>
        <dsp:cNvSpPr/>
      </dsp:nvSpPr>
      <dsp:spPr>
        <a:xfrm>
          <a:off x="909570" y="6557"/>
          <a:ext cx="462626" cy="462626"/>
        </a:xfrm>
        <a:prstGeom prst="ellipse">
          <a:avLst/>
        </a:prstGeom>
        <a:solidFill>
          <a:srgbClr val="1783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dirty="0"/>
            <a:t>NHS Long Term Plan</a:t>
          </a:r>
        </a:p>
      </dsp:txBody>
      <dsp:txXfrm>
        <a:off x="977320" y="74307"/>
        <a:ext cx="327126" cy="327126"/>
      </dsp:txXfrm>
    </dsp:sp>
    <dsp:sp modelId="{7F05917E-0F63-433F-AE07-CED80DE0324C}">
      <dsp:nvSpPr>
        <dsp:cNvPr id="0" name=""/>
        <dsp:cNvSpPr/>
      </dsp:nvSpPr>
      <dsp:spPr>
        <a:xfrm rot="19800000">
          <a:off x="1331860" y="671232"/>
          <a:ext cx="139519" cy="36494"/>
        </a:xfrm>
        <a:custGeom>
          <a:avLst/>
          <a:gdLst/>
          <a:ahLst/>
          <a:cxnLst/>
          <a:rect l="0" t="0" r="0" b="0"/>
          <a:pathLst>
            <a:path>
              <a:moveTo>
                <a:pt x="0" y="18247"/>
              </a:moveTo>
              <a:lnTo>
                <a:pt x="139519" y="182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398132" y="685992"/>
        <a:ext cx="6975" cy="6975"/>
      </dsp:txXfrm>
    </dsp:sp>
    <dsp:sp modelId="{42FBA713-92F2-419A-B8BC-6AF577E0B3CC}">
      <dsp:nvSpPr>
        <dsp:cNvPr id="0" name=""/>
        <dsp:cNvSpPr/>
      </dsp:nvSpPr>
      <dsp:spPr>
        <a:xfrm>
          <a:off x="1431043" y="307630"/>
          <a:ext cx="462626" cy="462626"/>
        </a:xfrm>
        <a:prstGeom prst="ellipse">
          <a:avLst/>
        </a:prstGeom>
        <a:solidFill>
          <a:srgbClr val="1783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dirty="0"/>
            <a:t>NHSX ‘Data saves lives’</a:t>
          </a:r>
        </a:p>
      </dsp:txBody>
      <dsp:txXfrm>
        <a:off x="1498793" y="375380"/>
        <a:ext cx="327126" cy="327126"/>
      </dsp:txXfrm>
    </dsp:sp>
    <dsp:sp modelId="{7181A2BD-D290-41E8-990E-1345F32D15E1}">
      <dsp:nvSpPr>
        <dsp:cNvPr id="0" name=""/>
        <dsp:cNvSpPr/>
      </dsp:nvSpPr>
      <dsp:spPr>
        <a:xfrm rot="1800000">
          <a:off x="1331860" y="972305"/>
          <a:ext cx="139519" cy="36494"/>
        </a:xfrm>
        <a:custGeom>
          <a:avLst/>
          <a:gdLst/>
          <a:ahLst/>
          <a:cxnLst/>
          <a:rect l="0" t="0" r="0" b="0"/>
          <a:pathLst>
            <a:path>
              <a:moveTo>
                <a:pt x="0" y="18247"/>
              </a:moveTo>
              <a:lnTo>
                <a:pt x="139519" y="182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398132" y="987065"/>
        <a:ext cx="6975" cy="6975"/>
      </dsp:txXfrm>
    </dsp:sp>
    <dsp:sp modelId="{EBF77AE7-4AE1-4354-99AF-2A2618339046}">
      <dsp:nvSpPr>
        <dsp:cNvPr id="0" name=""/>
        <dsp:cNvSpPr/>
      </dsp:nvSpPr>
      <dsp:spPr>
        <a:xfrm>
          <a:off x="1431043" y="909776"/>
          <a:ext cx="462626" cy="462626"/>
        </a:xfrm>
        <a:prstGeom prst="ellipse">
          <a:avLst/>
        </a:prstGeom>
        <a:solidFill>
          <a:srgbClr val="1783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dirty="0"/>
            <a:t>NHSX ‘What Good Looks Like’</a:t>
          </a:r>
        </a:p>
      </dsp:txBody>
      <dsp:txXfrm>
        <a:off x="1498793" y="977526"/>
        <a:ext cx="327126" cy="327126"/>
      </dsp:txXfrm>
    </dsp:sp>
    <dsp:sp modelId="{AE2D87DD-248A-4164-A425-57C365C84C9A}">
      <dsp:nvSpPr>
        <dsp:cNvPr id="0" name=""/>
        <dsp:cNvSpPr/>
      </dsp:nvSpPr>
      <dsp:spPr>
        <a:xfrm rot="5400000">
          <a:off x="1071123" y="1122842"/>
          <a:ext cx="139519" cy="36494"/>
        </a:xfrm>
        <a:custGeom>
          <a:avLst/>
          <a:gdLst/>
          <a:ahLst/>
          <a:cxnLst/>
          <a:rect l="0" t="0" r="0" b="0"/>
          <a:pathLst>
            <a:path>
              <a:moveTo>
                <a:pt x="0" y="18247"/>
              </a:moveTo>
              <a:lnTo>
                <a:pt x="139519" y="182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137395" y="1137601"/>
        <a:ext cx="6975" cy="6975"/>
      </dsp:txXfrm>
    </dsp:sp>
    <dsp:sp modelId="{4181ACD0-37DC-40EF-9592-893F3A5615A1}">
      <dsp:nvSpPr>
        <dsp:cNvPr id="0" name=""/>
        <dsp:cNvSpPr/>
      </dsp:nvSpPr>
      <dsp:spPr>
        <a:xfrm>
          <a:off x="909570" y="1210849"/>
          <a:ext cx="462626" cy="462626"/>
        </a:xfrm>
        <a:prstGeom prst="ellipse">
          <a:avLst/>
        </a:prstGeom>
        <a:solidFill>
          <a:srgbClr val="1783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dirty="0"/>
            <a:t>Emerging ICS Digital Strategy</a:t>
          </a:r>
        </a:p>
      </dsp:txBody>
      <dsp:txXfrm>
        <a:off x="977320" y="1278599"/>
        <a:ext cx="327126" cy="327126"/>
      </dsp:txXfrm>
    </dsp:sp>
    <dsp:sp modelId="{17DF8A5E-1340-419B-B267-B6EBE8A7CBEF}">
      <dsp:nvSpPr>
        <dsp:cNvPr id="0" name=""/>
        <dsp:cNvSpPr/>
      </dsp:nvSpPr>
      <dsp:spPr>
        <a:xfrm rot="9000000">
          <a:off x="810386" y="972305"/>
          <a:ext cx="139519" cy="36494"/>
        </a:xfrm>
        <a:custGeom>
          <a:avLst/>
          <a:gdLst/>
          <a:ahLst/>
          <a:cxnLst/>
          <a:rect l="0" t="0" r="0" b="0"/>
          <a:pathLst>
            <a:path>
              <a:moveTo>
                <a:pt x="0" y="18247"/>
              </a:moveTo>
              <a:lnTo>
                <a:pt x="139519" y="182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876658" y="987065"/>
        <a:ext cx="6975" cy="6975"/>
      </dsp:txXfrm>
    </dsp:sp>
    <dsp:sp modelId="{5FB5CCB4-CD27-41A0-8995-4466B8EBA629}">
      <dsp:nvSpPr>
        <dsp:cNvPr id="0" name=""/>
        <dsp:cNvSpPr/>
      </dsp:nvSpPr>
      <dsp:spPr>
        <a:xfrm>
          <a:off x="388096" y="909776"/>
          <a:ext cx="462626" cy="462626"/>
        </a:xfrm>
        <a:prstGeom prst="ellipse">
          <a:avLst/>
        </a:prstGeom>
        <a:solidFill>
          <a:srgbClr val="1783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dirty="0"/>
            <a:t>Solent Overall Strategy</a:t>
          </a:r>
        </a:p>
      </dsp:txBody>
      <dsp:txXfrm>
        <a:off x="455846" y="977526"/>
        <a:ext cx="327126" cy="327126"/>
      </dsp:txXfrm>
    </dsp:sp>
    <dsp:sp modelId="{F3B62347-47E2-4E20-B593-08334F45C46A}">
      <dsp:nvSpPr>
        <dsp:cNvPr id="0" name=""/>
        <dsp:cNvSpPr/>
      </dsp:nvSpPr>
      <dsp:spPr>
        <a:xfrm rot="12600000">
          <a:off x="810386" y="671232"/>
          <a:ext cx="139519" cy="36494"/>
        </a:xfrm>
        <a:custGeom>
          <a:avLst/>
          <a:gdLst/>
          <a:ahLst/>
          <a:cxnLst/>
          <a:rect l="0" t="0" r="0" b="0"/>
          <a:pathLst>
            <a:path>
              <a:moveTo>
                <a:pt x="0" y="18247"/>
              </a:moveTo>
              <a:lnTo>
                <a:pt x="139519" y="182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876658" y="685992"/>
        <a:ext cx="6975" cy="6975"/>
      </dsp:txXfrm>
    </dsp:sp>
    <dsp:sp modelId="{9754025D-D4DC-4C24-B3A4-32C64D0C0750}">
      <dsp:nvSpPr>
        <dsp:cNvPr id="0" name=""/>
        <dsp:cNvSpPr/>
      </dsp:nvSpPr>
      <dsp:spPr>
        <a:xfrm>
          <a:off x="388096" y="307630"/>
          <a:ext cx="462626" cy="462626"/>
        </a:xfrm>
        <a:prstGeom prst="ellipse">
          <a:avLst/>
        </a:prstGeom>
        <a:solidFill>
          <a:srgbClr val="1783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kern="1200" dirty="0"/>
            <a:t>Solent Clinical Strategy</a:t>
          </a:r>
        </a:p>
      </dsp:txBody>
      <dsp:txXfrm>
        <a:off x="455846" y="375380"/>
        <a:ext cx="327126" cy="327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5A6CF-2D20-4CB0-AF58-58F675B7978B}">
      <dsp:nvSpPr>
        <dsp:cNvPr id="0" name=""/>
        <dsp:cNvSpPr/>
      </dsp:nvSpPr>
      <dsp:spPr>
        <a:xfrm>
          <a:off x="1401449" y="0"/>
          <a:ext cx="1830631" cy="1830723"/>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A57EF5-FEE4-433D-A71A-69B5C736697A}">
      <dsp:nvSpPr>
        <dsp:cNvPr id="0" name=""/>
        <dsp:cNvSpPr/>
      </dsp:nvSpPr>
      <dsp:spPr>
        <a:xfrm>
          <a:off x="1805623" y="663031"/>
          <a:ext cx="1021595" cy="51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2">
                  <a:lumMod val="25000"/>
                </a:schemeClr>
              </a:solidFill>
              <a:latin typeface="Calibri" panose="020F0502020204030204" pitchFamily="34" charset="0"/>
              <a:cs typeface="Calibri" panose="020F0502020204030204" pitchFamily="34" charset="0"/>
            </a:rPr>
            <a:t>7 years of end user experience collected</a:t>
          </a:r>
        </a:p>
      </dsp:txBody>
      <dsp:txXfrm>
        <a:off x="1805623" y="663031"/>
        <a:ext cx="1021595" cy="510569"/>
      </dsp:txXfrm>
    </dsp:sp>
    <dsp:sp modelId="{A501EDB0-F7AE-417C-AE84-03A7957F3AB5}">
      <dsp:nvSpPr>
        <dsp:cNvPr id="0" name=""/>
        <dsp:cNvSpPr/>
      </dsp:nvSpPr>
      <dsp:spPr>
        <a:xfrm>
          <a:off x="892883" y="1051868"/>
          <a:ext cx="1830631" cy="183072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A6DA77-F75D-4A64-8CF8-0AEDE64654A2}">
      <dsp:nvSpPr>
        <dsp:cNvPr id="0" name=""/>
        <dsp:cNvSpPr/>
      </dsp:nvSpPr>
      <dsp:spPr>
        <a:xfrm>
          <a:off x="1294997" y="1717263"/>
          <a:ext cx="1021595" cy="51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2">
                  <a:lumMod val="25000"/>
                </a:schemeClr>
              </a:solidFill>
              <a:latin typeface="Calibri" panose="020F0502020204030204" pitchFamily="34" charset="0"/>
              <a:cs typeface="Calibri" panose="020F0502020204030204" pitchFamily="34" charset="0"/>
            </a:rPr>
            <a:t>conversations with 40-50 internal and external leaders</a:t>
          </a:r>
        </a:p>
      </dsp:txBody>
      <dsp:txXfrm>
        <a:off x="1294997" y="1717263"/>
        <a:ext cx="1021595" cy="510569"/>
      </dsp:txXfrm>
    </dsp:sp>
    <dsp:sp modelId="{1AAC1D1F-EAF6-4424-A871-8EF336387C31}">
      <dsp:nvSpPr>
        <dsp:cNvPr id="0" name=""/>
        <dsp:cNvSpPr/>
      </dsp:nvSpPr>
      <dsp:spPr>
        <a:xfrm>
          <a:off x="1401449" y="2108463"/>
          <a:ext cx="1830631" cy="1830723"/>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7437FF-68E2-4F17-A07D-9DD5EC43F255}">
      <dsp:nvSpPr>
        <dsp:cNvPr id="0" name=""/>
        <dsp:cNvSpPr/>
      </dsp:nvSpPr>
      <dsp:spPr>
        <a:xfrm>
          <a:off x="1787806" y="2673278"/>
          <a:ext cx="1021595" cy="51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alibri" panose="020F0502020204030204" pitchFamily="34" charset="0"/>
              <a:cs typeface="Calibri" panose="020F0502020204030204" pitchFamily="34" charset="0"/>
            </a:rPr>
            <a:t>stakeholder coproduction with 7 service lines &amp; 12 corporate teams </a:t>
          </a:r>
        </a:p>
      </dsp:txBody>
      <dsp:txXfrm>
        <a:off x="1787806" y="2673278"/>
        <a:ext cx="1021595" cy="510569"/>
      </dsp:txXfrm>
    </dsp:sp>
    <dsp:sp modelId="{69180BA4-0326-4E8F-8B93-D6F265F311DF}">
      <dsp:nvSpPr>
        <dsp:cNvPr id="0" name=""/>
        <dsp:cNvSpPr/>
      </dsp:nvSpPr>
      <dsp:spPr>
        <a:xfrm>
          <a:off x="892883" y="3162104"/>
          <a:ext cx="1830631" cy="183072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E6DF39-02BE-4D68-9CBB-660713304C4A}">
      <dsp:nvSpPr>
        <dsp:cNvPr id="0" name=""/>
        <dsp:cNvSpPr/>
      </dsp:nvSpPr>
      <dsp:spPr>
        <a:xfrm>
          <a:off x="1294997" y="3825135"/>
          <a:ext cx="1021595" cy="51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alibri" panose="020F0502020204030204" pitchFamily="34" charset="0"/>
              <a:cs typeface="Calibri" panose="020F0502020204030204" pitchFamily="34" charset="0"/>
            </a:rPr>
            <a:t>426 waypoints identified</a:t>
          </a:r>
        </a:p>
      </dsp:txBody>
      <dsp:txXfrm>
        <a:off x="1294997" y="3825135"/>
        <a:ext cx="1021595" cy="510569"/>
      </dsp:txXfrm>
    </dsp:sp>
    <dsp:sp modelId="{DB61E297-AB4A-48C7-A44C-8DCEF74DDB00}">
      <dsp:nvSpPr>
        <dsp:cNvPr id="0" name=""/>
        <dsp:cNvSpPr/>
      </dsp:nvSpPr>
      <dsp:spPr>
        <a:xfrm>
          <a:off x="1531595" y="4335705"/>
          <a:ext cx="1572742" cy="1573665"/>
        </a:xfrm>
        <a:prstGeom prst="blockArc">
          <a:avLst>
            <a:gd name="adj1" fmla="val 13500000"/>
            <a:gd name="adj2" fmla="val 10800000"/>
            <a:gd name="adj3" fmla="val 1274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87D30F-E252-4C7F-80D5-A2E54FA336CD}">
      <dsp:nvSpPr>
        <dsp:cNvPr id="0" name=""/>
        <dsp:cNvSpPr/>
      </dsp:nvSpPr>
      <dsp:spPr>
        <a:xfrm>
          <a:off x="1805623" y="4879367"/>
          <a:ext cx="1021595" cy="51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alibri" panose="020F0502020204030204" pitchFamily="34" charset="0"/>
              <a:cs typeface="Calibri" panose="020F0502020204030204" pitchFamily="34" charset="0"/>
            </a:rPr>
            <a:t>5 digital transformation journeys identified</a:t>
          </a:r>
        </a:p>
      </dsp:txBody>
      <dsp:txXfrm>
        <a:off x="1805623" y="4879367"/>
        <a:ext cx="1021595" cy="51056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07A84-FB11-49D4-8F67-966C4F65457A}" type="datetimeFigureOut">
              <a:rPr lang="en-GB" smtClean="0"/>
              <a:t>15/11/2023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4D38A-BD7B-4B8F-9524-4A0E088D5B06}" type="slidenum">
              <a:rPr lang="en-GB" smtClean="0"/>
              <a:t>‹#›</a:t>
            </a:fld>
            <a:endParaRPr lang="en-GB" dirty="0"/>
          </a:p>
        </p:txBody>
      </p:sp>
    </p:spTree>
    <p:extLst>
      <p:ext uri="{BB962C8B-B14F-4D97-AF65-F5344CB8AC3E}">
        <p14:creationId xmlns:p14="http://schemas.microsoft.com/office/powerpoint/2010/main" val="352229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9A103-28F2-4944-B4C8-628E432C9C9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32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4D38A-BD7B-4B8F-9524-4A0E088D5B06}" type="slidenum">
              <a:rPr lang="en-GB" smtClean="0"/>
              <a:t>9</a:t>
            </a:fld>
            <a:endParaRPr lang="en-GB" dirty="0"/>
          </a:p>
        </p:txBody>
      </p:sp>
    </p:spTree>
    <p:extLst>
      <p:ext uri="{BB962C8B-B14F-4D97-AF65-F5344CB8AC3E}">
        <p14:creationId xmlns:p14="http://schemas.microsoft.com/office/powerpoint/2010/main" val="375854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4D38A-BD7B-4B8F-9524-4A0E088D5B06}" type="slidenum">
              <a:rPr lang="en-GB" smtClean="0"/>
              <a:t>10</a:t>
            </a:fld>
            <a:endParaRPr lang="en-GB" dirty="0"/>
          </a:p>
        </p:txBody>
      </p:sp>
    </p:spTree>
    <p:extLst>
      <p:ext uri="{BB962C8B-B14F-4D97-AF65-F5344CB8AC3E}">
        <p14:creationId xmlns:p14="http://schemas.microsoft.com/office/powerpoint/2010/main" val="10021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4D38A-BD7B-4B8F-9524-4A0E088D5B06}" type="slidenum">
              <a:rPr lang="en-GB" smtClean="0"/>
              <a:t>14</a:t>
            </a:fld>
            <a:endParaRPr lang="en-GB" dirty="0"/>
          </a:p>
        </p:txBody>
      </p:sp>
    </p:spTree>
    <p:extLst>
      <p:ext uri="{BB962C8B-B14F-4D97-AF65-F5344CB8AC3E}">
        <p14:creationId xmlns:p14="http://schemas.microsoft.com/office/powerpoint/2010/main" val="90177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4D38A-BD7B-4B8F-9524-4A0E088D5B06}" type="slidenum">
              <a:rPr lang="en-GB" smtClean="0"/>
              <a:t>15</a:t>
            </a:fld>
            <a:endParaRPr lang="en-GB" dirty="0"/>
          </a:p>
        </p:txBody>
      </p:sp>
    </p:spTree>
    <p:extLst>
      <p:ext uri="{BB962C8B-B14F-4D97-AF65-F5344CB8AC3E}">
        <p14:creationId xmlns:p14="http://schemas.microsoft.com/office/powerpoint/2010/main" val="243864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C4D38A-BD7B-4B8F-9524-4A0E088D5B06}" type="slidenum">
              <a:rPr lang="en-GB" smtClean="0"/>
              <a:t>18</a:t>
            </a:fld>
            <a:endParaRPr lang="en-GB" dirty="0"/>
          </a:p>
        </p:txBody>
      </p:sp>
    </p:spTree>
    <p:extLst>
      <p:ext uri="{BB962C8B-B14F-4D97-AF65-F5344CB8AC3E}">
        <p14:creationId xmlns:p14="http://schemas.microsoft.com/office/powerpoint/2010/main" val="2476160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8EBF1F-41A4-4D98-BB54-C1308775B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6" y="0"/>
            <a:ext cx="11964663" cy="6858000"/>
          </a:xfrm>
          <a:prstGeom prst="rect">
            <a:avLst/>
          </a:prstGeom>
        </p:spPr>
      </p:pic>
      <p:pic>
        <p:nvPicPr>
          <p:cNvPr id="7" name="Picture 6">
            <a:extLst>
              <a:ext uri="{FF2B5EF4-FFF2-40B4-BE49-F238E27FC236}">
                <a16:creationId xmlns:a16="http://schemas.microsoft.com/office/drawing/2014/main" id="{8E31352C-29E3-4B73-9AB2-8303F6565FA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3716"/>
            <a:ext cx="12206201" cy="6886015"/>
          </a:xfrm>
          <a:prstGeom prst="rect">
            <a:avLst/>
          </a:prstGeom>
        </p:spPr>
      </p:pic>
      <p:sp>
        <p:nvSpPr>
          <p:cNvPr id="14" name="Rectangle 13">
            <a:extLst>
              <a:ext uri="{FF2B5EF4-FFF2-40B4-BE49-F238E27FC236}">
                <a16:creationId xmlns:a16="http://schemas.microsoft.com/office/drawing/2014/main" id="{F5602352-0852-4D89-8838-15D4EB0E0CA4}"/>
              </a:ext>
            </a:extLst>
          </p:cNvPr>
          <p:cNvSpPr/>
          <p:nvPr userDrawn="1"/>
        </p:nvSpPr>
        <p:spPr>
          <a:xfrm>
            <a:off x="1250950" y="3468431"/>
            <a:ext cx="5067300" cy="225397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C4C4CF0-4FE6-4558-AB70-8E171A471668}"/>
              </a:ext>
            </a:extLst>
          </p:cNvPr>
          <p:cNvSpPr>
            <a:spLocks noGrp="1"/>
          </p:cNvSpPr>
          <p:nvPr userDrawn="1">
            <p:ph type="ctrTitle"/>
          </p:nvPr>
        </p:nvSpPr>
        <p:spPr>
          <a:xfrm>
            <a:off x="1569367" y="3818914"/>
            <a:ext cx="4307558" cy="1088366"/>
          </a:xfrm>
        </p:spPr>
        <p:txBody>
          <a:bodyPr lIns="0" tIns="0" rIns="0" bIns="0" anchor="t" anchorCtr="0">
            <a:normAutofit/>
          </a:bodyPr>
          <a:lstStyle>
            <a:lvl1pPr algn="l">
              <a:defRPr sz="3600" b="1">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BB11E2A-0AC5-4CBB-8310-0DB2F9F04258}"/>
              </a:ext>
            </a:extLst>
          </p:cNvPr>
          <p:cNvSpPr>
            <a:spLocks noGrp="1"/>
          </p:cNvSpPr>
          <p:nvPr userDrawn="1">
            <p:ph type="subTitle" idx="1" hasCustomPrompt="1"/>
          </p:nvPr>
        </p:nvSpPr>
        <p:spPr>
          <a:xfrm>
            <a:off x="1569368" y="4999136"/>
            <a:ext cx="4307558" cy="304800"/>
          </a:xfrm>
          <a:prstGeom prst="rect">
            <a:avLst/>
          </a:prstGeom>
        </p:spPr>
        <p:txBody>
          <a:bodyPr lIns="0" tIns="0" rIns="0" bIns="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 title style</a:t>
            </a:r>
            <a:endParaRPr lang="en-GB"/>
          </a:p>
        </p:txBody>
      </p:sp>
      <p:sp>
        <p:nvSpPr>
          <p:cNvPr id="4" name="Date Placeholder 3">
            <a:extLst>
              <a:ext uri="{FF2B5EF4-FFF2-40B4-BE49-F238E27FC236}">
                <a16:creationId xmlns:a16="http://schemas.microsoft.com/office/drawing/2014/main" id="{E8B96C26-0BF4-4DF8-8FD4-9DB69EBECA0E}"/>
              </a:ext>
            </a:extLst>
          </p:cNvPr>
          <p:cNvSpPr>
            <a:spLocks noGrp="1"/>
          </p:cNvSpPr>
          <p:nvPr userDrawn="1">
            <p:ph type="dt" sz="half" idx="10"/>
          </p:nvPr>
        </p:nvSpPr>
        <p:spPr>
          <a:xfrm>
            <a:off x="9666533" y="4188278"/>
            <a:ext cx="2209800" cy="365125"/>
          </a:xfrm>
          <a:prstGeom prst="rect">
            <a:avLst/>
          </a:prstGeom>
        </p:spPr>
        <p:txBody>
          <a:bodyPr lIns="0" tIns="0" rIns="0" bIns="0"/>
          <a:lstStyle>
            <a:lvl1pPr algn="r">
              <a:defRPr sz="1600">
                <a:solidFill>
                  <a:schemeClr val="tx2">
                    <a:lumMod val="60000"/>
                    <a:lumOff val="40000"/>
                  </a:schemeClr>
                </a:solidFill>
              </a:defRPr>
            </a:lvl1pPr>
          </a:lstStyle>
          <a:p>
            <a:fld id="{DFC92E27-C0B9-4640-8D3D-341DF6E812E8}" type="datetime3">
              <a:rPr lang="en-US" smtClean="0"/>
              <a:t>15 November 2023</a:t>
            </a:fld>
            <a:endParaRPr lang="en-GB" dirty="0"/>
          </a:p>
        </p:txBody>
      </p:sp>
      <p:sp>
        <p:nvSpPr>
          <p:cNvPr id="10" name="Text Placeholder 9">
            <a:extLst>
              <a:ext uri="{FF2B5EF4-FFF2-40B4-BE49-F238E27FC236}">
                <a16:creationId xmlns:a16="http://schemas.microsoft.com/office/drawing/2014/main" id="{D4C89C23-3D86-4617-825A-A0EF6C59710D}"/>
              </a:ext>
            </a:extLst>
          </p:cNvPr>
          <p:cNvSpPr>
            <a:spLocks noGrp="1"/>
          </p:cNvSpPr>
          <p:nvPr userDrawn="1">
            <p:ph type="body" sz="quarter" idx="12" hasCustomPrompt="1"/>
          </p:nvPr>
        </p:nvSpPr>
        <p:spPr>
          <a:xfrm>
            <a:off x="9666533" y="3416128"/>
            <a:ext cx="2209800" cy="267152"/>
          </a:xfrm>
          <a:prstGeom prst="rect">
            <a:avLst/>
          </a:prstGeom>
        </p:spPr>
        <p:txBody>
          <a:bodyPr>
            <a:normAutofit/>
          </a:bodyPr>
          <a:lstStyle>
            <a:lvl1pPr algn="r">
              <a:defRPr sz="1600">
                <a:solidFill>
                  <a:schemeClr val="tx2"/>
                </a:solidFill>
              </a:defRPr>
            </a:lvl1pPr>
          </a:lstStyle>
          <a:p>
            <a:pPr lvl="0"/>
            <a:r>
              <a:rPr lang="en-US"/>
              <a:t>Presenter’s Name</a:t>
            </a:r>
            <a:endParaRPr lang="en-GB"/>
          </a:p>
        </p:txBody>
      </p:sp>
      <p:sp>
        <p:nvSpPr>
          <p:cNvPr id="13" name="Text Placeholder 12">
            <a:extLst>
              <a:ext uri="{FF2B5EF4-FFF2-40B4-BE49-F238E27FC236}">
                <a16:creationId xmlns:a16="http://schemas.microsoft.com/office/drawing/2014/main" id="{7997C070-F9F0-4706-90C5-EBB59766DF77}"/>
              </a:ext>
            </a:extLst>
          </p:cNvPr>
          <p:cNvSpPr>
            <a:spLocks noGrp="1"/>
          </p:cNvSpPr>
          <p:nvPr userDrawn="1">
            <p:ph type="body" sz="quarter" idx="13" hasCustomPrompt="1"/>
          </p:nvPr>
        </p:nvSpPr>
        <p:spPr>
          <a:xfrm>
            <a:off x="9666533" y="3717157"/>
            <a:ext cx="2209800" cy="261571"/>
          </a:xfrm>
          <a:prstGeom prst="rect">
            <a:avLst/>
          </a:prstGeom>
        </p:spPr>
        <p:txBody>
          <a:bodyPr>
            <a:normAutofit/>
          </a:bodyPr>
          <a:lstStyle>
            <a:lvl1pPr algn="r">
              <a:defRPr sz="1600">
                <a:solidFill>
                  <a:schemeClr val="tx2"/>
                </a:solidFill>
              </a:defRPr>
            </a:lvl1pPr>
          </a:lstStyle>
          <a:p>
            <a:pPr lvl="0"/>
            <a:r>
              <a:rPr lang="en-US"/>
              <a:t>Job Title</a:t>
            </a:r>
            <a:endParaRPr lang="en-GB"/>
          </a:p>
        </p:txBody>
      </p:sp>
      <p:pic>
        <p:nvPicPr>
          <p:cNvPr id="23" name="Picture 22">
            <a:extLst>
              <a:ext uri="{FF2B5EF4-FFF2-40B4-BE49-F238E27FC236}">
                <a16:creationId xmlns:a16="http://schemas.microsoft.com/office/drawing/2014/main" id="{C65CA508-E151-47CF-A3B8-A42B9D4C05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54214" y="331790"/>
            <a:ext cx="509663" cy="488826"/>
          </a:xfrm>
          <a:prstGeom prst="rect">
            <a:avLst/>
          </a:prstGeom>
        </p:spPr>
      </p:pic>
    </p:spTree>
    <p:extLst>
      <p:ext uri="{BB962C8B-B14F-4D97-AF65-F5344CB8AC3E}">
        <p14:creationId xmlns:p14="http://schemas.microsoft.com/office/powerpoint/2010/main" val="297600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79567-690A-4979-9015-1D62297C1260}"/>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3" name="Footer Placeholder 2">
            <a:extLst>
              <a:ext uri="{FF2B5EF4-FFF2-40B4-BE49-F238E27FC236}">
                <a16:creationId xmlns:a16="http://schemas.microsoft.com/office/drawing/2014/main" id="{8DF384AB-B997-4445-BCFE-2A798BAA1BD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A356264-0BDE-4F63-A308-91CDF0C5BA6B}"/>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163187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0B77-8647-40F8-9E92-04D5A7027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AD959F-D70C-4F5A-AFE6-21D40CFF8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F9E02E-C06F-4A6F-8FAA-2E176F927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96F5D-60E6-4458-9BF1-C230E31CAA94}"/>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6" name="Footer Placeholder 5">
            <a:extLst>
              <a:ext uri="{FF2B5EF4-FFF2-40B4-BE49-F238E27FC236}">
                <a16:creationId xmlns:a16="http://schemas.microsoft.com/office/drawing/2014/main" id="{2C992CA5-8D49-4F0D-AC09-D81581CE4FC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AB8E45F-C39D-478E-86A8-EE9BB6663F96}"/>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318595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B1C7-76A6-4998-BE0B-BFAD706CB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E5F52F-40CA-42A0-B75B-C8566228C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0952026-FB7A-4964-9007-95ECEFA90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AFAD0-8527-4CCF-A56A-CFB43CD15314}"/>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6" name="Footer Placeholder 5">
            <a:extLst>
              <a:ext uri="{FF2B5EF4-FFF2-40B4-BE49-F238E27FC236}">
                <a16:creationId xmlns:a16="http://schemas.microsoft.com/office/drawing/2014/main" id="{3B061C59-DBDC-4476-98F2-39203AACA1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4BBD78B-97F4-46CD-B732-EEF406B4234C}"/>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234661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B90A-DCDD-42CD-A11B-216350C545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C5094C-0252-4F63-89DB-6E1F73FEE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3A86B-F88D-46B3-87A8-9465C37698D1}"/>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5" name="Footer Placeholder 4">
            <a:extLst>
              <a:ext uri="{FF2B5EF4-FFF2-40B4-BE49-F238E27FC236}">
                <a16:creationId xmlns:a16="http://schemas.microsoft.com/office/drawing/2014/main" id="{9F8A5AFB-6D0A-4241-AEA6-6E30CCCEA9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16DD13-81D5-4E27-B2BB-58A1BC69C025}"/>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223254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81190D-AF4C-44C7-96A8-B036111C81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8B6C5D-59E9-47C5-851D-05BFC63975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A85C43-544A-4B5D-8F7E-8FA3D864CCDF}"/>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5" name="Footer Placeholder 4">
            <a:extLst>
              <a:ext uri="{FF2B5EF4-FFF2-40B4-BE49-F238E27FC236}">
                <a16:creationId xmlns:a16="http://schemas.microsoft.com/office/drawing/2014/main" id="{5BE03C6A-7AFD-4EA5-B5F6-22E0B125974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E46214-34B5-4118-A13A-52FC3384173D}"/>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14755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C521-82AA-4E8E-BBA3-CF0F41D9D2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057D0-53A0-4DCE-B588-394084FBB89A}"/>
              </a:ext>
            </a:extLst>
          </p:cNvPr>
          <p:cNvSpPr>
            <a:spLocks noGrp="1"/>
          </p:cNvSpPr>
          <p:nvPr>
            <p:ph idx="1"/>
          </p:nvPr>
        </p:nvSpPr>
        <p:spPr>
          <a:xfrm>
            <a:off x="1772354" y="1405216"/>
            <a:ext cx="8578147" cy="42807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ED959E16-C549-4853-95E3-36827712DD9A}"/>
              </a:ext>
            </a:extLst>
          </p:cNvPr>
          <p:cNvSpPr>
            <a:spLocks noGrp="1"/>
          </p:cNvSpPr>
          <p:nvPr>
            <p:ph type="sldNum" sz="quarter" idx="12"/>
          </p:nvPr>
        </p:nvSpPr>
        <p:spPr>
          <a:xfrm>
            <a:off x="11640269" y="6424277"/>
            <a:ext cx="221760" cy="135503"/>
          </a:xfrm>
          <a:prstGeom prst="rect">
            <a:avLst/>
          </a:prstGeom>
        </p:spPr>
        <p:txBody>
          <a:bodyPr/>
          <a:lstStyle/>
          <a:p>
            <a:fld id="{01898949-DBEE-42AF-93B8-E24DF2BBF04D}" type="slidenum">
              <a:rPr lang="en-GB" smtClean="0"/>
              <a:t>‹#›</a:t>
            </a:fld>
            <a:endParaRPr lang="en-GB" dirty="0"/>
          </a:p>
        </p:txBody>
      </p:sp>
    </p:spTree>
    <p:extLst>
      <p:ext uri="{BB962C8B-B14F-4D97-AF65-F5344CB8AC3E}">
        <p14:creationId xmlns:p14="http://schemas.microsoft.com/office/powerpoint/2010/main" val="279339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DA4F-AAE2-413D-A5A3-6D93D50E6240}"/>
              </a:ext>
            </a:extLst>
          </p:cNvPr>
          <p:cNvSpPr>
            <a:spLocks noGrp="1"/>
          </p:cNvSpPr>
          <p:nvPr>
            <p:ph type="title"/>
          </p:nvPr>
        </p:nvSpPr>
        <p:spPr>
          <a:xfrm>
            <a:off x="2374232" y="2087204"/>
            <a:ext cx="5823284" cy="784333"/>
          </a:xfrm>
        </p:spPr>
        <p:txBody>
          <a:bodyPr anchor="t" anchorCtr="0"/>
          <a:lstStyle>
            <a:lvl1pPr>
              <a:defRPr>
                <a:solidFill>
                  <a:schemeClr val="bg1"/>
                </a:solidFill>
              </a:defRPr>
            </a:lvl1p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BA0E6E0F-2B00-4067-AFD6-7C394DD62993}"/>
              </a:ext>
            </a:extLst>
          </p:cNvPr>
          <p:cNvSpPr>
            <a:spLocks noGrp="1"/>
          </p:cNvSpPr>
          <p:nvPr>
            <p:ph type="sldNum" sz="quarter" idx="11"/>
          </p:nvPr>
        </p:nvSpPr>
        <p:spPr>
          <a:xfrm>
            <a:off x="11649341" y="6429266"/>
            <a:ext cx="221760" cy="135503"/>
          </a:xfrm>
          <a:prstGeom prst="rect">
            <a:avLst/>
          </a:prstGeom>
        </p:spPr>
        <p:txBody>
          <a:bodyPr/>
          <a:lstStyle>
            <a:lvl1pPr>
              <a:defRPr>
                <a:solidFill>
                  <a:schemeClr val="bg1"/>
                </a:solidFill>
              </a:defRPr>
            </a:lvl1pPr>
          </a:lstStyle>
          <a:p>
            <a:fld id="{01898949-DBEE-42AF-93B8-E24DF2BBF04D}" type="slidenum">
              <a:rPr lang="en-GB" smtClean="0"/>
              <a:pPr/>
              <a:t>‹#›</a:t>
            </a:fld>
            <a:endParaRPr lang="en-GB" dirty="0"/>
          </a:p>
        </p:txBody>
      </p:sp>
      <p:pic>
        <p:nvPicPr>
          <p:cNvPr id="5" name="Picture 4">
            <a:extLst>
              <a:ext uri="{FF2B5EF4-FFF2-40B4-BE49-F238E27FC236}">
                <a16:creationId xmlns:a16="http://schemas.microsoft.com/office/drawing/2014/main" id="{3DD36933-D6AB-4452-95E8-866E09412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6" name="Picture 5">
            <a:extLst>
              <a:ext uri="{FF2B5EF4-FFF2-40B4-BE49-F238E27FC236}">
                <a16:creationId xmlns:a16="http://schemas.microsoft.com/office/drawing/2014/main" id="{8900767F-DE7F-48A6-869C-2EC0A316B8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35794" y="332147"/>
            <a:ext cx="528083" cy="506053"/>
          </a:xfrm>
          <a:prstGeom prst="rect">
            <a:avLst/>
          </a:prstGeom>
        </p:spPr>
      </p:pic>
      <p:cxnSp>
        <p:nvCxnSpPr>
          <p:cNvPr id="7" name="Straight Connector 6">
            <a:extLst>
              <a:ext uri="{FF2B5EF4-FFF2-40B4-BE49-F238E27FC236}">
                <a16:creationId xmlns:a16="http://schemas.microsoft.com/office/drawing/2014/main" id="{7CEF393C-173E-4CC1-AAE1-B789F8D52858}"/>
              </a:ext>
            </a:extLst>
          </p:cNvPr>
          <p:cNvCxnSpPr>
            <a:cxnSpLocks/>
          </p:cNvCxnSpPr>
          <p:nvPr userDrawn="1"/>
        </p:nvCxnSpPr>
        <p:spPr>
          <a:xfrm>
            <a:off x="11559157" y="6429376"/>
            <a:ext cx="0" cy="1208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32ECAEE-6F4C-4297-AB58-6DA8220E954B}"/>
              </a:ext>
            </a:extLst>
          </p:cNvPr>
          <p:cNvSpPr>
            <a:spLocks noGrp="1"/>
          </p:cNvSpPr>
          <p:nvPr>
            <p:ph type="body" sz="quarter" idx="12" hasCustomPrompt="1"/>
          </p:nvPr>
        </p:nvSpPr>
        <p:spPr>
          <a:xfrm>
            <a:off x="2374899" y="2996426"/>
            <a:ext cx="5822617" cy="657225"/>
          </a:xfrm>
          <a:prstGeom prst="rect">
            <a:avLst/>
          </a:prstGeom>
        </p:spPr>
        <p:txBody>
          <a:bodyPr/>
          <a:lstStyle>
            <a:lvl1pPr>
              <a:defRPr>
                <a:solidFill>
                  <a:schemeClr val="bg1"/>
                </a:solidFill>
              </a:defRPr>
            </a:lvl1pPr>
          </a:lstStyle>
          <a:p>
            <a:pPr lvl="0"/>
            <a:r>
              <a:rPr lang="en-US"/>
              <a:t>Click to add sub title</a:t>
            </a:r>
            <a:endParaRPr lang="en-GB"/>
          </a:p>
        </p:txBody>
      </p:sp>
      <p:grpSp>
        <p:nvGrpSpPr>
          <p:cNvPr id="161" name="Group 4">
            <a:extLst>
              <a:ext uri="{FF2B5EF4-FFF2-40B4-BE49-F238E27FC236}">
                <a16:creationId xmlns:a16="http://schemas.microsoft.com/office/drawing/2014/main" id="{DF10DEA1-37A4-4E9D-A751-305B9C865ADF}"/>
              </a:ext>
            </a:extLst>
          </p:cNvPr>
          <p:cNvGrpSpPr>
            <a:grpSpLocks noChangeAspect="1"/>
          </p:cNvGrpSpPr>
          <p:nvPr userDrawn="1"/>
        </p:nvGrpSpPr>
        <p:grpSpPr bwMode="auto">
          <a:xfrm>
            <a:off x="9133053" y="6188230"/>
            <a:ext cx="2296965" cy="453121"/>
            <a:chOff x="932" y="2529"/>
            <a:chExt cx="4248" cy="838"/>
          </a:xfrm>
        </p:grpSpPr>
        <p:sp>
          <p:nvSpPr>
            <p:cNvPr id="162" name="Freeform 5">
              <a:extLst>
                <a:ext uri="{FF2B5EF4-FFF2-40B4-BE49-F238E27FC236}">
                  <a16:creationId xmlns:a16="http://schemas.microsoft.com/office/drawing/2014/main" id="{05B57ED7-11C1-43E6-BF8A-88D195294984}"/>
                </a:ext>
              </a:extLst>
            </p:cNvPr>
            <p:cNvSpPr>
              <a:spLocks/>
            </p:cNvSpPr>
            <p:nvPr userDrawn="1"/>
          </p:nvSpPr>
          <p:spPr bwMode="auto">
            <a:xfrm>
              <a:off x="4329" y="2886"/>
              <a:ext cx="259" cy="462"/>
            </a:xfrm>
            <a:custGeom>
              <a:avLst/>
              <a:gdLst>
                <a:gd name="T0" fmla="*/ 98 w 259"/>
                <a:gd name="T1" fmla="*/ 0 h 462"/>
                <a:gd name="T2" fmla="*/ 98 w 259"/>
                <a:gd name="T3" fmla="*/ 0 h 462"/>
                <a:gd name="T4" fmla="*/ 105 w 259"/>
                <a:gd name="T5" fmla="*/ 14 h 462"/>
                <a:gd name="T6" fmla="*/ 112 w 259"/>
                <a:gd name="T7" fmla="*/ 28 h 462"/>
                <a:gd name="T8" fmla="*/ 120 w 259"/>
                <a:gd name="T9" fmla="*/ 47 h 462"/>
                <a:gd name="T10" fmla="*/ 129 w 259"/>
                <a:gd name="T11" fmla="*/ 71 h 462"/>
                <a:gd name="T12" fmla="*/ 137 w 259"/>
                <a:gd name="T13" fmla="*/ 99 h 462"/>
                <a:gd name="T14" fmla="*/ 144 w 259"/>
                <a:gd name="T15" fmla="*/ 130 h 462"/>
                <a:gd name="T16" fmla="*/ 149 w 259"/>
                <a:gd name="T17" fmla="*/ 163 h 462"/>
                <a:gd name="T18" fmla="*/ 149 w 259"/>
                <a:gd name="T19" fmla="*/ 181 h 462"/>
                <a:gd name="T20" fmla="*/ 151 w 259"/>
                <a:gd name="T21" fmla="*/ 200 h 462"/>
                <a:gd name="T22" fmla="*/ 149 w 259"/>
                <a:gd name="T23" fmla="*/ 218 h 462"/>
                <a:gd name="T24" fmla="*/ 148 w 259"/>
                <a:gd name="T25" fmla="*/ 237 h 462"/>
                <a:gd name="T26" fmla="*/ 145 w 259"/>
                <a:gd name="T27" fmla="*/ 256 h 462"/>
                <a:gd name="T28" fmla="*/ 140 w 259"/>
                <a:gd name="T29" fmla="*/ 274 h 462"/>
                <a:gd name="T30" fmla="*/ 134 w 259"/>
                <a:gd name="T31" fmla="*/ 295 h 462"/>
                <a:gd name="T32" fmla="*/ 128 w 259"/>
                <a:gd name="T33" fmla="*/ 313 h 462"/>
                <a:gd name="T34" fmla="*/ 118 w 259"/>
                <a:gd name="T35" fmla="*/ 333 h 462"/>
                <a:gd name="T36" fmla="*/ 108 w 259"/>
                <a:gd name="T37" fmla="*/ 352 h 462"/>
                <a:gd name="T38" fmla="*/ 95 w 259"/>
                <a:gd name="T39" fmla="*/ 372 h 462"/>
                <a:gd name="T40" fmla="*/ 81 w 259"/>
                <a:gd name="T41" fmla="*/ 391 h 462"/>
                <a:gd name="T42" fmla="*/ 63 w 259"/>
                <a:gd name="T43" fmla="*/ 410 h 462"/>
                <a:gd name="T44" fmla="*/ 45 w 259"/>
                <a:gd name="T45" fmla="*/ 427 h 462"/>
                <a:gd name="T46" fmla="*/ 23 w 259"/>
                <a:gd name="T47" fmla="*/ 446 h 462"/>
                <a:gd name="T48" fmla="*/ 0 w 259"/>
                <a:gd name="T49" fmla="*/ 462 h 462"/>
                <a:gd name="T50" fmla="*/ 0 w 259"/>
                <a:gd name="T51" fmla="*/ 462 h 462"/>
                <a:gd name="T52" fmla="*/ 16 w 259"/>
                <a:gd name="T53" fmla="*/ 462 h 462"/>
                <a:gd name="T54" fmla="*/ 40 w 259"/>
                <a:gd name="T55" fmla="*/ 458 h 462"/>
                <a:gd name="T56" fmla="*/ 69 w 259"/>
                <a:gd name="T57" fmla="*/ 452 h 462"/>
                <a:gd name="T58" fmla="*/ 100 w 259"/>
                <a:gd name="T59" fmla="*/ 444 h 462"/>
                <a:gd name="T60" fmla="*/ 132 w 259"/>
                <a:gd name="T61" fmla="*/ 432 h 462"/>
                <a:gd name="T62" fmla="*/ 148 w 259"/>
                <a:gd name="T63" fmla="*/ 426 h 462"/>
                <a:gd name="T64" fmla="*/ 163 w 259"/>
                <a:gd name="T65" fmla="*/ 418 h 462"/>
                <a:gd name="T66" fmla="*/ 179 w 259"/>
                <a:gd name="T67" fmla="*/ 410 h 462"/>
                <a:gd name="T68" fmla="*/ 192 w 259"/>
                <a:gd name="T69" fmla="*/ 399 h 462"/>
                <a:gd name="T70" fmla="*/ 207 w 259"/>
                <a:gd name="T71" fmla="*/ 388 h 462"/>
                <a:gd name="T72" fmla="*/ 219 w 259"/>
                <a:gd name="T73" fmla="*/ 376 h 462"/>
                <a:gd name="T74" fmla="*/ 230 w 259"/>
                <a:gd name="T75" fmla="*/ 363 h 462"/>
                <a:gd name="T76" fmla="*/ 240 w 259"/>
                <a:gd name="T77" fmla="*/ 349 h 462"/>
                <a:gd name="T78" fmla="*/ 247 w 259"/>
                <a:gd name="T79" fmla="*/ 333 h 462"/>
                <a:gd name="T80" fmla="*/ 254 w 259"/>
                <a:gd name="T81" fmla="*/ 317 h 462"/>
                <a:gd name="T82" fmla="*/ 258 w 259"/>
                <a:gd name="T83" fmla="*/ 299 h 462"/>
                <a:gd name="T84" fmla="*/ 259 w 259"/>
                <a:gd name="T85" fmla="*/ 280 h 462"/>
                <a:gd name="T86" fmla="*/ 258 w 259"/>
                <a:gd name="T87" fmla="*/ 258 h 462"/>
                <a:gd name="T88" fmla="*/ 254 w 259"/>
                <a:gd name="T89" fmla="*/ 236 h 462"/>
                <a:gd name="T90" fmla="*/ 247 w 259"/>
                <a:gd name="T91" fmla="*/ 213 h 462"/>
                <a:gd name="T92" fmla="*/ 236 w 259"/>
                <a:gd name="T93" fmla="*/ 188 h 462"/>
                <a:gd name="T94" fmla="*/ 223 w 259"/>
                <a:gd name="T95" fmla="*/ 161 h 462"/>
                <a:gd name="T96" fmla="*/ 207 w 259"/>
                <a:gd name="T97" fmla="*/ 131 h 462"/>
                <a:gd name="T98" fmla="*/ 185 w 259"/>
                <a:gd name="T99" fmla="*/ 102 h 462"/>
                <a:gd name="T100" fmla="*/ 161 w 259"/>
                <a:gd name="T101" fmla="*/ 70 h 462"/>
                <a:gd name="T102" fmla="*/ 132 w 259"/>
                <a:gd name="T103" fmla="*/ 36 h 462"/>
                <a:gd name="T104" fmla="*/ 98 w 259"/>
                <a:gd name="T105" fmla="*/ 0 h 462"/>
                <a:gd name="T106" fmla="*/ 98 w 259"/>
                <a:gd name="T10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462">
                  <a:moveTo>
                    <a:pt x="98" y="0"/>
                  </a:moveTo>
                  <a:lnTo>
                    <a:pt x="98" y="0"/>
                  </a:lnTo>
                  <a:lnTo>
                    <a:pt x="105" y="14"/>
                  </a:lnTo>
                  <a:lnTo>
                    <a:pt x="112" y="28"/>
                  </a:lnTo>
                  <a:lnTo>
                    <a:pt x="120" y="47"/>
                  </a:lnTo>
                  <a:lnTo>
                    <a:pt x="129" y="71"/>
                  </a:lnTo>
                  <a:lnTo>
                    <a:pt x="137" y="99"/>
                  </a:lnTo>
                  <a:lnTo>
                    <a:pt x="144" y="130"/>
                  </a:lnTo>
                  <a:lnTo>
                    <a:pt x="149" y="163"/>
                  </a:lnTo>
                  <a:lnTo>
                    <a:pt x="149" y="181"/>
                  </a:lnTo>
                  <a:lnTo>
                    <a:pt x="151" y="200"/>
                  </a:lnTo>
                  <a:lnTo>
                    <a:pt x="149" y="218"/>
                  </a:lnTo>
                  <a:lnTo>
                    <a:pt x="148" y="237"/>
                  </a:lnTo>
                  <a:lnTo>
                    <a:pt x="145" y="256"/>
                  </a:lnTo>
                  <a:lnTo>
                    <a:pt x="140" y="274"/>
                  </a:lnTo>
                  <a:lnTo>
                    <a:pt x="134" y="295"/>
                  </a:lnTo>
                  <a:lnTo>
                    <a:pt x="128" y="313"/>
                  </a:lnTo>
                  <a:lnTo>
                    <a:pt x="118" y="333"/>
                  </a:lnTo>
                  <a:lnTo>
                    <a:pt x="108" y="352"/>
                  </a:lnTo>
                  <a:lnTo>
                    <a:pt x="95" y="372"/>
                  </a:lnTo>
                  <a:lnTo>
                    <a:pt x="81" y="391"/>
                  </a:lnTo>
                  <a:lnTo>
                    <a:pt x="63" y="410"/>
                  </a:lnTo>
                  <a:lnTo>
                    <a:pt x="45" y="427"/>
                  </a:lnTo>
                  <a:lnTo>
                    <a:pt x="23" y="446"/>
                  </a:lnTo>
                  <a:lnTo>
                    <a:pt x="0" y="462"/>
                  </a:lnTo>
                  <a:lnTo>
                    <a:pt x="0" y="462"/>
                  </a:lnTo>
                  <a:lnTo>
                    <a:pt x="16" y="462"/>
                  </a:lnTo>
                  <a:lnTo>
                    <a:pt x="40" y="458"/>
                  </a:lnTo>
                  <a:lnTo>
                    <a:pt x="69" y="452"/>
                  </a:lnTo>
                  <a:lnTo>
                    <a:pt x="100" y="444"/>
                  </a:lnTo>
                  <a:lnTo>
                    <a:pt x="132" y="432"/>
                  </a:lnTo>
                  <a:lnTo>
                    <a:pt x="148" y="426"/>
                  </a:lnTo>
                  <a:lnTo>
                    <a:pt x="163" y="418"/>
                  </a:lnTo>
                  <a:lnTo>
                    <a:pt x="179" y="410"/>
                  </a:lnTo>
                  <a:lnTo>
                    <a:pt x="192" y="399"/>
                  </a:lnTo>
                  <a:lnTo>
                    <a:pt x="207" y="388"/>
                  </a:lnTo>
                  <a:lnTo>
                    <a:pt x="219" y="376"/>
                  </a:lnTo>
                  <a:lnTo>
                    <a:pt x="230" y="363"/>
                  </a:lnTo>
                  <a:lnTo>
                    <a:pt x="240" y="349"/>
                  </a:lnTo>
                  <a:lnTo>
                    <a:pt x="247" y="333"/>
                  </a:lnTo>
                  <a:lnTo>
                    <a:pt x="254" y="317"/>
                  </a:lnTo>
                  <a:lnTo>
                    <a:pt x="258" y="299"/>
                  </a:lnTo>
                  <a:lnTo>
                    <a:pt x="259" y="280"/>
                  </a:lnTo>
                  <a:lnTo>
                    <a:pt x="258" y="258"/>
                  </a:lnTo>
                  <a:lnTo>
                    <a:pt x="254" y="236"/>
                  </a:lnTo>
                  <a:lnTo>
                    <a:pt x="247" y="213"/>
                  </a:lnTo>
                  <a:lnTo>
                    <a:pt x="236" y="188"/>
                  </a:lnTo>
                  <a:lnTo>
                    <a:pt x="223" y="161"/>
                  </a:lnTo>
                  <a:lnTo>
                    <a:pt x="207" y="131"/>
                  </a:lnTo>
                  <a:lnTo>
                    <a:pt x="185" y="102"/>
                  </a:lnTo>
                  <a:lnTo>
                    <a:pt x="161" y="70"/>
                  </a:lnTo>
                  <a:lnTo>
                    <a:pt x="132" y="36"/>
                  </a:lnTo>
                  <a:lnTo>
                    <a:pt x="98" y="0"/>
                  </a:lnTo>
                  <a:lnTo>
                    <a:pt x="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6">
              <a:extLst>
                <a:ext uri="{FF2B5EF4-FFF2-40B4-BE49-F238E27FC236}">
                  <a16:creationId xmlns:a16="http://schemas.microsoft.com/office/drawing/2014/main" id="{94D64E42-37A2-4DE3-8B55-513EE828CA8A}"/>
                </a:ext>
              </a:extLst>
            </p:cNvPr>
            <p:cNvSpPr>
              <a:spLocks/>
            </p:cNvSpPr>
            <p:nvPr userDrawn="1"/>
          </p:nvSpPr>
          <p:spPr bwMode="auto">
            <a:xfrm>
              <a:off x="4572" y="2714"/>
              <a:ext cx="297" cy="582"/>
            </a:xfrm>
            <a:custGeom>
              <a:avLst/>
              <a:gdLst>
                <a:gd name="T0" fmla="*/ 54 w 297"/>
                <a:gd name="T1" fmla="*/ 0 h 582"/>
                <a:gd name="T2" fmla="*/ 54 w 297"/>
                <a:gd name="T3" fmla="*/ 0 h 582"/>
                <a:gd name="T4" fmla="*/ 63 w 297"/>
                <a:gd name="T5" fmla="*/ 14 h 582"/>
                <a:gd name="T6" fmla="*/ 74 w 297"/>
                <a:gd name="T7" fmla="*/ 32 h 582"/>
                <a:gd name="T8" fmla="*/ 87 w 297"/>
                <a:gd name="T9" fmla="*/ 54 h 582"/>
                <a:gd name="T10" fmla="*/ 102 w 297"/>
                <a:gd name="T11" fmla="*/ 83 h 582"/>
                <a:gd name="T12" fmla="*/ 117 w 297"/>
                <a:gd name="T13" fmla="*/ 115 h 582"/>
                <a:gd name="T14" fmla="*/ 130 w 297"/>
                <a:gd name="T15" fmla="*/ 152 h 582"/>
                <a:gd name="T16" fmla="*/ 136 w 297"/>
                <a:gd name="T17" fmla="*/ 171 h 582"/>
                <a:gd name="T18" fmla="*/ 141 w 297"/>
                <a:gd name="T19" fmla="*/ 192 h 582"/>
                <a:gd name="T20" fmla="*/ 145 w 297"/>
                <a:gd name="T21" fmla="*/ 214 h 582"/>
                <a:gd name="T22" fmla="*/ 148 w 297"/>
                <a:gd name="T23" fmla="*/ 236 h 582"/>
                <a:gd name="T24" fmla="*/ 149 w 297"/>
                <a:gd name="T25" fmla="*/ 259 h 582"/>
                <a:gd name="T26" fmla="*/ 150 w 297"/>
                <a:gd name="T27" fmla="*/ 282 h 582"/>
                <a:gd name="T28" fmla="*/ 149 w 297"/>
                <a:gd name="T29" fmla="*/ 306 h 582"/>
                <a:gd name="T30" fmla="*/ 146 w 297"/>
                <a:gd name="T31" fmla="*/ 330 h 582"/>
                <a:gd name="T32" fmla="*/ 142 w 297"/>
                <a:gd name="T33" fmla="*/ 356 h 582"/>
                <a:gd name="T34" fmla="*/ 137 w 297"/>
                <a:gd name="T35" fmla="*/ 380 h 582"/>
                <a:gd name="T36" fmla="*/ 129 w 297"/>
                <a:gd name="T37" fmla="*/ 405 h 582"/>
                <a:gd name="T38" fmla="*/ 118 w 297"/>
                <a:gd name="T39" fmla="*/ 430 h 582"/>
                <a:gd name="T40" fmla="*/ 105 w 297"/>
                <a:gd name="T41" fmla="*/ 456 h 582"/>
                <a:gd name="T42" fmla="*/ 90 w 297"/>
                <a:gd name="T43" fmla="*/ 481 h 582"/>
                <a:gd name="T44" fmla="*/ 71 w 297"/>
                <a:gd name="T45" fmla="*/ 507 h 582"/>
                <a:gd name="T46" fmla="*/ 51 w 297"/>
                <a:gd name="T47" fmla="*/ 532 h 582"/>
                <a:gd name="T48" fmla="*/ 27 w 297"/>
                <a:gd name="T49" fmla="*/ 558 h 582"/>
                <a:gd name="T50" fmla="*/ 0 w 297"/>
                <a:gd name="T51" fmla="*/ 582 h 582"/>
                <a:gd name="T52" fmla="*/ 0 w 297"/>
                <a:gd name="T53" fmla="*/ 582 h 582"/>
                <a:gd name="T54" fmla="*/ 22 w 297"/>
                <a:gd name="T55" fmla="*/ 578 h 582"/>
                <a:gd name="T56" fmla="*/ 50 w 297"/>
                <a:gd name="T57" fmla="*/ 571 h 582"/>
                <a:gd name="T58" fmla="*/ 83 w 297"/>
                <a:gd name="T59" fmla="*/ 560 h 582"/>
                <a:gd name="T60" fmla="*/ 121 w 297"/>
                <a:gd name="T61" fmla="*/ 544 h 582"/>
                <a:gd name="T62" fmla="*/ 140 w 297"/>
                <a:gd name="T63" fmla="*/ 536 h 582"/>
                <a:gd name="T64" fmla="*/ 160 w 297"/>
                <a:gd name="T65" fmla="*/ 525 h 582"/>
                <a:gd name="T66" fmla="*/ 179 w 297"/>
                <a:gd name="T67" fmla="*/ 515 h 582"/>
                <a:gd name="T68" fmla="*/ 196 w 297"/>
                <a:gd name="T69" fmla="*/ 503 h 582"/>
                <a:gd name="T70" fmla="*/ 215 w 297"/>
                <a:gd name="T71" fmla="*/ 489 h 582"/>
                <a:gd name="T72" fmla="*/ 231 w 297"/>
                <a:gd name="T73" fmla="*/ 475 h 582"/>
                <a:gd name="T74" fmla="*/ 246 w 297"/>
                <a:gd name="T75" fmla="*/ 460 h 582"/>
                <a:gd name="T76" fmla="*/ 260 w 297"/>
                <a:gd name="T77" fmla="*/ 444 h 582"/>
                <a:gd name="T78" fmla="*/ 271 w 297"/>
                <a:gd name="T79" fmla="*/ 425 h 582"/>
                <a:gd name="T80" fmla="*/ 282 w 297"/>
                <a:gd name="T81" fmla="*/ 406 h 582"/>
                <a:gd name="T82" fmla="*/ 289 w 297"/>
                <a:gd name="T83" fmla="*/ 386 h 582"/>
                <a:gd name="T84" fmla="*/ 294 w 297"/>
                <a:gd name="T85" fmla="*/ 365 h 582"/>
                <a:gd name="T86" fmla="*/ 297 w 297"/>
                <a:gd name="T87" fmla="*/ 342 h 582"/>
                <a:gd name="T88" fmla="*/ 295 w 297"/>
                <a:gd name="T89" fmla="*/ 330 h 582"/>
                <a:gd name="T90" fmla="*/ 295 w 297"/>
                <a:gd name="T91" fmla="*/ 318 h 582"/>
                <a:gd name="T92" fmla="*/ 293 w 297"/>
                <a:gd name="T93" fmla="*/ 305 h 582"/>
                <a:gd name="T94" fmla="*/ 290 w 297"/>
                <a:gd name="T95" fmla="*/ 293 h 582"/>
                <a:gd name="T96" fmla="*/ 287 w 297"/>
                <a:gd name="T97" fmla="*/ 279 h 582"/>
                <a:gd name="T98" fmla="*/ 282 w 297"/>
                <a:gd name="T99" fmla="*/ 266 h 582"/>
                <a:gd name="T100" fmla="*/ 276 w 297"/>
                <a:gd name="T101" fmla="*/ 251 h 582"/>
                <a:gd name="T102" fmla="*/ 270 w 297"/>
                <a:gd name="T103" fmla="*/ 238 h 582"/>
                <a:gd name="T104" fmla="*/ 254 w 297"/>
                <a:gd name="T105" fmla="*/ 208 h 582"/>
                <a:gd name="T106" fmla="*/ 234 w 297"/>
                <a:gd name="T107" fmla="*/ 178 h 582"/>
                <a:gd name="T108" fmla="*/ 208 w 297"/>
                <a:gd name="T109" fmla="*/ 144 h 582"/>
                <a:gd name="T110" fmla="*/ 177 w 297"/>
                <a:gd name="T111" fmla="*/ 111 h 582"/>
                <a:gd name="T112" fmla="*/ 141 w 297"/>
                <a:gd name="T113" fmla="*/ 76 h 582"/>
                <a:gd name="T114" fmla="*/ 101 w 297"/>
                <a:gd name="T115" fmla="*/ 38 h 582"/>
                <a:gd name="T116" fmla="*/ 54 w 297"/>
                <a:gd name="T117" fmla="*/ 0 h 582"/>
                <a:gd name="T118" fmla="*/ 54 w 297"/>
                <a:gd name="T1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582">
                  <a:moveTo>
                    <a:pt x="54" y="0"/>
                  </a:moveTo>
                  <a:lnTo>
                    <a:pt x="54" y="0"/>
                  </a:lnTo>
                  <a:lnTo>
                    <a:pt x="63" y="14"/>
                  </a:lnTo>
                  <a:lnTo>
                    <a:pt x="74" y="32"/>
                  </a:lnTo>
                  <a:lnTo>
                    <a:pt x="87" y="54"/>
                  </a:lnTo>
                  <a:lnTo>
                    <a:pt x="102" y="83"/>
                  </a:lnTo>
                  <a:lnTo>
                    <a:pt x="117" y="115"/>
                  </a:lnTo>
                  <a:lnTo>
                    <a:pt x="130" y="152"/>
                  </a:lnTo>
                  <a:lnTo>
                    <a:pt x="136" y="171"/>
                  </a:lnTo>
                  <a:lnTo>
                    <a:pt x="141" y="192"/>
                  </a:lnTo>
                  <a:lnTo>
                    <a:pt x="145" y="214"/>
                  </a:lnTo>
                  <a:lnTo>
                    <a:pt x="148" y="236"/>
                  </a:lnTo>
                  <a:lnTo>
                    <a:pt x="149" y="259"/>
                  </a:lnTo>
                  <a:lnTo>
                    <a:pt x="150" y="282"/>
                  </a:lnTo>
                  <a:lnTo>
                    <a:pt x="149" y="306"/>
                  </a:lnTo>
                  <a:lnTo>
                    <a:pt x="146" y="330"/>
                  </a:lnTo>
                  <a:lnTo>
                    <a:pt x="142" y="356"/>
                  </a:lnTo>
                  <a:lnTo>
                    <a:pt x="137" y="380"/>
                  </a:lnTo>
                  <a:lnTo>
                    <a:pt x="129" y="405"/>
                  </a:lnTo>
                  <a:lnTo>
                    <a:pt x="118" y="430"/>
                  </a:lnTo>
                  <a:lnTo>
                    <a:pt x="105" y="456"/>
                  </a:lnTo>
                  <a:lnTo>
                    <a:pt x="90" y="481"/>
                  </a:lnTo>
                  <a:lnTo>
                    <a:pt x="71" y="507"/>
                  </a:lnTo>
                  <a:lnTo>
                    <a:pt x="51" y="532"/>
                  </a:lnTo>
                  <a:lnTo>
                    <a:pt x="27" y="558"/>
                  </a:lnTo>
                  <a:lnTo>
                    <a:pt x="0" y="582"/>
                  </a:lnTo>
                  <a:lnTo>
                    <a:pt x="0" y="582"/>
                  </a:lnTo>
                  <a:lnTo>
                    <a:pt x="22" y="578"/>
                  </a:lnTo>
                  <a:lnTo>
                    <a:pt x="50" y="571"/>
                  </a:lnTo>
                  <a:lnTo>
                    <a:pt x="83" y="560"/>
                  </a:lnTo>
                  <a:lnTo>
                    <a:pt x="121" y="544"/>
                  </a:lnTo>
                  <a:lnTo>
                    <a:pt x="140" y="536"/>
                  </a:lnTo>
                  <a:lnTo>
                    <a:pt x="160" y="525"/>
                  </a:lnTo>
                  <a:lnTo>
                    <a:pt x="179" y="515"/>
                  </a:lnTo>
                  <a:lnTo>
                    <a:pt x="196" y="503"/>
                  </a:lnTo>
                  <a:lnTo>
                    <a:pt x="215" y="489"/>
                  </a:lnTo>
                  <a:lnTo>
                    <a:pt x="231" y="475"/>
                  </a:lnTo>
                  <a:lnTo>
                    <a:pt x="246" y="460"/>
                  </a:lnTo>
                  <a:lnTo>
                    <a:pt x="260" y="444"/>
                  </a:lnTo>
                  <a:lnTo>
                    <a:pt x="271" y="425"/>
                  </a:lnTo>
                  <a:lnTo>
                    <a:pt x="282" y="406"/>
                  </a:lnTo>
                  <a:lnTo>
                    <a:pt x="289" y="386"/>
                  </a:lnTo>
                  <a:lnTo>
                    <a:pt x="294" y="365"/>
                  </a:lnTo>
                  <a:lnTo>
                    <a:pt x="297" y="342"/>
                  </a:lnTo>
                  <a:lnTo>
                    <a:pt x="295" y="330"/>
                  </a:lnTo>
                  <a:lnTo>
                    <a:pt x="295" y="318"/>
                  </a:lnTo>
                  <a:lnTo>
                    <a:pt x="293" y="305"/>
                  </a:lnTo>
                  <a:lnTo>
                    <a:pt x="290" y="293"/>
                  </a:lnTo>
                  <a:lnTo>
                    <a:pt x="287" y="279"/>
                  </a:lnTo>
                  <a:lnTo>
                    <a:pt x="282" y="266"/>
                  </a:lnTo>
                  <a:lnTo>
                    <a:pt x="276" y="251"/>
                  </a:lnTo>
                  <a:lnTo>
                    <a:pt x="270" y="238"/>
                  </a:lnTo>
                  <a:lnTo>
                    <a:pt x="254" y="208"/>
                  </a:lnTo>
                  <a:lnTo>
                    <a:pt x="234" y="178"/>
                  </a:lnTo>
                  <a:lnTo>
                    <a:pt x="208" y="144"/>
                  </a:lnTo>
                  <a:lnTo>
                    <a:pt x="177" y="111"/>
                  </a:lnTo>
                  <a:lnTo>
                    <a:pt x="141" y="76"/>
                  </a:lnTo>
                  <a:lnTo>
                    <a:pt x="101" y="38"/>
                  </a:lnTo>
                  <a:lnTo>
                    <a:pt x="54" y="0"/>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7">
              <a:extLst>
                <a:ext uri="{FF2B5EF4-FFF2-40B4-BE49-F238E27FC236}">
                  <a16:creationId xmlns:a16="http://schemas.microsoft.com/office/drawing/2014/main" id="{D4C427E9-DA47-422A-A5D5-2D5B2AFA99F6}"/>
                </a:ext>
              </a:extLst>
            </p:cNvPr>
            <p:cNvSpPr>
              <a:spLocks/>
            </p:cNvSpPr>
            <p:nvPr userDrawn="1"/>
          </p:nvSpPr>
          <p:spPr bwMode="auto">
            <a:xfrm>
              <a:off x="4791" y="2529"/>
              <a:ext cx="389" cy="768"/>
            </a:xfrm>
            <a:custGeom>
              <a:avLst/>
              <a:gdLst>
                <a:gd name="T0" fmla="*/ 70 w 389"/>
                <a:gd name="T1" fmla="*/ 0 h 768"/>
                <a:gd name="T2" fmla="*/ 96 w 389"/>
                <a:gd name="T3" fmla="*/ 40 h 768"/>
                <a:gd name="T4" fmla="*/ 134 w 389"/>
                <a:gd name="T5" fmla="*/ 108 h 768"/>
                <a:gd name="T6" fmla="*/ 153 w 389"/>
                <a:gd name="T7" fmla="*/ 151 h 768"/>
                <a:gd name="T8" fmla="*/ 170 w 389"/>
                <a:gd name="T9" fmla="*/ 199 h 768"/>
                <a:gd name="T10" fmla="*/ 184 w 389"/>
                <a:gd name="T11" fmla="*/ 253 h 768"/>
                <a:gd name="T12" fmla="*/ 194 w 389"/>
                <a:gd name="T13" fmla="*/ 312 h 768"/>
                <a:gd name="T14" fmla="*/ 197 w 389"/>
                <a:gd name="T15" fmla="*/ 372 h 768"/>
                <a:gd name="T16" fmla="*/ 193 w 389"/>
                <a:gd name="T17" fmla="*/ 436 h 768"/>
                <a:gd name="T18" fmla="*/ 180 w 389"/>
                <a:gd name="T19" fmla="*/ 502 h 768"/>
                <a:gd name="T20" fmla="*/ 154 w 389"/>
                <a:gd name="T21" fmla="*/ 569 h 768"/>
                <a:gd name="T22" fmla="*/ 118 w 389"/>
                <a:gd name="T23" fmla="*/ 635 h 768"/>
                <a:gd name="T24" fmla="*/ 67 w 389"/>
                <a:gd name="T25" fmla="*/ 702 h 768"/>
                <a:gd name="T26" fmla="*/ 0 w 389"/>
                <a:gd name="T27" fmla="*/ 768 h 768"/>
                <a:gd name="T28" fmla="*/ 28 w 389"/>
                <a:gd name="T29" fmla="*/ 763 h 768"/>
                <a:gd name="T30" fmla="*/ 110 w 389"/>
                <a:gd name="T31" fmla="*/ 739 h 768"/>
                <a:gd name="T32" fmla="*/ 158 w 389"/>
                <a:gd name="T33" fmla="*/ 718 h 768"/>
                <a:gd name="T34" fmla="*/ 209 w 389"/>
                <a:gd name="T35" fmla="*/ 694 h 768"/>
                <a:gd name="T36" fmla="*/ 259 w 389"/>
                <a:gd name="T37" fmla="*/ 664 h 768"/>
                <a:gd name="T38" fmla="*/ 303 w 389"/>
                <a:gd name="T39" fmla="*/ 627 h 768"/>
                <a:gd name="T40" fmla="*/ 342 w 389"/>
                <a:gd name="T41" fmla="*/ 585 h 768"/>
                <a:gd name="T42" fmla="*/ 365 w 389"/>
                <a:gd name="T43" fmla="*/ 549 h 768"/>
                <a:gd name="T44" fmla="*/ 375 w 389"/>
                <a:gd name="T45" fmla="*/ 523 h 768"/>
                <a:gd name="T46" fmla="*/ 384 w 389"/>
                <a:gd name="T47" fmla="*/ 495 h 768"/>
                <a:gd name="T48" fmla="*/ 389 w 389"/>
                <a:gd name="T49" fmla="*/ 466 h 768"/>
                <a:gd name="T50" fmla="*/ 389 w 389"/>
                <a:gd name="T51" fmla="*/ 435 h 768"/>
                <a:gd name="T52" fmla="*/ 386 w 389"/>
                <a:gd name="T53" fmla="*/ 403 h 768"/>
                <a:gd name="T54" fmla="*/ 377 w 389"/>
                <a:gd name="T55" fmla="*/ 368 h 768"/>
                <a:gd name="T56" fmla="*/ 363 w 389"/>
                <a:gd name="T57" fmla="*/ 332 h 768"/>
                <a:gd name="T58" fmla="*/ 346 w 389"/>
                <a:gd name="T59" fmla="*/ 294 h 768"/>
                <a:gd name="T60" fmla="*/ 320 w 389"/>
                <a:gd name="T61" fmla="*/ 254 h 768"/>
                <a:gd name="T62" fmla="*/ 291 w 389"/>
                <a:gd name="T63" fmla="*/ 213 h 768"/>
                <a:gd name="T64" fmla="*/ 253 w 389"/>
                <a:gd name="T65" fmla="*/ 169 h 768"/>
                <a:gd name="T66" fmla="*/ 210 w 389"/>
                <a:gd name="T67" fmla="*/ 123 h 768"/>
                <a:gd name="T68" fmla="*/ 159 w 389"/>
                <a:gd name="T69" fmla="*/ 75 h 768"/>
                <a:gd name="T70" fmla="*/ 102 w 389"/>
                <a:gd name="T71" fmla="*/ 25 h 768"/>
                <a:gd name="T72" fmla="*/ 70 w 389"/>
                <a:gd name="T73"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768">
                  <a:moveTo>
                    <a:pt x="70" y="0"/>
                  </a:moveTo>
                  <a:lnTo>
                    <a:pt x="70" y="0"/>
                  </a:lnTo>
                  <a:lnTo>
                    <a:pt x="83" y="19"/>
                  </a:lnTo>
                  <a:lnTo>
                    <a:pt x="96" y="40"/>
                  </a:lnTo>
                  <a:lnTo>
                    <a:pt x="114" y="71"/>
                  </a:lnTo>
                  <a:lnTo>
                    <a:pt x="134" y="108"/>
                  </a:lnTo>
                  <a:lnTo>
                    <a:pt x="143" y="128"/>
                  </a:lnTo>
                  <a:lnTo>
                    <a:pt x="153" y="151"/>
                  </a:lnTo>
                  <a:lnTo>
                    <a:pt x="161" y="175"/>
                  </a:lnTo>
                  <a:lnTo>
                    <a:pt x="170" y="199"/>
                  </a:lnTo>
                  <a:lnTo>
                    <a:pt x="177" y="226"/>
                  </a:lnTo>
                  <a:lnTo>
                    <a:pt x="184" y="253"/>
                  </a:lnTo>
                  <a:lnTo>
                    <a:pt x="189" y="282"/>
                  </a:lnTo>
                  <a:lnTo>
                    <a:pt x="194" y="312"/>
                  </a:lnTo>
                  <a:lnTo>
                    <a:pt x="196" y="341"/>
                  </a:lnTo>
                  <a:lnTo>
                    <a:pt x="197" y="372"/>
                  </a:lnTo>
                  <a:lnTo>
                    <a:pt x="196" y="404"/>
                  </a:lnTo>
                  <a:lnTo>
                    <a:pt x="193" y="436"/>
                  </a:lnTo>
                  <a:lnTo>
                    <a:pt x="188" y="468"/>
                  </a:lnTo>
                  <a:lnTo>
                    <a:pt x="180" y="502"/>
                  </a:lnTo>
                  <a:lnTo>
                    <a:pt x="167" y="535"/>
                  </a:lnTo>
                  <a:lnTo>
                    <a:pt x="154" y="569"/>
                  </a:lnTo>
                  <a:lnTo>
                    <a:pt x="138" y="602"/>
                  </a:lnTo>
                  <a:lnTo>
                    <a:pt x="118" y="635"/>
                  </a:lnTo>
                  <a:lnTo>
                    <a:pt x="94" y="669"/>
                  </a:lnTo>
                  <a:lnTo>
                    <a:pt x="67" y="702"/>
                  </a:lnTo>
                  <a:lnTo>
                    <a:pt x="35" y="736"/>
                  </a:lnTo>
                  <a:lnTo>
                    <a:pt x="0" y="768"/>
                  </a:lnTo>
                  <a:lnTo>
                    <a:pt x="0" y="768"/>
                  </a:lnTo>
                  <a:lnTo>
                    <a:pt x="28" y="763"/>
                  </a:lnTo>
                  <a:lnTo>
                    <a:pt x="64" y="753"/>
                  </a:lnTo>
                  <a:lnTo>
                    <a:pt x="110" y="739"/>
                  </a:lnTo>
                  <a:lnTo>
                    <a:pt x="134" y="729"/>
                  </a:lnTo>
                  <a:lnTo>
                    <a:pt x="158" y="718"/>
                  </a:lnTo>
                  <a:lnTo>
                    <a:pt x="184" y="706"/>
                  </a:lnTo>
                  <a:lnTo>
                    <a:pt x="209" y="694"/>
                  </a:lnTo>
                  <a:lnTo>
                    <a:pt x="233" y="680"/>
                  </a:lnTo>
                  <a:lnTo>
                    <a:pt x="259" y="664"/>
                  </a:lnTo>
                  <a:lnTo>
                    <a:pt x="282" y="646"/>
                  </a:lnTo>
                  <a:lnTo>
                    <a:pt x="303" y="627"/>
                  </a:lnTo>
                  <a:lnTo>
                    <a:pt x="323" y="606"/>
                  </a:lnTo>
                  <a:lnTo>
                    <a:pt x="342" y="585"/>
                  </a:lnTo>
                  <a:lnTo>
                    <a:pt x="358" y="562"/>
                  </a:lnTo>
                  <a:lnTo>
                    <a:pt x="365" y="549"/>
                  </a:lnTo>
                  <a:lnTo>
                    <a:pt x="370" y="536"/>
                  </a:lnTo>
                  <a:lnTo>
                    <a:pt x="375" y="523"/>
                  </a:lnTo>
                  <a:lnTo>
                    <a:pt x="381" y="510"/>
                  </a:lnTo>
                  <a:lnTo>
                    <a:pt x="384" y="495"/>
                  </a:lnTo>
                  <a:lnTo>
                    <a:pt x="386" y="482"/>
                  </a:lnTo>
                  <a:lnTo>
                    <a:pt x="389" y="466"/>
                  </a:lnTo>
                  <a:lnTo>
                    <a:pt x="389" y="451"/>
                  </a:lnTo>
                  <a:lnTo>
                    <a:pt x="389" y="435"/>
                  </a:lnTo>
                  <a:lnTo>
                    <a:pt x="388" y="419"/>
                  </a:lnTo>
                  <a:lnTo>
                    <a:pt x="386" y="403"/>
                  </a:lnTo>
                  <a:lnTo>
                    <a:pt x="382" y="385"/>
                  </a:lnTo>
                  <a:lnTo>
                    <a:pt x="377" y="368"/>
                  </a:lnTo>
                  <a:lnTo>
                    <a:pt x="371" y="351"/>
                  </a:lnTo>
                  <a:lnTo>
                    <a:pt x="363" y="332"/>
                  </a:lnTo>
                  <a:lnTo>
                    <a:pt x="355" y="313"/>
                  </a:lnTo>
                  <a:lnTo>
                    <a:pt x="346" y="294"/>
                  </a:lnTo>
                  <a:lnTo>
                    <a:pt x="334" y="274"/>
                  </a:lnTo>
                  <a:lnTo>
                    <a:pt x="320" y="254"/>
                  </a:lnTo>
                  <a:lnTo>
                    <a:pt x="307" y="233"/>
                  </a:lnTo>
                  <a:lnTo>
                    <a:pt x="291" y="213"/>
                  </a:lnTo>
                  <a:lnTo>
                    <a:pt x="273" y="190"/>
                  </a:lnTo>
                  <a:lnTo>
                    <a:pt x="253" y="169"/>
                  </a:lnTo>
                  <a:lnTo>
                    <a:pt x="233" y="146"/>
                  </a:lnTo>
                  <a:lnTo>
                    <a:pt x="210" y="123"/>
                  </a:lnTo>
                  <a:lnTo>
                    <a:pt x="185" y="99"/>
                  </a:lnTo>
                  <a:lnTo>
                    <a:pt x="159" y="75"/>
                  </a:lnTo>
                  <a:lnTo>
                    <a:pt x="131" y="51"/>
                  </a:lnTo>
                  <a:lnTo>
                    <a:pt x="102" y="25"/>
                  </a:lnTo>
                  <a:lnTo>
                    <a:pt x="70" y="0"/>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8">
              <a:extLst>
                <a:ext uri="{FF2B5EF4-FFF2-40B4-BE49-F238E27FC236}">
                  <a16:creationId xmlns:a16="http://schemas.microsoft.com/office/drawing/2014/main" id="{E15D1ED0-68E1-4E8F-A5CB-FFE4315F4584}"/>
                </a:ext>
              </a:extLst>
            </p:cNvPr>
            <p:cNvSpPr>
              <a:spLocks/>
            </p:cNvSpPr>
            <p:nvPr userDrawn="1"/>
          </p:nvSpPr>
          <p:spPr bwMode="auto">
            <a:xfrm>
              <a:off x="932" y="3207"/>
              <a:ext cx="109" cy="123"/>
            </a:xfrm>
            <a:custGeom>
              <a:avLst/>
              <a:gdLst>
                <a:gd name="T0" fmla="*/ 103 w 109"/>
                <a:gd name="T1" fmla="*/ 22 h 123"/>
                <a:gd name="T2" fmla="*/ 103 w 109"/>
                <a:gd name="T3" fmla="*/ 22 h 123"/>
                <a:gd name="T4" fmla="*/ 98 w 109"/>
                <a:gd name="T5" fmla="*/ 19 h 123"/>
                <a:gd name="T6" fmla="*/ 90 w 109"/>
                <a:gd name="T7" fmla="*/ 16 h 123"/>
                <a:gd name="T8" fmla="*/ 82 w 109"/>
                <a:gd name="T9" fmla="*/ 15 h 123"/>
                <a:gd name="T10" fmla="*/ 72 w 109"/>
                <a:gd name="T11" fmla="*/ 15 h 123"/>
                <a:gd name="T12" fmla="*/ 72 w 109"/>
                <a:gd name="T13" fmla="*/ 15 h 123"/>
                <a:gd name="T14" fmla="*/ 59 w 109"/>
                <a:gd name="T15" fmla="*/ 16 h 123"/>
                <a:gd name="T16" fmla="*/ 48 w 109"/>
                <a:gd name="T17" fmla="*/ 19 h 123"/>
                <a:gd name="T18" fmla="*/ 39 w 109"/>
                <a:gd name="T19" fmla="*/ 24 h 123"/>
                <a:gd name="T20" fmla="*/ 32 w 109"/>
                <a:gd name="T21" fmla="*/ 32 h 123"/>
                <a:gd name="T22" fmla="*/ 25 w 109"/>
                <a:gd name="T23" fmla="*/ 40 h 123"/>
                <a:gd name="T24" fmla="*/ 21 w 109"/>
                <a:gd name="T25" fmla="*/ 50 h 123"/>
                <a:gd name="T26" fmla="*/ 19 w 109"/>
                <a:gd name="T27" fmla="*/ 59 h 123"/>
                <a:gd name="T28" fmla="*/ 19 w 109"/>
                <a:gd name="T29" fmla="*/ 70 h 123"/>
                <a:gd name="T30" fmla="*/ 19 w 109"/>
                <a:gd name="T31" fmla="*/ 70 h 123"/>
                <a:gd name="T32" fmla="*/ 19 w 109"/>
                <a:gd name="T33" fmla="*/ 79 h 123"/>
                <a:gd name="T34" fmla="*/ 21 w 109"/>
                <a:gd name="T35" fmla="*/ 87 h 123"/>
                <a:gd name="T36" fmla="*/ 25 w 109"/>
                <a:gd name="T37" fmla="*/ 94 h 123"/>
                <a:gd name="T38" fmla="*/ 30 w 109"/>
                <a:gd name="T39" fmla="*/ 99 h 123"/>
                <a:gd name="T40" fmla="*/ 36 w 109"/>
                <a:gd name="T41" fmla="*/ 103 h 123"/>
                <a:gd name="T42" fmla="*/ 43 w 109"/>
                <a:gd name="T43" fmla="*/ 106 h 123"/>
                <a:gd name="T44" fmla="*/ 51 w 109"/>
                <a:gd name="T45" fmla="*/ 109 h 123"/>
                <a:gd name="T46" fmla="*/ 59 w 109"/>
                <a:gd name="T47" fmla="*/ 109 h 123"/>
                <a:gd name="T48" fmla="*/ 59 w 109"/>
                <a:gd name="T49" fmla="*/ 109 h 123"/>
                <a:gd name="T50" fmla="*/ 66 w 109"/>
                <a:gd name="T51" fmla="*/ 109 h 123"/>
                <a:gd name="T52" fmla="*/ 74 w 109"/>
                <a:gd name="T53" fmla="*/ 107 h 123"/>
                <a:gd name="T54" fmla="*/ 82 w 109"/>
                <a:gd name="T55" fmla="*/ 70 h 123"/>
                <a:gd name="T56" fmla="*/ 56 w 109"/>
                <a:gd name="T57" fmla="*/ 70 h 123"/>
                <a:gd name="T58" fmla="*/ 59 w 109"/>
                <a:gd name="T59" fmla="*/ 56 h 123"/>
                <a:gd name="T60" fmla="*/ 102 w 109"/>
                <a:gd name="T61" fmla="*/ 56 h 123"/>
                <a:gd name="T62" fmla="*/ 87 w 109"/>
                <a:gd name="T63" fmla="*/ 121 h 123"/>
                <a:gd name="T64" fmla="*/ 87 w 109"/>
                <a:gd name="T65" fmla="*/ 121 h 123"/>
                <a:gd name="T66" fmla="*/ 74 w 109"/>
                <a:gd name="T67" fmla="*/ 123 h 123"/>
                <a:gd name="T68" fmla="*/ 56 w 109"/>
                <a:gd name="T69" fmla="*/ 123 h 123"/>
                <a:gd name="T70" fmla="*/ 56 w 109"/>
                <a:gd name="T71" fmla="*/ 123 h 123"/>
                <a:gd name="T72" fmla="*/ 44 w 109"/>
                <a:gd name="T73" fmla="*/ 123 h 123"/>
                <a:gd name="T74" fmla="*/ 34 w 109"/>
                <a:gd name="T75" fmla="*/ 121 h 123"/>
                <a:gd name="T76" fmla="*/ 24 w 109"/>
                <a:gd name="T77" fmla="*/ 117 h 123"/>
                <a:gd name="T78" fmla="*/ 16 w 109"/>
                <a:gd name="T79" fmla="*/ 111 h 123"/>
                <a:gd name="T80" fmla="*/ 9 w 109"/>
                <a:gd name="T81" fmla="*/ 103 h 123"/>
                <a:gd name="T82" fmla="*/ 4 w 109"/>
                <a:gd name="T83" fmla="*/ 94 h 123"/>
                <a:gd name="T84" fmla="*/ 1 w 109"/>
                <a:gd name="T85" fmla="*/ 82 h 123"/>
                <a:gd name="T86" fmla="*/ 0 w 109"/>
                <a:gd name="T87" fmla="*/ 69 h 123"/>
                <a:gd name="T88" fmla="*/ 0 w 109"/>
                <a:gd name="T89" fmla="*/ 69 h 123"/>
                <a:gd name="T90" fmla="*/ 1 w 109"/>
                <a:gd name="T91" fmla="*/ 58 h 123"/>
                <a:gd name="T92" fmla="*/ 4 w 109"/>
                <a:gd name="T93" fmla="*/ 46 h 123"/>
                <a:gd name="T94" fmla="*/ 9 w 109"/>
                <a:gd name="T95" fmla="*/ 34 h 123"/>
                <a:gd name="T96" fmla="*/ 16 w 109"/>
                <a:gd name="T97" fmla="*/ 23 h 123"/>
                <a:gd name="T98" fmla="*/ 27 w 109"/>
                <a:gd name="T99" fmla="*/ 14 h 123"/>
                <a:gd name="T100" fmla="*/ 32 w 109"/>
                <a:gd name="T101" fmla="*/ 10 h 123"/>
                <a:gd name="T102" fmla="*/ 39 w 109"/>
                <a:gd name="T103" fmla="*/ 7 h 123"/>
                <a:gd name="T104" fmla="*/ 46 w 109"/>
                <a:gd name="T105" fmla="*/ 4 h 123"/>
                <a:gd name="T106" fmla="*/ 54 w 109"/>
                <a:gd name="T107" fmla="*/ 2 h 123"/>
                <a:gd name="T108" fmla="*/ 63 w 109"/>
                <a:gd name="T109" fmla="*/ 0 h 123"/>
                <a:gd name="T110" fmla="*/ 72 w 109"/>
                <a:gd name="T111" fmla="*/ 0 h 123"/>
                <a:gd name="T112" fmla="*/ 72 w 109"/>
                <a:gd name="T113" fmla="*/ 0 h 123"/>
                <a:gd name="T114" fmla="*/ 85 w 109"/>
                <a:gd name="T115" fmla="*/ 0 h 123"/>
                <a:gd name="T116" fmla="*/ 94 w 109"/>
                <a:gd name="T117" fmla="*/ 2 h 123"/>
                <a:gd name="T118" fmla="*/ 102 w 109"/>
                <a:gd name="T119" fmla="*/ 4 h 123"/>
                <a:gd name="T120" fmla="*/ 109 w 109"/>
                <a:gd name="T121" fmla="*/ 7 h 123"/>
                <a:gd name="T122" fmla="*/ 103 w 109"/>
                <a:gd name="T123"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23">
                  <a:moveTo>
                    <a:pt x="103" y="22"/>
                  </a:moveTo>
                  <a:lnTo>
                    <a:pt x="103" y="22"/>
                  </a:lnTo>
                  <a:lnTo>
                    <a:pt x="98" y="19"/>
                  </a:lnTo>
                  <a:lnTo>
                    <a:pt x="90" y="16"/>
                  </a:lnTo>
                  <a:lnTo>
                    <a:pt x="82" y="15"/>
                  </a:lnTo>
                  <a:lnTo>
                    <a:pt x="72" y="15"/>
                  </a:lnTo>
                  <a:lnTo>
                    <a:pt x="72" y="15"/>
                  </a:lnTo>
                  <a:lnTo>
                    <a:pt x="59" y="16"/>
                  </a:lnTo>
                  <a:lnTo>
                    <a:pt x="48" y="19"/>
                  </a:lnTo>
                  <a:lnTo>
                    <a:pt x="39" y="24"/>
                  </a:lnTo>
                  <a:lnTo>
                    <a:pt x="32" y="32"/>
                  </a:lnTo>
                  <a:lnTo>
                    <a:pt x="25" y="40"/>
                  </a:lnTo>
                  <a:lnTo>
                    <a:pt x="21" y="50"/>
                  </a:lnTo>
                  <a:lnTo>
                    <a:pt x="19" y="59"/>
                  </a:lnTo>
                  <a:lnTo>
                    <a:pt x="19" y="70"/>
                  </a:lnTo>
                  <a:lnTo>
                    <a:pt x="19" y="70"/>
                  </a:lnTo>
                  <a:lnTo>
                    <a:pt x="19" y="79"/>
                  </a:lnTo>
                  <a:lnTo>
                    <a:pt x="21" y="87"/>
                  </a:lnTo>
                  <a:lnTo>
                    <a:pt x="25" y="94"/>
                  </a:lnTo>
                  <a:lnTo>
                    <a:pt x="30" y="99"/>
                  </a:lnTo>
                  <a:lnTo>
                    <a:pt x="36" y="103"/>
                  </a:lnTo>
                  <a:lnTo>
                    <a:pt x="43" y="106"/>
                  </a:lnTo>
                  <a:lnTo>
                    <a:pt x="51" y="109"/>
                  </a:lnTo>
                  <a:lnTo>
                    <a:pt x="59" y="109"/>
                  </a:lnTo>
                  <a:lnTo>
                    <a:pt x="59" y="109"/>
                  </a:lnTo>
                  <a:lnTo>
                    <a:pt x="66" y="109"/>
                  </a:lnTo>
                  <a:lnTo>
                    <a:pt x="74" y="107"/>
                  </a:lnTo>
                  <a:lnTo>
                    <a:pt x="82" y="70"/>
                  </a:lnTo>
                  <a:lnTo>
                    <a:pt x="56" y="70"/>
                  </a:lnTo>
                  <a:lnTo>
                    <a:pt x="59" y="56"/>
                  </a:lnTo>
                  <a:lnTo>
                    <a:pt x="102" y="56"/>
                  </a:lnTo>
                  <a:lnTo>
                    <a:pt x="87" y="121"/>
                  </a:lnTo>
                  <a:lnTo>
                    <a:pt x="87" y="121"/>
                  </a:lnTo>
                  <a:lnTo>
                    <a:pt x="74" y="123"/>
                  </a:lnTo>
                  <a:lnTo>
                    <a:pt x="56" y="123"/>
                  </a:lnTo>
                  <a:lnTo>
                    <a:pt x="56" y="123"/>
                  </a:lnTo>
                  <a:lnTo>
                    <a:pt x="44" y="123"/>
                  </a:lnTo>
                  <a:lnTo>
                    <a:pt x="34" y="121"/>
                  </a:lnTo>
                  <a:lnTo>
                    <a:pt x="24" y="117"/>
                  </a:lnTo>
                  <a:lnTo>
                    <a:pt x="16" y="111"/>
                  </a:lnTo>
                  <a:lnTo>
                    <a:pt x="9" y="103"/>
                  </a:lnTo>
                  <a:lnTo>
                    <a:pt x="4" y="94"/>
                  </a:lnTo>
                  <a:lnTo>
                    <a:pt x="1" y="82"/>
                  </a:lnTo>
                  <a:lnTo>
                    <a:pt x="0" y="69"/>
                  </a:lnTo>
                  <a:lnTo>
                    <a:pt x="0" y="69"/>
                  </a:lnTo>
                  <a:lnTo>
                    <a:pt x="1" y="58"/>
                  </a:lnTo>
                  <a:lnTo>
                    <a:pt x="4" y="46"/>
                  </a:lnTo>
                  <a:lnTo>
                    <a:pt x="9" y="34"/>
                  </a:lnTo>
                  <a:lnTo>
                    <a:pt x="16" y="23"/>
                  </a:lnTo>
                  <a:lnTo>
                    <a:pt x="27" y="14"/>
                  </a:lnTo>
                  <a:lnTo>
                    <a:pt x="32" y="10"/>
                  </a:lnTo>
                  <a:lnTo>
                    <a:pt x="39" y="7"/>
                  </a:lnTo>
                  <a:lnTo>
                    <a:pt x="46" y="4"/>
                  </a:lnTo>
                  <a:lnTo>
                    <a:pt x="54" y="2"/>
                  </a:lnTo>
                  <a:lnTo>
                    <a:pt x="63" y="0"/>
                  </a:lnTo>
                  <a:lnTo>
                    <a:pt x="72" y="0"/>
                  </a:lnTo>
                  <a:lnTo>
                    <a:pt x="72" y="0"/>
                  </a:lnTo>
                  <a:lnTo>
                    <a:pt x="85" y="0"/>
                  </a:lnTo>
                  <a:lnTo>
                    <a:pt x="94" y="2"/>
                  </a:lnTo>
                  <a:lnTo>
                    <a:pt x="102" y="4"/>
                  </a:lnTo>
                  <a:lnTo>
                    <a:pt x="109" y="7"/>
                  </a:lnTo>
                  <a:lnTo>
                    <a:pt x="10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9">
              <a:extLst>
                <a:ext uri="{FF2B5EF4-FFF2-40B4-BE49-F238E27FC236}">
                  <a16:creationId xmlns:a16="http://schemas.microsoft.com/office/drawing/2014/main" id="{8478C87A-DDFF-4361-9740-2F28DCE5A820}"/>
                </a:ext>
              </a:extLst>
            </p:cNvPr>
            <p:cNvSpPr>
              <a:spLocks/>
            </p:cNvSpPr>
            <p:nvPr userDrawn="1"/>
          </p:nvSpPr>
          <p:spPr bwMode="auto">
            <a:xfrm>
              <a:off x="1050" y="3239"/>
              <a:ext cx="67" cy="90"/>
            </a:xfrm>
            <a:custGeom>
              <a:avLst/>
              <a:gdLst>
                <a:gd name="T0" fmla="*/ 15 w 67"/>
                <a:gd name="T1" fmla="*/ 15 h 90"/>
                <a:gd name="T2" fmla="*/ 15 w 67"/>
                <a:gd name="T3" fmla="*/ 15 h 90"/>
                <a:gd name="T4" fmla="*/ 18 w 67"/>
                <a:gd name="T5" fmla="*/ 2 h 90"/>
                <a:gd name="T6" fmla="*/ 32 w 67"/>
                <a:gd name="T7" fmla="*/ 2 h 90"/>
                <a:gd name="T8" fmla="*/ 30 w 67"/>
                <a:gd name="T9" fmla="*/ 16 h 90"/>
                <a:gd name="T10" fmla="*/ 30 w 67"/>
                <a:gd name="T11" fmla="*/ 16 h 90"/>
                <a:gd name="T12" fmla="*/ 30 w 67"/>
                <a:gd name="T13" fmla="*/ 16 h 90"/>
                <a:gd name="T14" fmla="*/ 35 w 67"/>
                <a:gd name="T15" fmla="*/ 10 h 90"/>
                <a:gd name="T16" fmla="*/ 42 w 67"/>
                <a:gd name="T17" fmla="*/ 4 h 90"/>
                <a:gd name="T18" fmla="*/ 50 w 67"/>
                <a:gd name="T19" fmla="*/ 2 h 90"/>
                <a:gd name="T20" fmla="*/ 60 w 67"/>
                <a:gd name="T21" fmla="*/ 0 h 90"/>
                <a:gd name="T22" fmla="*/ 60 w 67"/>
                <a:gd name="T23" fmla="*/ 0 h 90"/>
                <a:gd name="T24" fmla="*/ 63 w 67"/>
                <a:gd name="T25" fmla="*/ 0 h 90"/>
                <a:gd name="T26" fmla="*/ 67 w 67"/>
                <a:gd name="T27" fmla="*/ 2 h 90"/>
                <a:gd name="T28" fmla="*/ 64 w 67"/>
                <a:gd name="T29" fmla="*/ 16 h 90"/>
                <a:gd name="T30" fmla="*/ 64 w 67"/>
                <a:gd name="T31" fmla="*/ 16 h 90"/>
                <a:gd name="T32" fmla="*/ 56 w 67"/>
                <a:gd name="T33" fmla="*/ 14 h 90"/>
                <a:gd name="T34" fmla="*/ 56 w 67"/>
                <a:gd name="T35" fmla="*/ 14 h 90"/>
                <a:gd name="T36" fmla="*/ 50 w 67"/>
                <a:gd name="T37" fmla="*/ 15 h 90"/>
                <a:gd name="T38" fmla="*/ 44 w 67"/>
                <a:gd name="T39" fmla="*/ 18 h 90"/>
                <a:gd name="T40" fmla="*/ 39 w 67"/>
                <a:gd name="T41" fmla="*/ 22 h 90"/>
                <a:gd name="T42" fmla="*/ 34 w 67"/>
                <a:gd name="T43" fmla="*/ 26 h 90"/>
                <a:gd name="T44" fmla="*/ 31 w 67"/>
                <a:gd name="T45" fmla="*/ 31 h 90"/>
                <a:gd name="T46" fmla="*/ 28 w 67"/>
                <a:gd name="T47" fmla="*/ 37 h 90"/>
                <a:gd name="T48" fmla="*/ 26 w 67"/>
                <a:gd name="T49" fmla="*/ 47 h 90"/>
                <a:gd name="T50" fmla="*/ 16 w 67"/>
                <a:gd name="T51" fmla="*/ 90 h 90"/>
                <a:gd name="T52" fmla="*/ 0 w 67"/>
                <a:gd name="T53" fmla="*/ 90 h 90"/>
                <a:gd name="T54" fmla="*/ 15 w 67"/>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90">
                  <a:moveTo>
                    <a:pt x="15" y="15"/>
                  </a:moveTo>
                  <a:lnTo>
                    <a:pt x="15" y="15"/>
                  </a:lnTo>
                  <a:lnTo>
                    <a:pt x="18" y="2"/>
                  </a:lnTo>
                  <a:lnTo>
                    <a:pt x="32" y="2"/>
                  </a:lnTo>
                  <a:lnTo>
                    <a:pt x="30" y="16"/>
                  </a:lnTo>
                  <a:lnTo>
                    <a:pt x="30" y="16"/>
                  </a:lnTo>
                  <a:lnTo>
                    <a:pt x="30" y="16"/>
                  </a:lnTo>
                  <a:lnTo>
                    <a:pt x="35" y="10"/>
                  </a:lnTo>
                  <a:lnTo>
                    <a:pt x="42" y="4"/>
                  </a:lnTo>
                  <a:lnTo>
                    <a:pt x="50" y="2"/>
                  </a:lnTo>
                  <a:lnTo>
                    <a:pt x="60" y="0"/>
                  </a:lnTo>
                  <a:lnTo>
                    <a:pt x="60" y="0"/>
                  </a:lnTo>
                  <a:lnTo>
                    <a:pt x="63" y="0"/>
                  </a:lnTo>
                  <a:lnTo>
                    <a:pt x="67" y="2"/>
                  </a:lnTo>
                  <a:lnTo>
                    <a:pt x="64" y="16"/>
                  </a:lnTo>
                  <a:lnTo>
                    <a:pt x="64" y="16"/>
                  </a:lnTo>
                  <a:lnTo>
                    <a:pt x="56" y="14"/>
                  </a:lnTo>
                  <a:lnTo>
                    <a:pt x="56" y="14"/>
                  </a:lnTo>
                  <a:lnTo>
                    <a:pt x="50" y="15"/>
                  </a:lnTo>
                  <a:lnTo>
                    <a:pt x="44" y="18"/>
                  </a:lnTo>
                  <a:lnTo>
                    <a:pt x="39" y="22"/>
                  </a:lnTo>
                  <a:lnTo>
                    <a:pt x="34" y="26"/>
                  </a:lnTo>
                  <a:lnTo>
                    <a:pt x="31" y="31"/>
                  </a:lnTo>
                  <a:lnTo>
                    <a:pt x="28" y="37"/>
                  </a:lnTo>
                  <a:lnTo>
                    <a:pt x="26" y="47"/>
                  </a:lnTo>
                  <a:lnTo>
                    <a:pt x="16"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10">
              <a:extLst>
                <a:ext uri="{FF2B5EF4-FFF2-40B4-BE49-F238E27FC236}">
                  <a16:creationId xmlns:a16="http://schemas.microsoft.com/office/drawing/2014/main" id="{D4A1FD5A-0CA9-4809-B4F5-23A3DFE69C51}"/>
                </a:ext>
              </a:extLst>
            </p:cNvPr>
            <p:cNvSpPr>
              <a:spLocks noEditPoints="1"/>
            </p:cNvSpPr>
            <p:nvPr userDrawn="1"/>
          </p:nvSpPr>
          <p:spPr bwMode="auto">
            <a:xfrm>
              <a:off x="1118" y="3239"/>
              <a:ext cx="82" cy="91"/>
            </a:xfrm>
            <a:custGeom>
              <a:avLst/>
              <a:gdLst>
                <a:gd name="T0" fmla="*/ 68 w 82"/>
                <a:gd name="T1" fmla="*/ 89 h 91"/>
                <a:gd name="T2" fmla="*/ 41 w 82"/>
                <a:gd name="T3" fmla="*/ 91 h 91"/>
                <a:gd name="T4" fmla="*/ 33 w 82"/>
                <a:gd name="T5" fmla="*/ 91 h 91"/>
                <a:gd name="T6" fmla="*/ 19 w 82"/>
                <a:gd name="T7" fmla="*/ 87 h 91"/>
                <a:gd name="T8" fmla="*/ 7 w 82"/>
                <a:gd name="T9" fmla="*/ 78 h 91"/>
                <a:gd name="T10" fmla="*/ 2 w 82"/>
                <a:gd name="T11" fmla="*/ 63 h 91"/>
                <a:gd name="T12" fmla="*/ 0 w 82"/>
                <a:gd name="T13" fmla="*/ 53 h 91"/>
                <a:gd name="T14" fmla="*/ 3 w 82"/>
                <a:gd name="T15" fmla="*/ 34 h 91"/>
                <a:gd name="T16" fmla="*/ 13 w 82"/>
                <a:gd name="T17" fmla="*/ 18 h 91"/>
                <a:gd name="T18" fmla="*/ 29 w 82"/>
                <a:gd name="T19" fmla="*/ 4 h 91"/>
                <a:gd name="T20" fmla="*/ 49 w 82"/>
                <a:gd name="T21" fmla="*/ 0 h 91"/>
                <a:gd name="T22" fmla="*/ 57 w 82"/>
                <a:gd name="T23" fmla="*/ 0 h 91"/>
                <a:gd name="T24" fmla="*/ 69 w 82"/>
                <a:gd name="T25" fmla="*/ 6 h 91"/>
                <a:gd name="T26" fmla="*/ 77 w 82"/>
                <a:gd name="T27" fmla="*/ 14 h 91"/>
                <a:gd name="T28" fmla="*/ 81 w 82"/>
                <a:gd name="T29" fmla="*/ 26 h 91"/>
                <a:gd name="T30" fmla="*/ 82 w 82"/>
                <a:gd name="T31" fmla="*/ 34 h 91"/>
                <a:gd name="T32" fmla="*/ 80 w 82"/>
                <a:gd name="T33" fmla="*/ 50 h 91"/>
                <a:gd name="T34" fmla="*/ 18 w 82"/>
                <a:gd name="T35" fmla="*/ 50 h 91"/>
                <a:gd name="T36" fmla="*/ 18 w 82"/>
                <a:gd name="T37" fmla="*/ 55 h 91"/>
                <a:gd name="T38" fmla="*/ 19 w 82"/>
                <a:gd name="T39" fmla="*/ 67 h 91"/>
                <a:gd name="T40" fmla="*/ 26 w 82"/>
                <a:gd name="T41" fmla="*/ 74 h 91"/>
                <a:gd name="T42" fmla="*/ 34 w 82"/>
                <a:gd name="T43" fmla="*/ 78 h 91"/>
                <a:gd name="T44" fmla="*/ 45 w 82"/>
                <a:gd name="T45" fmla="*/ 79 h 91"/>
                <a:gd name="T46" fmla="*/ 70 w 82"/>
                <a:gd name="T47" fmla="*/ 74 h 91"/>
                <a:gd name="T48" fmla="*/ 65 w 82"/>
                <a:gd name="T49" fmla="*/ 38 h 91"/>
                <a:gd name="T50" fmla="*/ 66 w 82"/>
                <a:gd name="T51" fmla="*/ 31 h 91"/>
                <a:gd name="T52" fmla="*/ 65 w 82"/>
                <a:gd name="T53" fmla="*/ 24 h 91"/>
                <a:gd name="T54" fmla="*/ 56 w 82"/>
                <a:gd name="T55" fmla="*/ 15 h 91"/>
                <a:gd name="T56" fmla="*/ 47 w 82"/>
                <a:gd name="T57" fmla="*/ 14 h 91"/>
                <a:gd name="T58" fmla="*/ 38 w 82"/>
                <a:gd name="T59" fmla="*/ 15 h 91"/>
                <a:gd name="T60" fmla="*/ 30 w 82"/>
                <a:gd name="T61" fmla="*/ 20 h 91"/>
                <a:gd name="T62" fmla="*/ 21 w 82"/>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91">
                  <a:moveTo>
                    <a:pt x="68" y="89"/>
                  </a:moveTo>
                  <a:lnTo>
                    <a:pt x="68" y="89"/>
                  </a:lnTo>
                  <a:lnTo>
                    <a:pt x="54" y="91"/>
                  </a:lnTo>
                  <a:lnTo>
                    <a:pt x="41" y="91"/>
                  </a:lnTo>
                  <a:lnTo>
                    <a:pt x="41" y="91"/>
                  </a:lnTo>
                  <a:lnTo>
                    <a:pt x="33" y="91"/>
                  </a:lnTo>
                  <a:lnTo>
                    <a:pt x="26" y="90"/>
                  </a:lnTo>
                  <a:lnTo>
                    <a:pt x="19" y="87"/>
                  </a:lnTo>
                  <a:lnTo>
                    <a:pt x="13" y="83"/>
                  </a:lnTo>
                  <a:lnTo>
                    <a:pt x="7" y="78"/>
                  </a:lnTo>
                  <a:lnTo>
                    <a:pt x="5" y="71"/>
                  </a:lnTo>
                  <a:lnTo>
                    <a:pt x="2" y="63"/>
                  </a:lnTo>
                  <a:lnTo>
                    <a:pt x="0" y="53"/>
                  </a:lnTo>
                  <a:lnTo>
                    <a:pt x="0" y="53"/>
                  </a:lnTo>
                  <a:lnTo>
                    <a:pt x="2" y="43"/>
                  </a:lnTo>
                  <a:lnTo>
                    <a:pt x="3" y="34"/>
                  </a:lnTo>
                  <a:lnTo>
                    <a:pt x="7" y="26"/>
                  </a:lnTo>
                  <a:lnTo>
                    <a:pt x="13" y="18"/>
                  </a:lnTo>
                  <a:lnTo>
                    <a:pt x="19" y="10"/>
                  </a:lnTo>
                  <a:lnTo>
                    <a:pt x="29" y="4"/>
                  </a:lnTo>
                  <a:lnTo>
                    <a:pt x="38" y="2"/>
                  </a:lnTo>
                  <a:lnTo>
                    <a:pt x="49" y="0"/>
                  </a:lnTo>
                  <a:lnTo>
                    <a:pt x="49" y="0"/>
                  </a:lnTo>
                  <a:lnTo>
                    <a:pt x="57" y="0"/>
                  </a:lnTo>
                  <a:lnTo>
                    <a:pt x="62" y="3"/>
                  </a:lnTo>
                  <a:lnTo>
                    <a:pt x="69" y="6"/>
                  </a:lnTo>
                  <a:lnTo>
                    <a:pt x="73" y="10"/>
                  </a:lnTo>
                  <a:lnTo>
                    <a:pt x="77" y="14"/>
                  </a:lnTo>
                  <a:lnTo>
                    <a:pt x="80" y="19"/>
                  </a:lnTo>
                  <a:lnTo>
                    <a:pt x="81" y="26"/>
                  </a:lnTo>
                  <a:lnTo>
                    <a:pt x="82" y="34"/>
                  </a:lnTo>
                  <a:lnTo>
                    <a:pt x="82" y="34"/>
                  </a:lnTo>
                  <a:lnTo>
                    <a:pt x="81" y="42"/>
                  </a:lnTo>
                  <a:lnTo>
                    <a:pt x="80" y="50"/>
                  </a:lnTo>
                  <a:lnTo>
                    <a:pt x="18" y="50"/>
                  </a:lnTo>
                  <a:lnTo>
                    <a:pt x="18" y="50"/>
                  </a:lnTo>
                  <a:lnTo>
                    <a:pt x="18" y="55"/>
                  </a:lnTo>
                  <a:lnTo>
                    <a:pt x="18" y="55"/>
                  </a:lnTo>
                  <a:lnTo>
                    <a:pt x="18" y="62"/>
                  </a:lnTo>
                  <a:lnTo>
                    <a:pt x="19" y="67"/>
                  </a:lnTo>
                  <a:lnTo>
                    <a:pt x="22" y="71"/>
                  </a:lnTo>
                  <a:lnTo>
                    <a:pt x="26" y="74"/>
                  </a:lnTo>
                  <a:lnTo>
                    <a:pt x="30" y="77"/>
                  </a:lnTo>
                  <a:lnTo>
                    <a:pt x="34" y="78"/>
                  </a:lnTo>
                  <a:lnTo>
                    <a:pt x="45" y="79"/>
                  </a:lnTo>
                  <a:lnTo>
                    <a:pt x="45" y="79"/>
                  </a:lnTo>
                  <a:lnTo>
                    <a:pt x="57" y="78"/>
                  </a:lnTo>
                  <a:lnTo>
                    <a:pt x="70" y="74"/>
                  </a:lnTo>
                  <a:lnTo>
                    <a:pt x="68" y="89"/>
                  </a:lnTo>
                  <a:close/>
                  <a:moveTo>
                    <a:pt x="65" y="38"/>
                  </a:moveTo>
                  <a:lnTo>
                    <a:pt x="65" y="38"/>
                  </a:lnTo>
                  <a:lnTo>
                    <a:pt x="66" y="31"/>
                  </a:lnTo>
                  <a:lnTo>
                    <a:pt x="66" y="31"/>
                  </a:lnTo>
                  <a:lnTo>
                    <a:pt x="65" y="24"/>
                  </a:lnTo>
                  <a:lnTo>
                    <a:pt x="61" y="18"/>
                  </a:lnTo>
                  <a:lnTo>
                    <a:pt x="56" y="15"/>
                  </a:lnTo>
                  <a:lnTo>
                    <a:pt x="47" y="14"/>
                  </a:lnTo>
                  <a:lnTo>
                    <a:pt x="47" y="14"/>
                  </a:lnTo>
                  <a:lnTo>
                    <a:pt x="42" y="14"/>
                  </a:lnTo>
                  <a:lnTo>
                    <a:pt x="38" y="15"/>
                  </a:lnTo>
                  <a:lnTo>
                    <a:pt x="34" y="18"/>
                  </a:lnTo>
                  <a:lnTo>
                    <a:pt x="30" y="20"/>
                  </a:lnTo>
                  <a:lnTo>
                    <a:pt x="23" y="29"/>
                  </a:lnTo>
                  <a:lnTo>
                    <a:pt x="21" y="38"/>
                  </a:lnTo>
                  <a:lnTo>
                    <a:pt x="65"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8" name="Freeform 11">
              <a:extLst>
                <a:ext uri="{FF2B5EF4-FFF2-40B4-BE49-F238E27FC236}">
                  <a16:creationId xmlns:a16="http://schemas.microsoft.com/office/drawing/2014/main" id="{6D88791A-11E4-4EE3-B428-7A836B1FFA9D}"/>
                </a:ext>
              </a:extLst>
            </p:cNvPr>
            <p:cNvSpPr>
              <a:spLocks noEditPoints="1"/>
            </p:cNvSpPr>
            <p:nvPr userDrawn="1"/>
          </p:nvSpPr>
          <p:spPr bwMode="auto">
            <a:xfrm>
              <a:off x="1211" y="3239"/>
              <a:ext cx="79" cy="91"/>
            </a:xfrm>
            <a:custGeom>
              <a:avLst/>
              <a:gdLst>
                <a:gd name="T0" fmla="*/ 20 w 79"/>
                <a:gd name="T1" fmla="*/ 4 h 91"/>
                <a:gd name="T2" fmla="*/ 44 w 79"/>
                <a:gd name="T3" fmla="*/ 0 h 91"/>
                <a:gd name="T4" fmla="*/ 58 w 79"/>
                <a:gd name="T5" fmla="*/ 2 h 91"/>
                <a:gd name="T6" fmla="*/ 69 w 79"/>
                <a:gd name="T7" fmla="*/ 6 h 91"/>
                <a:gd name="T8" fmla="*/ 77 w 79"/>
                <a:gd name="T9" fmla="*/ 15 h 91"/>
                <a:gd name="T10" fmla="*/ 79 w 79"/>
                <a:gd name="T11" fmla="*/ 29 h 91"/>
                <a:gd name="T12" fmla="*/ 78 w 79"/>
                <a:gd name="T13" fmla="*/ 42 h 91"/>
                <a:gd name="T14" fmla="*/ 73 w 79"/>
                <a:gd name="T15" fmla="*/ 66 h 91"/>
                <a:gd name="T16" fmla="*/ 54 w 79"/>
                <a:gd name="T17" fmla="*/ 90 h 91"/>
                <a:gd name="T18" fmla="*/ 56 w 79"/>
                <a:gd name="T19" fmla="*/ 75 h 91"/>
                <a:gd name="T20" fmla="*/ 56 w 79"/>
                <a:gd name="T21" fmla="*/ 75 h 91"/>
                <a:gd name="T22" fmla="*/ 44 w 79"/>
                <a:gd name="T23" fmla="*/ 87 h 91"/>
                <a:gd name="T24" fmla="*/ 28 w 79"/>
                <a:gd name="T25" fmla="*/ 91 h 91"/>
                <a:gd name="T26" fmla="*/ 18 w 79"/>
                <a:gd name="T27" fmla="*/ 90 h 91"/>
                <a:gd name="T28" fmla="*/ 8 w 79"/>
                <a:gd name="T29" fmla="*/ 86 h 91"/>
                <a:gd name="T30" fmla="*/ 3 w 79"/>
                <a:gd name="T31" fmla="*/ 78 h 91"/>
                <a:gd name="T32" fmla="*/ 0 w 79"/>
                <a:gd name="T33" fmla="*/ 67 h 91"/>
                <a:gd name="T34" fmla="*/ 1 w 79"/>
                <a:gd name="T35" fmla="*/ 59 h 91"/>
                <a:gd name="T36" fmla="*/ 8 w 79"/>
                <a:gd name="T37" fmla="*/ 47 h 91"/>
                <a:gd name="T38" fmla="*/ 23 w 79"/>
                <a:gd name="T39" fmla="*/ 39 h 91"/>
                <a:gd name="T40" fmla="*/ 42 w 79"/>
                <a:gd name="T41" fmla="*/ 37 h 91"/>
                <a:gd name="T42" fmla="*/ 52 w 79"/>
                <a:gd name="T43" fmla="*/ 35 h 91"/>
                <a:gd name="T44" fmla="*/ 63 w 79"/>
                <a:gd name="T45" fmla="*/ 37 h 91"/>
                <a:gd name="T46" fmla="*/ 64 w 79"/>
                <a:gd name="T47" fmla="*/ 31 h 91"/>
                <a:gd name="T48" fmla="*/ 63 w 79"/>
                <a:gd name="T49" fmla="*/ 23 h 91"/>
                <a:gd name="T50" fmla="*/ 59 w 79"/>
                <a:gd name="T51" fmla="*/ 18 h 91"/>
                <a:gd name="T52" fmla="*/ 44 w 79"/>
                <a:gd name="T53" fmla="*/ 14 h 91"/>
                <a:gd name="T54" fmla="*/ 38 w 79"/>
                <a:gd name="T55" fmla="*/ 14 h 91"/>
                <a:gd name="T56" fmla="*/ 23 w 79"/>
                <a:gd name="T57" fmla="*/ 18 h 91"/>
                <a:gd name="T58" fmla="*/ 20 w 79"/>
                <a:gd name="T59" fmla="*/ 4 h 91"/>
                <a:gd name="T60" fmla="*/ 48 w 79"/>
                <a:gd name="T61" fmla="*/ 47 h 91"/>
                <a:gd name="T62" fmla="*/ 38 w 79"/>
                <a:gd name="T63" fmla="*/ 49 h 91"/>
                <a:gd name="T64" fmla="*/ 23 w 79"/>
                <a:gd name="T65" fmla="*/ 54 h 91"/>
                <a:gd name="T66" fmla="*/ 18 w 79"/>
                <a:gd name="T67" fmla="*/ 62 h 91"/>
                <a:gd name="T68" fmla="*/ 18 w 79"/>
                <a:gd name="T69" fmla="*/ 67 h 91"/>
                <a:gd name="T70" fmla="*/ 22 w 79"/>
                <a:gd name="T71" fmla="*/ 75 h 91"/>
                <a:gd name="T72" fmla="*/ 31 w 79"/>
                <a:gd name="T73" fmla="*/ 79 h 91"/>
                <a:gd name="T74" fmla="*/ 38 w 79"/>
                <a:gd name="T75" fmla="*/ 78 h 91"/>
                <a:gd name="T76" fmla="*/ 47 w 79"/>
                <a:gd name="T77" fmla="*/ 73 h 91"/>
                <a:gd name="T78" fmla="*/ 55 w 79"/>
                <a:gd name="T79" fmla="*/ 65 h 91"/>
                <a:gd name="T80" fmla="*/ 60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4" y="2"/>
                  </a:lnTo>
                  <a:lnTo>
                    <a:pt x="44" y="0"/>
                  </a:lnTo>
                  <a:lnTo>
                    <a:pt x="44" y="0"/>
                  </a:lnTo>
                  <a:lnTo>
                    <a:pt x="58" y="2"/>
                  </a:lnTo>
                  <a:lnTo>
                    <a:pt x="63" y="3"/>
                  </a:lnTo>
                  <a:lnTo>
                    <a:pt x="69" y="6"/>
                  </a:lnTo>
                  <a:lnTo>
                    <a:pt x="74" y="10"/>
                  </a:lnTo>
                  <a:lnTo>
                    <a:pt x="77" y="15"/>
                  </a:lnTo>
                  <a:lnTo>
                    <a:pt x="79" y="20"/>
                  </a:lnTo>
                  <a:lnTo>
                    <a:pt x="79" y="29"/>
                  </a:lnTo>
                  <a:lnTo>
                    <a:pt x="79" y="29"/>
                  </a:lnTo>
                  <a:lnTo>
                    <a:pt x="78" y="42"/>
                  </a:lnTo>
                  <a:lnTo>
                    <a:pt x="78" y="42"/>
                  </a:lnTo>
                  <a:lnTo>
                    <a:pt x="73" y="66"/>
                  </a:lnTo>
                  <a:lnTo>
                    <a:pt x="69" y="90"/>
                  </a:lnTo>
                  <a:lnTo>
                    <a:pt x="54" y="90"/>
                  </a:lnTo>
                  <a:lnTo>
                    <a:pt x="54" y="90"/>
                  </a:lnTo>
                  <a:lnTo>
                    <a:pt x="56" y="75"/>
                  </a:lnTo>
                  <a:lnTo>
                    <a:pt x="56" y="75"/>
                  </a:lnTo>
                  <a:lnTo>
                    <a:pt x="56" y="75"/>
                  </a:lnTo>
                  <a:lnTo>
                    <a:pt x="51" y="82"/>
                  </a:lnTo>
                  <a:lnTo>
                    <a:pt x="44" y="87"/>
                  </a:lnTo>
                  <a:lnTo>
                    <a:pt x="36" y="91"/>
                  </a:lnTo>
                  <a:lnTo>
                    <a:pt x="28" y="91"/>
                  </a:lnTo>
                  <a:lnTo>
                    <a:pt x="28" y="91"/>
                  </a:lnTo>
                  <a:lnTo>
                    <a:pt x="18" y="90"/>
                  </a:lnTo>
                  <a:lnTo>
                    <a:pt x="12" y="89"/>
                  </a:lnTo>
                  <a:lnTo>
                    <a:pt x="8" y="86"/>
                  </a:lnTo>
                  <a:lnTo>
                    <a:pt x="5" y="82"/>
                  </a:lnTo>
                  <a:lnTo>
                    <a:pt x="3" y="78"/>
                  </a:lnTo>
                  <a:lnTo>
                    <a:pt x="0" y="74"/>
                  </a:lnTo>
                  <a:lnTo>
                    <a:pt x="0" y="67"/>
                  </a:lnTo>
                  <a:lnTo>
                    <a:pt x="0" y="67"/>
                  </a:lnTo>
                  <a:lnTo>
                    <a:pt x="1" y="59"/>
                  </a:lnTo>
                  <a:lnTo>
                    <a:pt x="4" y="53"/>
                  </a:lnTo>
                  <a:lnTo>
                    <a:pt x="8" y="47"/>
                  </a:lnTo>
                  <a:lnTo>
                    <a:pt x="15" y="42"/>
                  </a:lnTo>
                  <a:lnTo>
                    <a:pt x="23" y="39"/>
                  </a:lnTo>
                  <a:lnTo>
                    <a:pt x="31" y="38"/>
                  </a:lnTo>
                  <a:lnTo>
                    <a:pt x="42" y="37"/>
                  </a:lnTo>
                  <a:lnTo>
                    <a:pt x="52" y="35"/>
                  </a:lnTo>
                  <a:lnTo>
                    <a:pt x="52" y="35"/>
                  </a:lnTo>
                  <a:lnTo>
                    <a:pt x="63" y="37"/>
                  </a:lnTo>
                  <a:lnTo>
                    <a:pt x="63" y="37"/>
                  </a:lnTo>
                  <a:lnTo>
                    <a:pt x="64" y="31"/>
                  </a:lnTo>
                  <a:lnTo>
                    <a:pt x="64" y="31"/>
                  </a:lnTo>
                  <a:lnTo>
                    <a:pt x="64" y="26"/>
                  </a:lnTo>
                  <a:lnTo>
                    <a:pt x="63" y="23"/>
                  </a:lnTo>
                  <a:lnTo>
                    <a:pt x="62" y="19"/>
                  </a:lnTo>
                  <a:lnTo>
                    <a:pt x="59" y="18"/>
                  </a:lnTo>
                  <a:lnTo>
                    <a:pt x="52" y="14"/>
                  </a:lnTo>
                  <a:lnTo>
                    <a:pt x="44" y="14"/>
                  </a:lnTo>
                  <a:lnTo>
                    <a:pt x="44" y="14"/>
                  </a:lnTo>
                  <a:lnTo>
                    <a:pt x="38" y="14"/>
                  </a:lnTo>
                  <a:lnTo>
                    <a:pt x="30" y="15"/>
                  </a:lnTo>
                  <a:lnTo>
                    <a:pt x="23" y="18"/>
                  </a:lnTo>
                  <a:lnTo>
                    <a:pt x="18" y="20"/>
                  </a:lnTo>
                  <a:lnTo>
                    <a:pt x="20" y="4"/>
                  </a:lnTo>
                  <a:close/>
                  <a:moveTo>
                    <a:pt x="60" y="47"/>
                  </a:moveTo>
                  <a:lnTo>
                    <a:pt x="48" y="47"/>
                  </a:lnTo>
                  <a:lnTo>
                    <a:pt x="48" y="47"/>
                  </a:lnTo>
                  <a:lnTo>
                    <a:pt x="38" y="49"/>
                  </a:lnTo>
                  <a:lnTo>
                    <a:pt x="28" y="51"/>
                  </a:lnTo>
                  <a:lnTo>
                    <a:pt x="23" y="54"/>
                  </a:lnTo>
                  <a:lnTo>
                    <a:pt x="20" y="58"/>
                  </a:lnTo>
                  <a:lnTo>
                    <a:pt x="18" y="62"/>
                  </a:lnTo>
                  <a:lnTo>
                    <a:pt x="18" y="67"/>
                  </a:lnTo>
                  <a:lnTo>
                    <a:pt x="18" y="67"/>
                  </a:lnTo>
                  <a:lnTo>
                    <a:pt x="19" y="73"/>
                  </a:lnTo>
                  <a:lnTo>
                    <a:pt x="22" y="75"/>
                  </a:lnTo>
                  <a:lnTo>
                    <a:pt x="26" y="78"/>
                  </a:lnTo>
                  <a:lnTo>
                    <a:pt x="31" y="79"/>
                  </a:lnTo>
                  <a:lnTo>
                    <a:pt x="31" y="79"/>
                  </a:lnTo>
                  <a:lnTo>
                    <a:pt x="38" y="78"/>
                  </a:lnTo>
                  <a:lnTo>
                    <a:pt x="43" y="77"/>
                  </a:lnTo>
                  <a:lnTo>
                    <a:pt x="47" y="73"/>
                  </a:lnTo>
                  <a:lnTo>
                    <a:pt x="51" y="69"/>
                  </a:lnTo>
                  <a:lnTo>
                    <a:pt x="55" y="65"/>
                  </a:lnTo>
                  <a:lnTo>
                    <a:pt x="58"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9" name="Freeform 12">
              <a:extLst>
                <a:ext uri="{FF2B5EF4-FFF2-40B4-BE49-F238E27FC236}">
                  <a16:creationId xmlns:a16="http://schemas.microsoft.com/office/drawing/2014/main" id="{6A4E7793-AF2B-44B6-84D1-9C8EA9DD177D}"/>
                </a:ext>
              </a:extLst>
            </p:cNvPr>
            <p:cNvSpPr>
              <a:spLocks/>
            </p:cNvSpPr>
            <p:nvPr userDrawn="1"/>
          </p:nvSpPr>
          <p:spPr bwMode="auto">
            <a:xfrm>
              <a:off x="1313" y="3215"/>
              <a:ext cx="62" cy="115"/>
            </a:xfrm>
            <a:custGeom>
              <a:avLst/>
              <a:gdLst>
                <a:gd name="T0" fmla="*/ 1 w 62"/>
                <a:gd name="T1" fmla="*/ 26 h 115"/>
                <a:gd name="T2" fmla="*/ 22 w 62"/>
                <a:gd name="T3" fmla="*/ 26 h 115"/>
                <a:gd name="T4" fmla="*/ 26 w 62"/>
                <a:gd name="T5" fmla="*/ 6 h 115"/>
                <a:gd name="T6" fmla="*/ 43 w 62"/>
                <a:gd name="T7" fmla="*/ 0 h 115"/>
                <a:gd name="T8" fmla="*/ 38 w 62"/>
                <a:gd name="T9" fmla="*/ 26 h 115"/>
                <a:gd name="T10" fmla="*/ 62 w 62"/>
                <a:gd name="T11" fmla="*/ 26 h 115"/>
                <a:gd name="T12" fmla="*/ 59 w 62"/>
                <a:gd name="T13" fmla="*/ 39 h 115"/>
                <a:gd name="T14" fmla="*/ 35 w 62"/>
                <a:gd name="T15" fmla="*/ 39 h 115"/>
                <a:gd name="T16" fmla="*/ 27 w 62"/>
                <a:gd name="T17" fmla="*/ 77 h 115"/>
                <a:gd name="T18" fmla="*/ 27 w 62"/>
                <a:gd name="T19" fmla="*/ 77 h 115"/>
                <a:gd name="T20" fmla="*/ 24 w 62"/>
                <a:gd name="T21" fmla="*/ 94 h 115"/>
                <a:gd name="T22" fmla="*/ 24 w 62"/>
                <a:gd name="T23" fmla="*/ 94 h 115"/>
                <a:gd name="T24" fmla="*/ 26 w 62"/>
                <a:gd name="T25" fmla="*/ 98 h 115"/>
                <a:gd name="T26" fmla="*/ 27 w 62"/>
                <a:gd name="T27" fmla="*/ 101 h 115"/>
                <a:gd name="T28" fmla="*/ 31 w 62"/>
                <a:gd name="T29" fmla="*/ 102 h 115"/>
                <a:gd name="T30" fmla="*/ 36 w 62"/>
                <a:gd name="T31" fmla="*/ 103 h 115"/>
                <a:gd name="T32" fmla="*/ 36 w 62"/>
                <a:gd name="T33" fmla="*/ 103 h 115"/>
                <a:gd name="T34" fmla="*/ 42 w 62"/>
                <a:gd name="T35" fmla="*/ 102 h 115"/>
                <a:gd name="T36" fmla="*/ 47 w 62"/>
                <a:gd name="T37" fmla="*/ 101 h 115"/>
                <a:gd name="T38" fmla="*/ 46 w 62"/>
                <a:gd name="T39" fmla="*/ 114 h 115"/>
                <a:gd name="T40" fmla="*/ 46 w 62"/>
                <a:gd name="T41" fmla="*/ 114 h 115"/>
                <a:gd name="T42" fmla="*/ 38 w 62"/>
                <a:gd name="T43" fmla="*/ 115 h 115"/>
                <a:gd name="T44" fmla="*/ 30 w 62"/>
                <a:gd name="T45" fmla="*/ 115 h 115"/>
                <a:gd name="T46" fmla="*/ 30 w 62"/>
                <a:gd name="T47" fmla="*/ 115 h 115"/>
                <a:gd name="T48" fmla="*/ 24 w 62"/>
                <a:gd name="T49" fmla="*/ 115 h 115"/>
                <a:gd name="T50" fmla="*/ 19 w 62"/>
                <a:gd name="T51" fmla="*/ 114 h 115"/>
                <a:gd name="T52" fmla="*/ 16 w 62"/>
                <a:gd name="T53" fmla="*/ 113 h 115"/>
                <a:gd name="T54" fmla="*/ 13 w 62"/>
                <a:gd name="T55" fmla="*/ 110 h 115"/>
                <a:gd name="T56" fmla="*/ 9 w 62"/>
                <a:gd name="T57" fmla="*/ 103 h 115"/>
                <a:gd name="T58" fmla="*/ 8 w 62"/>
                <a:gd name="T59" fmla="*/ 97 h 115"/>
                <a:gd name="T60" fmla="*/ 8 w 62"/>
                <a:gd name="T61" fmla="*/ 97 h 115"/>
                <a:gd name="T62" fmla="*/ 9 w 62"/>
                <a:gd name="T63" fmla="*/ 86 h 115"/>
                <a:gd name="T64" fmla="*/ 11 w 62"/>
                <a:gd name="T65" fmla="*/ 77 h 115"/>
                <a:gd name="T66" fmla="*/ 19 w 62"/>
                <a:gd name="T67" fmla="*/ 39 h 115"/>
                <a:gd name="T68" fmla="*/ 0 w 62"/>
                <a:gd name="T69" fmla="*/ 39 h 115"/>
                <a:gd name="T70" fmla="*/ 1 w 6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15">
                  <a:moveTo>
                    <a:pt x="1" y="26"/>
                  </a:moveTo>
                  <a:lnTo>
                    <a:pt x="22" y="26"/>
                  </a:lnTo>
                  <a:lnTo>
                    <a:pt x="26" y="6"/>
                  </a:lnTo>
                  <a:lnTo>
                    <a:pt x="43" y="0"/>
                  </a:lnTo>
                  <a:lnTo>
                    <a:pt x="38" y="26"/>
                  </a:lnTo>
                  <a:lnTo>
                    <a:pt x="62" y="26"/>
                  </a:lnTo>
                  <a:lnTo>
                    <a:pt x="59" y="39"/>
                  </a:lnTo>
                  <a:lnTo>
                    <a:pt x="35" y="39"/>
                  </a:lnTo>
                  <a:lnTo>
                    <a:pt x="27" y="77"/>
                  </a:lnTo>
                  <a:lnTo>
                    <a:pt x="27" y="77"/>
                  </a:lnTo>
                  <a:lnTo>
                    <a:pt x="24" y="94"/>
                  </a:lnTo>
                  <a:lnTo>
                    <a:pt x="24" y="94"/>
                  </a:lnTo>
                  <a:lnTo>
                    <a:pt x="26" y="98"/>
                  </a:lnTo>
                  <a:lnTo>
                    <a:pt x="27" y="101"/>
                  </a:lnTo>
                  <a:lnTo>
                    <a:pt x="31" y="102"/>
                  </a:lnTo>
                  <a:lnTo>
                    <a:pt x="36" y="103"/>
                  </a:lnTo>
                  <a:lnTo>
                    <a:pt x="36" y="103"/>
                  </a:lnTo>
                  <a:lnTo>
                    <a:pt x="42" y="102"/>
                  </a:lnTo>
                  <a:lnTo>
                    <a:pt x="47" y="101"/>
                  </a:lnTo>
                  <a:lnTo>
                    <a:pt x="46" y="114"/>
                  </a:lnTo>
                  <a:lnTo>
                    <a:pt x="46" y="114"/>
                  </a:lnTo>
                  <a:lnTo>
                    <a:pt x="38" y="115"/>
                  </a:lnTo>
                  <a:lnTo>
                    <a:pt x="30" y="115"/>
                  </a:lnTo>
                  <a:lnTo>
                    <a:pt x="30" y="115"/>
                  </a:lnTo>
                  <a:lnTo>
                    <a:pt x="24" y="115"/>
                  </a:lnTo>
                  <a:lnTo>
                    <a:pt x="19" y="114"/>
                  </a:lnTo>
                  <a:lnTo>
                    <a:pt x="16" y="113"/>
                  </a:lnTo>
                  <a:lnTo>
                    <a:pt x="13" y="110"/>
                  </a:lnTo>
                  <a:lnTo>
                    <a:pt x="9" y="103"/>
                  </a:lnTo>
                  <a:lnTo>
                    <a:pt x="8" y="97"/>
                  </a:lnTo>
                  <a:lnTo>
                    <a:pt x="8" y="97"/>
                  </a:lnTo>
                  <a:lnTo>
                    <a:pt x="9" y="86"/>
                  </a:lnTo>
                  <a:lnTo>
                    <a:pt x="11" y="77"/>
                  </a:lnTo>
                  <a:lnTo>
                    <a:pt x="19" y="39"/>
                  </a:lnTo>
                  <a:lnTo>
                    <a:pt x="0" y="39"/>
                  </a:lnTo>
                  <a:lnTo>
                    <a:pt x="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0" name="Freeform 13">
              <a:extLst>
                <a:ext uri="{FF2B5EF4-FFF2-40B4-BE49-F238E27FC236}">
                  <a16:creationId xmlns:a16="http://schemas.microsoft.com/office/drawing/2014/main" id="{F3AA7BA2-C866-4907-934C-5E86246D7C9E}"/>
                </a:ext>
              </a:extLst>
            </p:cNvPr>
            <p:cNvSpPr>
              <a:spLocks/>
            </p:cNvSpPr>
            <p:nvPr userDrawn="1"/>
          </p:nvSpPr>
          <p:spPr bwMode="auto">
            <a:xfrm>
              <a:off x="1426" y="3239"/>
              <a:ext cx="70" cy="91"/>
            </a:xfrm>
            <a:custGeom>
              <a:avLst/>
              <a:gdLst>
                <a:gd name="T0" fmla="*/ 65 w 70"/>
                <a:gd name="T1" fmla="*/ 18 h 91"/>
                <a:gd name="T2" fmla="*/ 65 w 70"/>
                <a:gd name="T3" fmla="*/ 18 h 91"/>
                <a:gd name="T4" fmla="*/ 57 w 70"/>
                <a:gd name="T5" fmla="*/ 14 h 91"/>
                <a:gd name="T6" fmla="*/ 51 w 70"/>
                <a:gd name="T7" fmla="*/ 14 h 91"/>
                <a:gd name="T8" fmla="*/ 51 w 70"/>
                <a:gd name="T9" fmla="*/ 14 h 91"/>
                <a:gd name="T10" fmla="*/ 43 w 70"/>
                <a:gd name="T11" fmla="*/ 14 h 91"/>
                <a:gd name="T12" fmla="*/ 36 w 70"/>
                <a:gd name="T13" fmla="*/ 16 h 91"/>
                <a:gd name="T14" fmla="*/ 31 w 70"/>
                <a:gd name="T15" fmla="*/ 20 h 91"/>
                <a:gd name="T16" fmla="*/ 25 w 70"/>
                <a:gd name="T17" fmla="*/ 24 h 91"/>
                <a:gd name="T18" fmla="*/ 21 w 70"/>
                <a:gd name="T19" fmla="*/ 31 h 91"/>
                <a:gd name="T20" fmla="*/ 19 w 70"/>
                <a:gd name="T21" fmla="*/ 38 h 91"/>
                <a:gd name="T22" fmla="*/ 17 w 70"/>
                <a:gd name="T23" fmla="*/ 45 h 91"/>
                <a:gd name="T24" fmla="*/ 16 w 70"/>
                <a:gd name="T25" fmla="*/ 53 h 91"/>
                <a:gd name="T26" fmla="*/ 16 w 70"/>
                <a:gd name="T27" fmla="*/ 53 h 91"/>
                <a:gd name="T28" fmla="*/ 17 w 70"/>
                <a:gd name="T29" fmla="*/ 59 h 91"/>
                <a:gd name="T30" fmla="*/ 19 w 70"/>
                <a:gd name="T31" fmla="*/ 63 h 91"/>
                <a:gd name="T32" fmla="*/ 20 w 70"/>
                <a:gd name="T33" fmla="*/ 69 h 91"/>
                <a:gd name="T34" fmla="*/ 23 w 70"/>
                <a:gd name="T35" fmla="*/ 73 h 91"/>
                <a:gd name="T36" fmla="*/ 25 w 70"/>
                <a:gd name="T37" fmla="*/ 75 h 91"/>
                <a:gd name="T38" fmla="*/ 29 w 70"/>
                <a:gd name="T39" fmla="*/ 77 h 91"/>
                <a:gd name="T40" fmla="*/ 35 w 70"/>
                <a:gd name="T41" fmla="*/ 78 h 91"/>
                <a:gd name="T42" fmla="*/ 40 w 70"/>
                <a:gd name="T43" fmla="*/ 79 h 91"/>
                <a:gd name="T44" fmla="*/ 40 w 70"/>
                <a:gd name="T45" fmla="*/ 79 h 91"/>
                <a:gd name="T46" fmla="*/ 49 w 70"/>
                <a:gd name="T47" fmla="*/ 78 h 91"/>
                <a:gd name="T48" fmla="*/ 57 w 70"/>
                <a:gd name="T49" fmla="*/ 75 h 91"/>
                <a:gd name="T50" fmla="*/ 55 w 70"/>
                <a:gd name="T51" fmla="*/ 90 h 91"/>
                <a:gd name="T52" fmla="*/ 55 w 70"/>
                <a:gd name="T53" fmla="*/ 90 h 91"/>
                <a:gd name="T54" fmla="*/ 47 w 70"/>
                <a:gd name="T55" fmla="*/ 91 h 91"/>
                <a:gd name="T56" fmla="*/ 39 w 70"/>
                <a:gd name="T57" fmla="*/ 91 h 91"/>
                <a:gd name="T58" fmla="*/ 39 w 70"/>
                <a:gd name="T59" fmla="*/ 91 h 91"/>
                <a:gd name="T60" fmla="*/ 29 w 70"/>
                <a:gd name="T61" fmla="*/ 91 h 91"/>
                <a:gd name="T62" fmla="*/ 23 w 70"/>
                <a:gd name="T63" fmla="*/ 90 h 91"/>
                <a:gd name="T64" fmla="*/ 16 w 70"/>
                <a:gd name="T65" fmla="*/ 87 h 91"/>
                <a:gd name="T66" fmla="*/ 10 w 70"/>
                <a:gd name="T67" fmla="*/ 83 h 91"/>
                <a:gd name="T68" fmla="*/ 5 w 70"/>
                <a:gd name="T69" fmla="*/ 78 h 91"/>
                <a:gd name="T70" fmla="*/ 2 w 70"/>
                <a:gd name="T71" fmla="*/ 71 h 91"/>
                <a:gd name="T72" fmla="*/ 0 w 70"/>
                <a:gd name="T73" fmla="*/ 63 h 91"/>
                <a:gd name="T74" fmla="*/ 0 w 70"/>
                <a:gd name="T75" fmla="*/ 55 h 91"/>
                <a:gd name="T76" fmla="*/ 0 w 70"/>
                <a:gd name="T77" fmla="*/ 55 h 91"/>
                <a:gd name="T78" fmla="*/ 0 w 70"/>
                <a:gd name="T79" fmla="*/ 45 h 91"/>
                <a:gd name="T80" fmla="*/ 2 w 70"/>
                <a:gd name="T81" fmla="*/ 34 h 91"/>
                <a:gd name="T82" fmla="*/ 6 w 70"/>
                <a:gd name="T83" fmla="*/ 24 h 91"/>
                <a:gd name="T84" fmla="*/ 12 w 70"/>
                <a:gd name="T85" fmla="*/ 16 h 91"/>
                <a:gd name="T86" fmla="*/ 19 w 70"/>
                <a:gd name="T87" fmla="*/ 10 h 91"/>
                <a:gd name="T88" fmla="*/ 27 w 70"/>
                <a:gd name="T89" fmla="*/ 4 h 91"/>
                <a:gd name="T90" fmla="*/ 36 w 70"/>
                <a:gd name="T91" fmla="*/ 2 h 91"/>
                <a:gd name="T92" fmla="*/ 47 w 70"/>
                <a:gd name="T93" fmla="*/ 0 h 91"/>
                <a:gd name="T94" fmla="*/ 47 w 70"/>
                <a:gd name="T95" fmla="*/ 0 h 91"/>
                <a:gd name="T96" fmla="*/ 60 w 70"/>
                <a:gd name="T97" fmla="*/ 0 h 91"/>
                <a:gd name="T98" fmla="*/ 70 w 70"/>
                <a:gd name="T99" fmla="*/ 3 h 91"/>
                <a:gd name="T100" fmla="*/ 65 w 70"/>
                <a:gd name="T101"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91">
                  <a:moveTo>
                    <a:pt x="65" y="18"/>
                  </a:moveTo>
                  <a:lnTo>
                    <a:pt x="65" y="18"/>
                  </a:lnTo>
                  <a:lnTo>
                    <a:pt x="57" y="14"/>
                  </a:lnTo>
                  <a:lnTo>
                    <a:pt x="51" y="14"/>
                  </a:lnTo>
                  <a:lnTo>
                    <a:pt x="51" y="14"/>
                  </a:lnTo>
                  <a:lnTo>
                    <a:pt x="43" y="14"/>
                  </a:lnTo>
                  <a:lnTo>
                    <a:pt x="36" y="16"/>
                  </a:lnTo>
                  <a:lnTo>
                    <a:pt x="31" y="20"/>
                  </a:lnTo>
                  <a:lnTo>
                    <a:pt x="25" y="24"/>
                  </a:lnTo>
                  <a:lnTo>
                    <a:pt x="21" y="31"/>
                  </a:lnTo>
                  <a:lnTo>
                    <a:pt x="19" y="38"/>
                  </a:lnTo>
                  <a:lnTo>
                    <a:pt x="17" y="45"/>
                  </a:lnTo>
                  <a:lnTo>
                    <a:pt x="16" y="53"/>
                  </a:lnTo>
                  <a:lnTo>
                    <a:pt x="16" y="53"/>
                  </a:lnTo>
                  <a:lnTo>
                    <a:pt x="17" y="59"/>
                  </a:lnTo>
                  <a:lnTo>
                    <a:pt x="19" y="63"/>
                  </a:lnTo>
                  <a:lnTo>
                    <a:pt x="20" y="69"/>
                  </a:lnTo>
                  <a:lnTo>
                    <a:pt x="23" y="73"/>
                  </a:lnTo>
                  <a:lnTo>
                    <a:pt x="25" y="75"/>
                  </a:lnTo>
                  <a:lnTo>
                    <a:pt x="29" y="77"/>
                  </a:lnTo>
                  <a:lnTo>
                    <a:pt x="35" y="78"/>
                  </a:lnTo>
                  <a:lnTo>
                    <a:pt x="40" y="79"/>
                  </a:lnTo>
                  <a:lnTo>
                    <a:pt x="40" y="79"/>
                  </a:lnTo>
                  <a:lnTo>
                    <a:pt x="49" y="78"/>
                  </a:lnTo>
                  <a:lnTo>
                    <a:pt x="57" y="75"/>
                  </a:lnTo>
                  <a:lnTo>
                    <a:pt x="55" y="90"/>
                  </a:lnTo>
                  <a:lnTo>
                    <a:pt x="55" y="90"/>
                  </a:lnTo>
                  <a:lnTo>
                    <a:pt x="47" y="91"/>
                  </a:lnTo>
                  <a:lnTo>
                    <a:pt x="39" y="91"/>
                  </a:lnTo>
                  <a:lnTo>
                    <a:pt x="39" y="91"/>
                  </a:lnTo>
                  <a:lnTo>
                    <a:pt x="29" y="91"/>
                  </a:lnTo>
                  <a:lnTo>
                    <a:pt x="23" y="90"/>
                  </a:lnTo>
                  <a:lnTo>
                    <a:pt x="16" y="87"/>
                  </a:lnTo>
                  <a:lnTo>
                    <a:pt x="10" y="83"/>
                  </a:lnTo>
                  <a:lnTo>
                    <a:pt x="5" y="78"/>
                  </a:lnTo>
                  <a:lnTo>
                    <a:pt x="2" y="71"/>
                  </a:lnTo>
                  <a:lnTo>
                    <a:pt x="0" y="63"/>
                  </a:lnTo>
                  <a:lnTo>
                    <a:pt x="0" y="55"/>
                  </a:lnTo>
                  <a:lnTo>
                    <a:pt x="0" y="55"/>
                  </a:lnTo>
                  <a:lnTo>
                    <a:pt x="0" y="45"/>
                  </a:lnTo>
                  <a:lnTo>
                    <a:pt x="2" y="34"/>
                  </a:lnTo>
                  <a:lnTo>
                    <a:pt x="6" y="24"/>
                  </a:lnTo>
                  <a:lnTo>
                    <a:pt x="12" y="16"/>
                  </a:lnTo>
                  <a:lnTo>
                    <a:pt x="19" y="10"/>
                  </a:lnTo>
                  <a:lnTo>
                    <a:pt x="27" y="4"/>
                  </a:lnTo>
                  <a:lnTo>
                    <a:pt x="36" y="2"/>
                  </a:lnTo>
                  <a:lnTo>
                    <a:pt x="47" y="0"/>
                  </a:lnTo>
                  <a:lnTo>
                    <a:pt x="47" y="0"/>
                  </a:lnTo>
                  <a:lnTo>
                    <a:pt x="60" y="0"/>
                  </a:lnTo>
                  <a:lnTo>
                    <a:pt x="70" y="3"/>
                  </a:lnTo>
                  <a:lnTo>
                    <a:pt x="6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14">
              <a:extLst>
                <a:ext uri="{FF2B5EF4-FFF2-40B4-BE49-F238E27FC236}">
                  <a16:creationId xmlns:a16="http://schemas.microsoft.com/office/drawing/2014/main" id="{7DFA9C76-B690-4B53-8AF2-75E5515D84AC}"/>
                </a:ext>
              </a:extLst>
            </p:cNvPr>
            <p:cNvSpPr>
              <a:spLocks noEditPoints="1"/>
            </p:cNvSpPr>
            <p:nvPr userDrawn="1"/>
          </p:nvSpPr>
          <p:spPr bwMode="auto">
            <a:xfrm>
              <a:off x="1498" y="3239"/>
              <a:ext cx="79" cy="91"/>
            </a:xfrm>
            <a:custGeom>
              <a:avLst/>
              <a:gdLst>
                <a:gd name="T0" fmla="*/ 20 w 79"/>
                <a:gd name="T1" fmla="*/ 4 h 91"/>
                <a:gd name="T2" fmla="*/ 44 w 79"/>
                <a:gd name="T3" fmla="*/ 0 h 91"/>
                <a:gd name="T4" fmla="*/ 58 w 79"/>
                <a:gd name="T5" fmla="*/ 2 h 91"/>
                <a:gd name="T6" fmla="*/ 69 w 79"/>
                <a:gd name="T7" fmla="*/ 6 h 91"/>
                <a:gd name="T8" fmla="*/ 77 w 79"/>
                <a:gd name="T9" fmla="*/ 15 h 91"/>
                <a:gd name="T10" fmla="*/ 79 w 79"/>
                <a:gd name="T11" fmla="*/ 29 h 91"/>
                <a:gd name="T12" fmla="*/ 78 w 79"/>
                <a:gd name="T13" fmla="*/ 42 h 91"/>
                <a:gd name="T14" fmla="*/ 74 w 79"/>
                <a:gd name="T15" fmla="*/ 66 h 91"/>
                <a:gd name="T16" fmla="*/ 54 w 79"/>
                <a:gd name="T17" fmla="*/ 90 h 91"/>
                <a:gd name="T18" fmla="*/ 57 w 79"/>
                <a:gd name="T19" fmla="*/ 75 h 91"/>
                <a:gd name="T20" fmla="*/ 57 w 79"/>
                <a:gd name="T21" fmla="*/ 75 h 91"/>
                <a:gd name="T22" fmla="*/ 44 w 79"/>
                <a:gd name="T23" fmla="*/ 87 h 91"/>
                <a:gd name="T24" fmla="*/ 28 w 79"/>
                <a:gd name="T25" fmla="*/ 91 h 91"/>
                <a:gd name="T26" fmla="*/ 18 w 79"/>
                <a:gd name="T27" fmla="*/ 90 h 91"/>
                <a:gd name="T28" fmla="*/ 8 w 79"/>
                <a:gd name="T29" fmla="*/ 86 h 91"/>
                <a:gd name="T30" fmla="*/ 3 w 79"/>
                <a:gd name="T31" fmla="*/ 78 h 91"/>
                <a:gd name="T32" fmla="*/ 0 w 79"/>
                <a:gd name="T33" fmla="*/ 67 h 91"/>
                <a:gd name="T34" fmla="*/ 2 w 79"/>
                <a:gd name="T35" fmla="*/ 59 h 91"/>
                <a:gd name="T36" fmla="*/ 8 w 79"/>
                <a:gd name="T37" fmla="*/ 47 h 91"/>
                <a:gd name="T38" fmla="*/ 23 w 79"/>
                <a:gd name="T39" fmla="*/ 39 h 91"/>
                <a:gd name="T40" fmla="*/ 42 w 79"/>
                <a:gd name="T41" fmla="*/ 37 h 91"/>
                <a:gd name="T42" fmla="*/ 53 w 79"/>
                <a:gd name="T43" fmla="*/ 35 h 91"/>
                <a:gd name="T44" fmla="*/ 63 w 79"/>
                <a:gd name="T45" fmla="*/ 37 h 91"/>
                <a:gd name="T46" fmla="*/ 65 w 79"/>
                <a:gd name="T47" fmla="*/ 31 h 91"/>
                <a:gd name="T48" fmla="*/ 63 w 79"/>
                <a:gd name="T49" fmla="*/ 23 h 91"/>
                <a:gd name="T50" fmla="*/ 59 w 79"/>
                <a:gd name="T51" fmla="*/ 18 h 91"/>
                <a:gd name="T52" fmla="*/ 44 w 79"/>
                <a:gd name="T53" fmla="*/ 14 h 91"/>
                <a:gd name="T54" fmla="*/ 38 w 79"/>
                <a:gd name="T55" fmla="*/ 14 h 91"/>
                <a:gd name="T56" fmla="*/ 23 w 79"/>
                <a:gd name="T57" fmla="*/ 18 h 91"/>
                <a:gd name="T58" fmla="*/ 20 w 79"/>
                <a:gd name="T59" fmla="*/ 4 h 91"/>
                <a:gd name="T60" fmla="*/ 49 w 79"/>
                <a:gd name="T61" fmla="*/ 47 h 91"/>
                <a:gd name="T62" fmla="*/ 38 w 79"/>
                <a:gd name="T63" fmla="*/ 49 h 91"/>
                <a:gd name="T64" fmla="*/ 24 w 79"/>
                <a:gd name="T65" fmla="*/ 54 h 91"/>
                <a:gd name="T66" fmla="*/ 18 w 79"/>
                <a:gd name="T67" fmla="*/ 62 h 91"/>
                <a:gd name="T68" fmla="*/ 18 w 79"/>
                <a:gd name="T69" fmla="*/ 67 h 91"/>
                <a:gd name="T70" fmla="*/ 22 w 79"/>
                <a:gd name="T71" fmla="*/ 75 h 91"/>
                <a:gd name="T72" fmla="*/ 32 w 79"/>
                <a:gd name="T73" fmla="*/ 79 h 91"/>
                <a:gd name="T74" fmla="*/ 38 w 79"/>
                <a:gd name="T75" fmla="*/ 78 h 91"/>
                <a:gd name="T76" fmla="*/ 47 w 79"/>
                <a:gd name="T77" fmla="*/ 73 h 91"/>
                <a:gd name="T78" fmla="*/ 55 w 79"/>
                <a:gd name="T79" fmla="*/ 65 h 91"/>
                <a:gd name="T80" fmla="*/ 61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4" y="2"/>
                  </a:lnTo>
                  <a:lnTo>
                    <a:pt x="44" y="0"/>
                  </a:lnTo>
                  <a:lnTo>
                    <a:pt x="44" y="0"/>
                  </a:lnTo>
                  <a:lnTo>
                    <a:pt x="58" y="2"/>
                  </a:lnTo>
                  <a:lnTo>
                    <a:pt x="63" y="3"/>
                  </a:lnTo>
                  <a:lnTo>
                    <a:pt x="69" y="6"/>
                  </a:lnTo>
                  <a:lnTo>
                    <a:pt x="74" y="10"/>
                  </a:lnTo>
                  <a:lnTo>
                    <a:pt x="77" y="15"/>
                  </a:lnTo>
                  <a:lnTo>
                    <a:pt x="79" y="20"/>
                  </a:lnTo>
                  <a:lnTo>
                    <a:pt x="79" y="29"/>
                  </a:lnTo>
                  <a:lnTo>
                    <a:pt x="79" y="29"/>
                  </a:lnTo>
                  <a:lnTo>
                    <a:pt x="78" y="42"/>
                  </a:lnTo>
                  <a:lnTo>
                    <a:pt x="78" y="42"/>
                  </a:lnTo>
                  <a:lnTo>
                    <a:pt x="74" y="66"/>
                  </a:lnTo>
                  <a:lnTo>
                    <a:pt x="69" y="90"/>
                  </a:lnTo>
                  <a:lnTo>
                    <a:pt x="54" y="90"/>
                  </a:lnTo>
                  <a:lnTo>
                    <a:pt x="54" y="90"/>
                  </a:lnTo>
                  <a:lnTo>
                    <a:pt x="57" y="75"/>
                  </a:lnTo>
                  <a:lnTo>
                    <a:pt x="57" y="75"/>
                  </a:lnTo>
                  <a:lnTo>
                    <a:pt x="57" y="75"/>
                  </a:lnTo>
                  <a:lnTo>
                    <a:pt x="51" y="82"/>
                  </a:lnTo>
                  <a:lnTo>
                    <a:pt x="44" y="87"/>
                  </a:lnTo>
                  <a:lnTo>
                    <a:pt x="36" y="91"/>
                  </a:lnTo>
                  <a:lnTo>
                    <a:pt x="28" y="91"/>
                  </a:lnTo>
                  <a:lnTo>
                    <a:pt x="28" y="91"/>
                  </a:lnTo>
                  <a:lnTo>
                    <a:pt x="18" y="90"/>
                  </a:lnTo>
                  <a:lnTo>
                    <a:pt x="12" y="89"/>
                  </a:lnTo>
                  <a:lnTo>
                    <a:pt x="8" y="86"/>
                  </a:lnTo>
                  <a:lnTo>
                    <a:pt x="6" y="82"/>
                  </a:lnTo>
                  <a:lnTo>
                    <a:pt x="3" y="78"/>
                  </a:lnTo>
                  <a:lnTo>
                    <a:pt x="0" y="74"/>
                  </a:lnTo>
                  <a:lnTo>
                    <a:pt x="0" y="67"/>
                  </a:lnTo>
                  <a:lnTo>
                    <a:pt x="0" y="67"/>
                  </a:lnTo>
                  <a:lnTo>
                    <a:pt x="2" y="59"/>
                  </a:lnTo>
                  <a:lnTo>
                    <a:pt x="4" y="53"/>
                  </a:lnTo>
                  <a:lnTo>
                    <a:pt x="8" y="47"/>
                  </a:lnTo>
                  <a:lnTo>
                    <a:pt x="15" y="42"/>
                  </a:lnTo>
                  <a:lnTo>
                    <a:pt x="23" y="39"/>
                  </a:lnTo>
                  <a:lnTo>
                    <a:pt x="31" y="38"/>
                  </a:lnTo>
                  <a:lnTo>
                    <a:pt x="42" y="37"/>
                  </a:lnTo>
                  <a:lnTo>
                    <a:pt x="53" y="35"/>
                  </a:lnTo>
                  <a:lnTo>
                    <a:pt x="53" y="35"/>
                  </a:lnTo>
                  <a:lnTo>
                    <a:pt x="63" y="37"/>
                  </a:lnTo>
                  <a:lnTo>
                    <a:pt x="63" y="37"/>
                  </a:lnTo>
                  <a:lnTo>
                    <a:pt x="65" y="31"/>
                  </a:lnTo>
                  <a:lnTo>
                    <a:pt x="65" y="31"/>
                  </a:lnTo>
                  <a:lnTo>
                    <a:pt x="65" y="26"/>
                  </a:lnTo>
                  <a:lnTo>
                    <a:pt x="63" y="23"/>
                  </a:lnTo>
                  <a:lnTo>
                    <a:pt x="62" y="19"/>
                  </a:lnTo>
                  <a:lnTo>
                    <a:pt x="59" y="18"/>
                  </a:lnTo>
                  <a:lnTo>
                    <a:pt x="53" y="14"/>
                  </a:lnTo>
                  <a:lnTo>
                    <a:pt x="44" y="14"/>
                  </a:lnTo>
                  <a:lnTo>
                    <a:pt x="44" y="14"/>
                  </a:lnTo>
                  <a:lnTo>
                    <a:pt x="38" y="14"/>
                  </a:lnTo>
                  <a:lnTo>
                    <a:pt x="30" y="15"/>
                  </a:lnTo>
                  <a:lnTo>
                    <a:pt x="23" y="18"/>
                  </a:lnTo>
                  <a:lnTo>
                    <a:pt x="18" y="20"/>
                  </a:lnTo>
                  <a:lnTo>
                    <a:pt x="20" y="4"/>
                  </a:lnTo>
                  <a:close/>
                  <a:moveTo>
                    <a:pt x="61" y="47"/>
                  </a:moveTo>
                  <a:lnTo>
                    <a:pt x="49" y="47"/>
                  </a:lnTo>
                  <a:lnTo>
                    <a:pt x="49" y="47"/>
                  </a:lnTo>
                  <a:lnTo>
                    <a:pt x="38" y="49"/>
                  </a:lnTo>
                  <a:lnTo>
                    <a:pt x="28" y="51"/>
                  </a:lnTo>
                  <a:lnTo>
                    <a:pt x="24" y="54"/>
                  </a:lnTo>
                  <a:lnTo>
                    <a:pt x="20" y="58"/>
                  </a:lnTo>
                  <a:lnTo>
                    <a:pt x="18" y="62"/>
                  </a:lnTo>
                  <a:lnTo>
                    <a:pt x="18" y="67"/>
                  </a:lnTo>
                  <a:lnTo>
                    <a:pt x="18" y="67"/>
                  </a:lnTo>
                  <a:lnTo>
                    <a:pt x="19" y="73"/>
                  </a:lnTo>
                  <a:lnTo>
                    <a:pt x="22" y="75"/>
                  </a:lnTo>
                  <a:lnTo>
                    <a:pt x="26" y="78"/>
                  </a:lnTo>
                  <a:lnTo>
                    <a:pt x="32" y="79"/>
                  </a:lnTo>
                  <a:lnTo>
                    <a:pt x="32" y="79"/>
                  </a:lnTo>
                  <a:lnTo>
                    <a:pt x="38" y="78"/>
                  </a:lnTo>
                  <a:lnTo>
                    <a:pt x="43" y="77"/>
                  </a:lnTo>
                  <a:lnTo>
                    <a:pt x="47" y="73"/>
                  </a:lnTo>
                  <a:lnTo>
                    <a:pt x="51" y="69"/>
                  </a:lnTo>
                  <a:lnTo>
                    <a:pt x="55" y="65"/>
                  </a:lnTo>
                  <a:lnTo>
                    <a:pt x="58" y="59"/>
                  </a:lnTo>
                  <a:lnTo>
                    <a:pt x="61" y="47"/>
                  </a:lnTo>
                  <a:lnTo>
                    <a:pt x="6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15">
              <a:extLst>
                <a:ext uri="{FF2B5EF4-FFF2-40B4-BE49-F238E27FC236}">
                  <a16:creationId xmlns:a16="http://schemas.microsoft.com/office/drawing/2014/main" id="{A8046823-75F8-4377-8078-33F23F37E2ED}"/>
                </a:ext>
              </a:extLst>
            </p:cNvPr>
            <p:cNvSpPr>
              <a:spLocks/>
            </p:cNvSpPr>
            <p:nvPr userDrawn="1"/>
          </p:nvSpPr>
          <p:spPr bwMode="auto">
            <a:xfrm>
              <a:off x="1595" y="3239"/>
              <a:ext cx="68" cy="90"/>
            </a:xfrm>
            <a:custGeom>
              <a:avLst/>
              <a:gdLst>
                <a:gd name="T0" fmla="*/ 16 w 68"/>
                <a:gd name="T1" fmla="*/ 15 h 90"/>
                <a:gd name="T2" fmla="*/ 16 w 68"/>
                <a:gd name="T3" fmla="*/ 15 h 90"/>
                <a:gd name="T4" fmla="*/ 19 w 68"/>
                <a:gd name="T5" fmla="*/ 2 h 90"/>
                <a:gd name="T6" fmla="*/ 33 w 68"/>
                <a:gd name="T7" fmla="*/ 2 h 90"/>
                <a:gd name="T8" fmla="*/ 31 w 68"/>
                <a:gd name="T9" fmla="*/ 16 h 90"/>
                <a:gd name="T10" fmla="*/ 31 w 68"/>
                <a:gd name="T11" fmla="*/ 16 h 90"/>
                <a:gd name="T12" fmla="*/ 31 w 68"/>
                <a:gd name="T13" fmla="*/ 16 h 90"/>
                <a:gd name="T14" fmla="*/ 36 w 68"/>
                <a:gd name="T15" fmla="*/ 10 h 90"/>
                <a:gd name="T16" fmla="*/ 43 w 68"/>
                <a:gd name="T17" fmla="*/ 4 h 90"/>
                <a:gd name="T18" fmla="*/ 51 w 68"/>
                <a:gd name="T19" fmla="*/ 2 h 90"/>
                <a:gd name="T20" fmla="*/ 62 w 68"/>
                <a:gd name="T21" fmla="*/ 0 h 90"/>
                <a:gd name="T22" fmla="*/ 62 w 68"/>
                <a:gd name="T23" fmla="*/ 0 h 90"/>
                <a:gd name="T24" fmla="*/ 64 w 68"/>
                <a:gd name="T25" fmla="*/ 0 h 90"/>
                <a:gd name="T26" fmla="*/ 68 w 68"/>
                <a:gd name="T27" fmla="*/ 2 h 90"/>
                <a:gd name="T28" fmla="*/ 64 w 68"/>
                <a:gd name="T29" fmla="*/ 16 h 90"/>
                <a:gd name="T30" fmla="*/ 64 w 68"/>
                <a:gd name="T31" fmla="*/ 16 h 90"/>
                <a:gd name="T32" fmla="*/ 58 w 68"/>
                <a:gd name="T33" fmla="*/ 14 h 90"/>
                <a:gd name="T34" fmla="*/ 58 w 68"/>
                <a:gd name="T35" fmla="*/ 14 h 90"/>
                <a:gd name="T36" fmla="*/ 51 w 68"/>
                <a:gd name="T37" fmla="*/ 15 h 90"/>
                <a:gd name="T38" fmla="*/ 44 w 68"/>
                <a:gd name="T39" fmla="*/ 18 h 90"/>
                <a:gd name="T40" fmla="*/ 40 w 68"/>
                <a:gd name="T41" fmla="*/ 22 h 90"/>
                <a:gd name="T42" fmla="*/ 35 w 68"/>
                <a:gd name="T43" fmla="*/ 26 h 90"/>
                <a:gd name="T44" fmla="*/ 32 w 68"/>
                <a:gd name="T45" fmla="*/ 31 h 90"/>
                <a:gd name="T46" fmla="*/ 29 w 68"/>
                <a:gd name="T47" fmla="*/ 37 h 90"/>
                <a:gd name="T48" fmla="*/ 25 w 68"/>
                <a:gd name="T49" fmla="*/ 47 h 90"/>
                <a:gd name="T50" fmla="*/ 17 w 68"/>
                <a:gd name="T51" fmla="*/ 90 h 90"/>
                <a:gd name="T52" fmla="*/ 0 w 68"/>
                <a:gd name="T53" fmla="*/ 90 h 90"/>
                <a:gd name="T54" fmla="*/ 16 w 68"/>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90">
                  <a:moveTo>
                    <a:pt x="16" y="15"/>
                  </a:moveTo>
                  <a:lnTo>
                    <a:pt x="16" y="15"/>
                  </a:lnTo>
                  <a:lnTo>
                    <a:pt x="19" y="2"/>
                  </a:lnTo>
                  <a:lnTo>
                    <a:pt x="33" y="2"/>
                  </a:lnTo>
                  <a:lnTo>
                    <a:pt x="31" y="16"/>
                  </a:lnTo>
                  <a:lnTo>
                    <a:pt x="31" y="16"/>
                  </a:lnTo>
                  <a:lnTo>
                    <a:pt x="31" y="16"/>
                  </a:lnTo>
                  <a:lnTo>
                    <a:pt x="36" y="10"/>
                  </a:lnTo>
                  <a:lnTo>
                    <a:pt x="43" y="4"/>
                  </a:lnTo>
                  <a:lnTo>
                    <a:pt x="51" y="2"/>
                  </a:lnTo>
                  <a:lnTo>
                    <a:pt x="62" y="0"/>
                  </a:lnTo>
                  <a:lnTo>
                    <a:pt x="62" y="0"/>
                  </a:lnTo>
                  <a:lnTo>
                    <a:pt x="64" y="0"/>
                  </a:lnTo>
                  <a:lnTo>
                    <a:pt x="68" y="2"/>
                  </a:lnTo>
                  <a:lnTo>
                    <a:pt x="64" y="16"/>
                  </a:lnTo>
                  <a:lnTo>
                    <a:pt x="64" y="16"/>
                  </a:lnTo>
                  <a:lnTo>
                    <a:pt x="58" y="14"/>
                  </a:lnTo>
                  <a:lnTo>
                    <a:pt x="58" y="14"/>
                  </a:lnTo>
                  <a:lnTo>
                    <a:pt x="51" y="15"/>
                  </a:lnTo>
                  <a:lnTo>
                    <a:pt x="44" y="18"/>
                  </a:lnTo>
                  <a:lnTo>
                    <a:pt x="40" y="22"/>
                  </a:lnTo>
                  <a:lnTo>
                    <a:pt x="35" y="26"/>
                  </a:lnTo>
                  <a:lnTo>
                    <a:pt x="32" y="31"/>
                  </a:lnTo>
                  <a:lnTo>
                    <a:pt x="29" y="37"/>
                  </a:lnTo>
                  <a:lnTo>
                    <a:pt x="25" y="47"/>
                  </a:lnTo>
                  <a:lnTo>
                    <a:pt x="17" y="90"/>
                  </a:lnTo>
                  <a:lnTo>
                    <a:pt x="0" y="9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3" name="Freeform 16">
              <a:extLst>
                <a:ext uri="{FF2B5EF4-FFF2-40B4-BE49-F238E27FC236}">
                  <a16:creationId xmlns:a16="http://schemas.microsoft.com/office/drawing/2014/main" id="{75CBED6A-B3D0-42BF-B7EE-FB015BB9826E}"/>
                </a:ext>
              </a:extLst>
            </p:cNvPr>
            <p:cNvSpPr>
              <a:spLocks noEditPoints="1"/>
            </p:cNvSpPr>
            <p:nvPr userDrawn="1"/>
          </p:nvSpPr>
          <p:spPr bwMode="auto">
            <a:xfrm>
              <a:off x="1665" y="3239"/>
              <a:ext cx="80" cy="91"/>
            </a:xfrm>
            <a:custGeom>
              <a:avLst/>
              <a:gdLst>
                <a:gd name="T0" fmla="*/ 67 w 80"/>
                <a:gd name="T1" fmla="*/ 89 h 91"/>
                <a:gd name="T2" fmla="*/ 40 w 80"/>
                <a:gd name="T3" fmla="*/ 91 h 91"/>
                <a:gd name="T4" fmla="*/ 32 w 80"/>
                <a:gd name="T5" fmla="*/ 91 h 91"/>
                <a:gd name="T6" fmla="*/ 18 w 80"/>
                <a:gd name="T7" fmla="*/ 87 h 91"/>
                <a:gd name="T8" fmla="*/ 6 w 80"/>
                <a:gd name="T9" fmla="*/ 78 h 91"/>
                <a:gd name="T10" fmla="*/ 1 w 80"/>
                <a:gd name="T11" fmla="*/ 63 h 91"/>
                <a:gd name="T12" fmla="*/ 0 w 80"/>
                <a:gd name="T13" fmla="*/ 53 h 91"/>
                <a:gd name="T14" fmla="*/ 2 w 80"/>
                <a:gd name="T15" fmla="*/ 34 h 91"/>
                <a:gd name="T16" fmla="*/ 12 w 80"/>
                <a:gd name="T17" fmla="*/ 18 h 91"/>
                <a:gd name="T18" fmla="*/ 26 w 80"/>
                <a:gd name="T19" fmla="*/ 4 h 91"/>
                <a:gd name="T20" fmla="*/ 48 w 80"/>
                <a:gd name="T21" fmla="*/ 0 h 91"/>
                <a:gd name="T22" fmla="*/ 55 w 80"/>
                <a:gd name="T23" fmla="*/ 0 h 91"/>
                <a:gd name="T24" fmla="*/ 68 w 80"/>
                <a:gd name="T25" fmla="*/ 6 h 91"/>
                <a:gd name="T26" fmla="*/ 76 w 80"/>
                <a:gd name="T27" fmla="*/ 14 h 91"/>
                <a:gd name="T28" fmla="*/ 80 w 80"/>
                <a:gd name="T29" fmla="*/ 26 h 91"/>
                <a:gd name="T30" fmla="*/ 80 w 80"/>
                <a:gd name="T31" fmla="*/ 34 h 91"/>
                <a:gd name="T32" fmla="*/ 79 w 80"/>
                <a:gd name="T33" fmla="*/ 50 h 91"/>
                <a:gd name="T34" fmla="*/ 17 w 80"/>
                <a:gd name="T35" fmla="*/ 50 h 91"/>
                <a:gd name="T36" fmla="*/ 17 w 80"/>
                <a:gd name="T37" fmla="*/ 55 h 91"/>
                <a:gd name="T38" fmla="*/ 18 w 80"/>
                <a:gd name="T39" fmla="*/ 67 h 91"/>
                <a:gd name="T40" fmla="*/ 24 w 80"/>
                <a:gd name="T41" fmla="*/ 74 h 91"/>
                <a:gd name="T42" fmla="*/ 33 w 80"/>
                <a:gd name="T43" fmla="*/ 78 h 91"/>
                <a:gd name="T44" fmla="*/ 44 w 80"/>
                <a:gd name="T45" fmla="*/ 79 h 91"/>
                <a:gd name="T46" fmla="*/ 68 w 80"/>
                <a:gd name="T47" fmla="*/ 74 h 91"/>
                <a:gd name="T48" fmla="*/ 64 w 80"/>
                <a:gd name="T49" fmla="*/ 38 h 91"/>
                <a:gd name="T50" fmla="*/ 64 w 80"/>
                <a:gd name="T51" fmla="*/ 31 h 91"/>
                <a:gd name="T52" fmla="*/ 63 w 80"/>
                <a:gd name="T53" fmla="*/ 24 h 91"/>
                <a:gd name="T54" fmla="*/ 55 w 80"/>
                <a:gd name="T55" fmla="*/ 15 h 91"/>
                <a:gd name="T56" fmla="*/ 45 w 80"/>
                <a:gd name="T57" fmla="*/ 14 h 91"/>
                <a:gd name="T58" fmla="*/ 37 w 80"/>
                <a:gd name="T59" fmla="*/ 15 h 91"/>
                <a:gd name="T60" fmla="*/ 29 w 80"/>
                <a:gd name="T61" fmla="*/ 20 h 91"/>
                <a:gd name="T62" fmla="*/ 18 w 80"/>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1">
                  <a:moveTo>
                    <a:pt x="67" y="89"/>
                  </a:moveTo>
                  <a:lnTo>
                    <a:pt x="67" y="89"/>
                  </a:lnTo>
                  <a:lnTo>
                    <a:pt x="53" y="91"/>
                  </a:lnTo>
                  <a:lnTo>
                    <a:pt x="40" y="91"/>
                  </a:lnTo>
                  <a:lnTo>
                    <a:pt x="40" y="91"/>
                  </a:lnTo>
                  <a:lnTo>
                    <a:pt x="32" y="91"/>
                  </a:lnTo>
                  <a:lnTo>
                    <a:pt x="25" y="90"/>
                  </a:lnTo>
                  <a:lnTo>
                    <a:pt x="18" y="87"/>
                  </a:lnTo>
                  <a:lnTo>
                    <a:pt x="12" y="83"/>
                  </a:lnTo>
                  <a:lnTo>
                    <a:pt x="6" y="78"/>
                  </a:lnTo>
                  <a:lnTo>
                    <a:pt x="2" y="71"/>
                  </a:lnTo>
                  <a:lnTo>
                    <a:pt x="1" y="63"/>
                  </a:lnTo>
                  <a:lnTo>
                    <a:pt x="0" y="53"/>
                  </a:lnTo>
                  <a:lnTo>
                    <a:pt x="0" y="53"/>
                  </a:lnTo>
                  <a:lnTo>
                    <a:pt x="1" y="43"/>
                  </a:lnTo>
                  <a:lnTo>
                    <a:pt x="2" y="34"/>
                  </a:lnTo>
                  <a:lnTo>
                    <a:pt x="6" y="26"/>
                  </a:lnTo>
                  <a:lnTo>
                    <a:pt x="12" y="18"/>
                  </a:lnTo>
                  <a:lnTo>
                    <a:pt x="18" y="10"/>
                  </a:lnTo>
                  <a:lnTo>
                    <a:pt x="26" y="4"/>
                  </a:lnTo>
                  <a:lnTo>
                    <a:pt x="37" y="2"/>
                  </a:lnTo>
                  <a:lnTo>
                    <a:pt x="48" y="0"/>
                  </a:lnTo>
                  <a:lnTo>
                    <a:pt x="48" y="0"/>
                  </a:lnTo>
                  <a:lnTo>
                    <a:pt x="55" y="0"/>
                  </a:lnTo>
                  <a:lnTo>
                    <a:pt x="61" y="3"/>
                  </a:lnTo>
                  <a:lnTo>
                    <a:pt x="68" y="6"/>
                  </a:lnTo>
                  <a:lnTo>
                    <a:pt x="72" y="10"/>
                  </a:lnTo>
                  <a:lnTo>
                    <a:pt x="76" y="14"/>
                  </a:lnTo>
                  <a:lnTo>
                    <a:pt x="79" y="19"/>
                  </a:lnTo>
                  <a:lnTo>
                    <a:pt x="80" y="26"/>
                  </a:lnTo>
                  <a:lnTo>
                    <a:pt x="80" y="34"/>
                  </a:lnTo>
                  <a:lnTo>
                    <a:pt x="80" y="34"/>
                  </a:lnTo>
                  <a:lnTo>
                    <a:pt x="80" y="42"/>
                  </a:lnTo>
                  <a:lnTo>
                    <a:pt x="79" y="50"/>
                  </a:lnTo>
                  <a:lnTo>
                    <a:pt x="17" y="50"/>
                  </a:lnTo>
                  <a:lnTo>
                    <a:pt x="17" y="50"/>
                  </a:lnTo>
                  <a:lnTo>
                    <a:pt x="17" y="55"/>
                  </a:lnTo>
                  <a:lnTo>
                    <a:pt x="17" y="55"/>
                  </a:lnTo>
                  <a:lnTo>
                    <a:pt x="17" y="62"/>
                  </a:lnTo>
                  <a:lnTo>
                    <a:pt x="18" y="67"/>
                  </a:lnTo>
                  <a:lnTo>
                    <a:pt x="21" y="71"/>
                  </a:lnTo>
                  <a:lnTo>
                    <a:pt x="24" y="74"/>
                  </a:lnTo>
                  <a:lnTo>
                    <a:pt x="28" y="77"/>
                  </a:lnTo>
                  <a:lnTo>
                    <a:pt x="33" y="78"/>
                  </a:lnTo>
                  <a:lnTo>
                    <a:pt x="44" y="79"/>
                  </a:lnTo>
                  <a:lnTo>
                    <a:pt x="44" y="79"/>
                  </a:lnTo>
                  <a:lnTo>
                    <a:pt x="56" y="78"/>
                  </a:lnTo>
                  <a:lnTo>
                    <a:pt x="68" y="74"/>
                  </a:lnTo>
                  <a:lnTo>
                    <a:pt x="67" y="89"/>
                  </a:lnTo>
                  <a:close/>
                  <a:moveTo>
                    <a:pt x="64" y="38"/>
                  </a:moveTo>
                  <a:lnTo>
                    <a:pt x="64" y="38"/>
                  </a:lnTo>
                  <a:lnTo>
                    <a:pt x="64" y="31"/>
                  </a:lnTo>
                  <a:lnTo>
                    <a:pt x="64" y="31"/>
                  </a:lnTo>
                  <a:lnTo>
                    <a:pt x="63" y="24"/>
                  </a:lnTo>
                  <a:lnTo>
                    <a:pt x="60" y="18"/>
                  </a:lnTo>
                  <a:lnTo>
                    <a:pt x="55" y="15"/>
                  </a:lnTo>
                  <a:lnTo>
                    <a:pt x="45" y="14"/>
                  </a:lnTo>
                  <a:lnTo>
                    <a:pt x="45" y="14"/>
                  </a:lnTo>
                  <a:lnTo>
                    <a:pt x="41" y="14"/>
                  </a:lnTo>
                  <a:lnTo>
                    <a:pt x="37" y="15"/>
                  </a:lnTo>
                  <a:lnTo>
                    <a:pt x="32" y="18"/>
                  </a:lnTo>
                  <a:lnTo>
                    <a:pt x="29" y="20"/>
                  </a:lnTo>
                  <a:lnTo>
                    <a:pt x="22" y="29"/>
                  </a:lnTo>
                  <a:lnTo>
                    <a:pt x="18"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17">
              <a:extLst>
                <a:ext uri="{FF2B5EF4-FFF2-40B4-BE49-F238E27FC236}">
                  <a16:creationId xmlns:a16="http://schemas.microsoft.com/office/drawing/2014/main" id="{4073D8E7-AC06-48CB-84A1-BA0ED5E40300}"/>
                </a:ext>
              </a:extLst>
            </p:cNvPr>
            <p:cNvSpPr>
              <a:spLocks noEditPoints="1"/>
            </p:cNvSpPr>
            <p:nvPr userDrawn="1"/>
          </p:nvSpPr>
          <p:spPr bwMode="auto">
            <a:xfrm>
              <a:off x="1804" y="3239"/>
              <a:ext cx="81" cy="91"/>
            </a:xfrm>
            <a:custGeom>
              <a:avLst/>
              <a:gdLst>
                <a:gd name="T0" fmla="*/ 22 w 81"/>
                <a:gd name="T1" fmla="*/ 4 h 91"/>
                <a:gd name="T2" fmla="*/ 46 w 81"/>
                <a:gd name="T3" fmla="*/ 0 h 91"/>
                <a:gd name="T4" fmla="*/ 58 w 81"/>
                <a:gd name="T5" fmla="*/ 2 h 91"/>
                <a:gd name="T6" fmla="*/ 70 w 81"/>
                <a:gd name="T7" fmla="*/ 6 h 91"/>
                <a:gd name="T8" fmla="*/ 78 w 81"/>
                <a:gd name="T9" fmla="*/ 15 h 91"/>
                <a:gd name="T10" fmla="*/ 81 w 81"/>
                <a:gd name="T11" fmla="*/ 29 h 91"/>
                <a:gd name="T12" fmla="*/ 79 w 81"/>
                <a:gd name="T13" fmla="*/ 42 h 91"/>
                <a:gd name="T14" fmla="*/ 74 w 81"/>
                <a:gd name="T15" fmla="*/ 66 h 91"/>
                <a:gd name="T16" fmla="*/ 55 w 81"/>
                <a:gd name="T17" fmla="*/ 90 h 91"/>
                <a:gd name="T18" fmla="*/ 58 w 81"/>
                <a:gd name="T19" fmla="*/ 75 h 91"/>
                <a:gd name="T20" fmla="*/ 58 w 81"/>
                <a:gd name="T21" fmla="*/ 75 h 91"/>
                <a:gd name="T22" fmla="*/ 46 w 81"/>
                <a:gd name="T23" fmla="*/ 87 h 91"/>
                <a:gd name="T24" fmla="*/ 28 w 81"/>
                <a:gd name="T25" fmla="*/ 91 h 91"/>
                <a:gd name="T26" fmla="*/ 18 w 81"/>
                <a:gd name="T27" fmla="*/ 90 h 91"/>
                <a:gd name="T28" fmla="*/ 10 w 81"/>
                <a:gd name="T29" fmla="*/ 86 h 91"/>
                <a:gd name="T30" fmla="*/ 3 w 81"/>
                <a:gd name="T31" fmla="*/ 78 h 91"/>
                <a:gd name="T32" fmla="*/ 0 w 81"/>
                <a:gd name="T33" fmla="*/ 67 h 91"/>
                <a:gd name="T34" fmla="*/ 1 w 81"/>
                <a:gd name="T35" fmla="*/ 59 h 91"/>
                <a:gd name="T36" fmla="*/ 10 w 81"/>
                <a:gd name="T37" fmla="*/ 47 h 91"/>
                <a:gd name="T38" fmla="*/ 23 w 81"/>
                <a:gd name="T39" fmla="*/ 39 h 91"/>
                <a:gd name="T40" fmla="*/ 42 w 81"/>
                <a:gd name="T41" fmla="*/ 37 h 91"/>
                <a:gd name="T42" fmla="*/ 52 w 81"/>
                <a:gd name="T43" fmla="*/ 35 h 91"/>
                <a:gd name="T44" fmla="*/ 65 w 81"/>
                <a:gd name="T45" fmla="*/ 37 h 91"/>
                <a:gd name="T46" fmla="*/ 66 w 81"/>
                <a:gd name="T47" fmla="*/ 31 h 91"/>
                <a:gd name="T48" fmla="*/ 63 w 81"/>
                <a:gd name="T49" fmla="*/ 23 h 91"/>
                <a:gd name="T50" fmla="*/ 59 w 81"/>
                <a:gd name="T51" fmla="*/ 18 h 91"/>
                <a:gd name="T52" fmla="*/ 44 w 81"/>
                <a:gd name="T53" fmla="*/ 14 h 91"/>
                <a:gd name="T54" fmla="*/ 38 w 81"/>
                <a:gd name="T55" fmla="*/ 14 h 91"/>
                <a:gd name="T56" fmla="*/ 24 w 81"/>
                <a:gd name="T57" fmla="*/ 18 h 91"/>
                <a:gd name="T58" fmla="*/ 22 w 81"/>
                <a:gd name="T59" fmla="*/ 4 h 91"/>
                <a:gd name="T60" fmla="*/ 48 w 81"/>
                <a:gd name="T61" fmla="*/ 47 h 91"/>
                <a:gd name="T62" fmla="*/ 39 w 81"/>
                <a:gd name="T63" fmla="*/ 49 h 91"/>
                <a:gd name="T64" fmla="*/ 24 w 81"/>
                <a:gd name="T65" fmla="*/ 54 h 91"/>
                <a:gd name="T66" fmla="*/ 19 w 81"/>
                <a:gd name="T67" fmla="*/ 62 h 91"/>
                <a:gd name="T68" fmla="*/ 18 w 81"/>
                <a:gd name="T69" fmla="*/ 67 h 91"/>
                <a:gd name="T70" fmla="*/ 22 w 81"/>
                <a:gd name="T71" fmla="*/ 75 h 91"/>
                <a:gd name="T72" fmla="*/ 32 w 81"/>
                <a:gd name="T73" fmla="*/ 79 h 91"/>
                <a:gd name="T74" fmla="*/ 38 w 81"/>
                <a:gd name="T75" fmla="*/ 78 h 91"/>
                <a:gd name="T76" fmla="*/ 48 w 81"/>
                <a:gd name="T77" fmla="*/ 73 h 91"/>
                <a:gd name="T78" fmla="*/ 55 w 81"/>
                <a:gd name="T79" fmla="*/ 65 h 91"/>
                <a:gd name="T80" fmla="*/ 60 w 81"/>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91">
                  <a:moveTo>
                    <a:pt x="22" y="4"/>
                  </a:moveTo>
                  <a:lnTo>
                    <a:pt x="22" y="4"/>
                  </a:lnTo>
                  <a:lnTo>
                    <a:pt x="34" y="2"/>
                  </a:lnTo>
                  <a:lnTo>
                    <a:pt x="46" y="0"/>
                  </a:lnTo>
                  <a:lnTo>
                    <a:pt x="46" y="0"/>
                  </a:lnTo>
                  <a:lnTo>
                    <a:pt x="58" y="2"/>
                  </a:lnTo>
                  <a:lnTo>
                    <a:pt x="65" y="3"/>
                  </a:lnTo>
                  <a:lnTo>
                    <a:pt x="70" y="6"/>
                  </a:lnTo>
                  <a:lnTo>
                    <a:pt x="74" y="10"/>
                  </a:lnTo>
                  <a:lnTo>
                    <a:pt x="78" y="15"/>
                  </a:lnTo>
                  <a:lnTo>
                    <a:pt x="79" y="20"/>
                  </a:lnTo>
                  <a:lnTo>
                    <a:pt x="81" y="29"/>
                  </a:lnTo>
                  <a:lnTo>
                    <a:pt x="81" y="29"/>
                  </a:lnTo>
                  <a:lnTo>
                    <a:pt x="79" y="42"/>
                  </a:lnTo>
                  <a:lnTo>
                    <a:pt x="79" y="42"/>
                  </a:lnTo>
                  <a:lnTo>
                    <a:pt x="74" y="66"/>
                  </a:lnTo>
                  <a:lnTo>
                    <a:pt x="70" y="90"/>
                  </a:lnTo>
                  <a:lnTo>
                    <a:pt x="55" y="90"/>
                  </a:lnTo>
                  <a:lnTo>
                    <a:pt x="55" y="90"/>
                  </a:lnTo>
                  <a:lnTo>
                    <a:pt x="58" y="75"/>
                  </a:lnTo>
                  <a:lnTo>
                    <a:pt x="58" y="75"/>
                  </a:lnTo>
                  <a:lnTo>
                    <a:pt x="58" y="75"/>
                  </a:lnTo>
                  <a:lnTo>
                    <a:pt x="52" y="82"/>
                  </a:lnTo>
                  <a:lnTo>
                    <a:pt x="46" y="87"/>
                  </a:lnTo>
                  <a:lnTo>
                    <a:pt x="38" y="91"/>
                  </a:lnTo>
                  <a:lnTo>
                    <a:pt x="28" y="91"/>
                  </a:lnTo>
                  <a:lnTo>
                    <a:pt x="28" y="91"/>
                  </a:lnTo>
                  <a:lnTo>
                    <a:pt x="18" y="90"/>
                  </a:lnTo>
                  <a:lnTo>
                    <a:pt x="14" y="89"/>
                  </a:lnTo>
                  <a:lnTo>
                    <a:pt x="10" y="86"/>
                  </a:lnTo>
                  <a:lnTo>
                    <a:pt x="5" y="82"/>
                  </a:lnTo>
                  <a:lnTo>
                    <a:pt x="3" y="78"/>
                  </a:lnTo>
                  <a:lnTo>
                    <a:pt x="1" y="74"/>
                  </a:lnTo>
                  <a:lnTo>
                    <a:pt x="0" y="67"/>
                  </a:lnTo>
                  <a:lnTo>
                    <a:pt x="0" y="67"/>
                  </a:lnTo>
                  <a:lnTo>
                    <a:pt x="1" y="59"/>
                  </a:lnTo>
                  <a:lnTo>
                    <a:pt x="4" y="53"/>
                  </a:lnTo>
                  <a:lnTo>
                    <a:pt x="10" y="47"/>
                  </a:lnTo>
                  <a:lnTo>
                    <a:pt x="15" y="42"/>
                  </a:lnTo>
                  <a:lnTo>
                    <a:pt x="23" y="39"/>
                  </a:lnTo>
                  <a:lnTo>
                    <a:pt x="32" y="38"/>
                  </a:lnTo>
                  <a:lnTo>
                    <a:pt x="42" y="37"/>
                  </a:lnTo>
                  <a:lnTo>
                    <a:pt x="52" y="35"/>
                  </a:lnTo>
                  <a:lnTo>
                    <a:pt x="52" y="35"/>
                  </a:lnTo>
                  <a:lnTo>
                    <a:pt x="65" y="37"/>
                  </a:lnTo>
                  <a:lnTo>
                    <a:pt x="65" y="37"/>
                  </a:lnTo>
                  <a:lnTo>
                    <a:pt x="66" y="31"/>
                  </a:lnTo>
                  <a:lnTo>
                    <a:pt x="66" y="31"/>
                  </a:lnTo>
                  <a:lnTo>
                    <a:pt x="65" y="26"/>
                  </a:lnTo>
                  <a:lnTo>
                    <a:pt x="63" y="23"/>
                  </a:lnTo>
                  <a:lnTo>
                    <a:pt x="62" y="19"/>
                  </a:lnTo>
                  <a:lnTo>
                    <a:pt x="59" y="18"/>
                  </a:lnTo>
                  <a:lnTo>
                    <a:pt x="54" y="14"/>
                  </a:lnTo>
                  <a:lnTo>
                    <a:pt x="44" y="14"/>
                  </a:lnTo>
                  <a:lnTo>
                    <a:pt x="44" y="14"/>
                  </a:lnTo>
                  <a:lnTo>
                    <a:pt x="38" y="14"/>
                  </a:lnTo>
                  <a:lnTo>
                    <a:pt x="31" y="15"/>
                  </a:lnTo>
                  <a:lnTo>
                    <a:pt x="24" y="18"/>
                  </a:lnTo>
                  <a:lnTo>
                    <a:pt x="18" y="20"/>
                  </a:lnTo>
                  <a:lnTo>
                    <a:pt x="22" y="4"/>
                  </a:lnTo>
                  <a:close/>
                  <a:moveTo>
                    <a:pt x="60" y="47"/>
                  </a:moveTo>
                  <a:lnTo>
                    <a:pt x="48" y="47"/>
                  </a:lnTo>
                  <a:lnTo>
                    <a:pt x="48" y="47"/>
                  </a:lnTo>
                  <a:lnTo>
                    <a:pt x="39" y="49"/>
                  </a:lnTo>
                  <a:lnTo>
                    <a:pt x="28" y="51"/>
                  </a:lnTo>
                  <a:lnTo>
                    <a:pt x="24" y="54"/>
                  </a:lnTo>
                  <a:lnTo>
                    <a:pt x="20" y="58"/>
                  </a:lnTo>
                  <a:lnTo>
                    <a:pt x="19" y="62"/>
                  </a:lnTo>
                  <a:lnTo>
                    <a:pt x="18" y="67"/>
                  </a:lnTo>
                  <a:lnTo>
                    <a:pt x="18" y="67"/>
                  </a:lnTo>
                  <a:lnTo>
                    <a:pt x="19" y="73"/>
                  </a:lnTo>
                  <a:lnTo>
                    <a:pt x="22" y="75"/>
                  </a:lnTo>
                  <a:lnTo>
                    <a:pt x="27" y="78"/>
                  </a:lnTo>
                  <a:lnTo>
                    <a:pt x="32" y="79"/>
                  </a:lnTo>
                  <a:lnTo>
                    <a:pt x="32" y="79"/>
                  </a:lnTo>
                  <a:lnTo>
                    <a:pt x="38" y="78"/>
                  </a:lnTo>
                  <a:lnTo>
                    <a:pt x="43" y="77"/>
                  </a:lnTo>
                  <a:lnTo>
                    <a:pt x="48" y="73"/>
                  </a:lnTo>
                  <a:lnTo>
                    <a:pt x="52" y="69"/>
                  </a:lnTo>
                  <a:lnTo>
                    <a:pt x="55" y="65"/>
                  </a:lnTo>
                  <a:lnTo>
                    <a:pt x="58"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18">
              <a:extLst>
                <a:ext uri="{FF2B5EF4-FFF2-40B4-BE49-F238E27FC236}">
                  <a16:creationId xmlns:a16="http://schemas.microsoft.com/office/drawing/2014/main" id="{AF995F01-1BFF-47C6-9C3A-5547ECED302B}"/>
                </a:ext>
              </a:extLst>
            </p:cNvPr>
            <p:cNvSpPr>
              <a:spLocks/>
            </p:cNvSpPr>
            <p:nvPr userDrawn="1"/>
          </p:nvSpPr>
          <p:spPr bwMode="auto">
            <a:xfrm>
              <a:off x="1906" y="3215"/>
              <a:ext cx="63" cy="115"/>
            </a:xfrm>
            <a:custGeom>
              <a:avLst/>
              <a:gdLst>
                <a:gd name="T0" fmla="*/ 3 w 63"/>
                <a:gd name="T1" fmla="*/ 26 h 115"/>
                <a:gd name="T2" fmla="*/ 23 w 63"/>
                <a:gd name="T3" fmla="*/ 26 h 115"/>
                <a:gd name="T4" fmla="*/ 27 w 63"/>
                <a:gd name="T5" fmla="*/ 6 h 115"/>
                <a:gd name="T6" fmla="*/ 44 w 63"/>
                <a:gd name="T7" fmla="*/ 0 h 115"/>
                <a:gd name="T8" fmla="*/ 39 w 63"/>
                <a:gd name="T9" fmla="*/ 26 h 115"/>
                <a:gd name="T10" fmla="*/ 63 w 63"/>
                <a:gd name="T11" fmla="*/ 26 h 115"/>
                <a:gd name="T12" fmla="*/ 60 w 63"/>
                <a:gd name="T13" fmla="*/ 39 h 115"/>
                <a:gd name="T14" fmla="*/ 36 w 63"/>
                <a:gd name="T15" fmla="*/ 39 h 115"/>
                <a:gd name="T16" fmla="*/ 28 w 63"/>
                <a:gd name="T17" fmla="*/ 77 h 115"/>
                <a:gd name="T18" fmla="*/ 28 w 63"/>
                <a:gd name="T19" fmla="*/ 77 h 115"/>
                <a:gd name="T20" fmla="*/ 26 w 63"/>
                <a:gd name="T21" fmla="*/ 94 h 115"/>
                <a:gd name="T22" fmla="*/ 26 w 63"/>
                <a:gd name="T23" fmla="*/ 94 h 115"/>
                <a:gd name="T24" fmla="*/ 26 w 63"/>
                <a:gd name="T25" fmla="*/ 98 h 115"/>
                <a:gd name="T26" fmla="*/ 28 w 63"/>
                <a:gd name="T27" fmla="*/ 101 h 115"/>
                <a:gd name="T28" fmla="*/ 31 w 63"/>
                <a:gd name="T29" fmla="*/ 102 h 115"/>
                <a:gd name="T30" fmla="*/ 36 w 63"/>
                <a:gd name="T31" fmla="*/ 103 h 115"/>
                <a:gd name="T32" fmla="*/ 36 w 63"/>
                <a:gd name="T33" fmla="*/ 103 h 115"/>
                <a:gd name="T34" fmla="*/ 43 w 63"/>
                <a:gd name="T35" fmla="*/ 102 h 115"/>
                <a:gd name="T36" fmla="*/ 48 w 63"/>
                <a:gd name="T37" fmla="*/ 101 h 115"/>
                <a:gd name="T38" fmla="*/ 46 w 63"/>
                <a:gd name="T39" fmla="*/ 114 h 115"/>
                <a:gd name="T40" fmla="*/ 46 w 63"/>
                <a:gd name="T41" fmla="*/ 114 h 115"/>
                <a:gd name="T42" fmla="*/ 38 w 63"/>
                <a:gd name="T43" fmla="*/ 115 h 115"/>
                <a:gd name="T44" fmla="*/ 30 w 63"/>
                <a:gd name="T45" fmla="*/ 115 h 115"/>
                <a:gd name="T46" fmla="*/ 30 w 63"/>
                <a:gd name="T47" fmla="*/ 115 h 115"/>
                <a:gd name="T48" fmla="*/ 24 w 63"/>
                <a:gd name="T49" fmla="*/ 115 h 115"/>
                <a:gd name="T50" fmla="*/ 20 w 63"/>
                <a:gd name="T51" fmla="*/ 114 h 115"/>
                <a:gd name="T52" fmla="*/ 16 w 63"/>
                <a:gd name="T53" fmla="*/ 113 h 115"/>
                <a:gd name="T54" fmla="*/ 14 w 63"/>
                <a:gd name="T55" fmla="*/ 110 h 115"/>
                <a:gd name="T56" fmla="*/ 9 w 63"/>
                <a:gd name="T57" fmla="*/ 103 h 115"/>
                <a:gd name="T58" fmla="*/ 9 w 63"/>
                <a:gd name="T59" fmla="*/ 97 h 115"/>
                <a:gd name="T60" fmla="*/ 9 w 63"/>
                <a:gd name="T61" fmla="*/ 97 h 115"/>
                <a:gd name="T62" fmla="*/ 9 w 63"/>
                <a:gd name="T63" fmla="*/ 86 h 115"/>
                <a:gd name="T64" fmla="*/ 12 w 63"/>
                <a:gd name="T65" fmla="*/ 77 h 115"/>
                <a:gd name="T66" fmla="*/ 19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4" y="0"/>
                  </a:lnTo>
                  <a:lnTo>
                    <a:pt x="39" y="26"/>
                  </a:lnTo>
                  <a:lnTo>
                    <a:pt x="63" y="26"/>
                  </a:lnTo>
                  <a:lnTo>
                    <a:pt x="60" y="39"/>
                  </a:lnTo>
                  <a:lnTo>
                    <a:pt x="36" y="39"/>
                  </a:lnTo>
                  <a:lnTo>
                    <a:pt x="28" y="77"/>
                  </a:lnTo>
                  <a:lnTo>
                    <a:pt x="28" y="77"/>
                  </a:lnTo>
                  <a:lnTo>
                    <a:pt x="26" y="94"/>
                  </a:lnTo>
                  <a:lnTo>
                    <a:pt x="26" y="94"/>
                  </a:lnTo>
                  <a:lnTo>
                    <a:pt x="26" y="98"/>
                  </a:lnTo>
                  <a:lnTo>
                    <a:pt x="28" y="101"/>
                  </a:lnTo>
                  <a:lnTo>
                    <a:pt x="31" y="102"/>
                  </a:lnTo>
                  <a:lnTo>
                    <a:pt x="36" y="103"/>
                  </a:lnTo>
                  <a:lnTo>
                    <a:pt x="36" y="103"/>
                  </a:lnTo>
                  <a:lnTo>
                    <a:pt x="43" y="102"/>
                  </a:lnTo>
                  <a:lnTo>
                    <a:pt x="48" y="101"/>
                  </a:lnTo>
                  <a:lnTo>
                    <a:pt x="46" y="114"/>
                  </a:lnTo>
                  <a:lnTo>
                    <a:pt x="46" y="114"/>
                  </a:lnTo>
                  <a:lnTo>
                    <a:pt x="38" y="115"/>
                  </a:lnTo>
                  <a:lnTo>
                    <a:pt x="30" y="115"/>
                  </a:lnTo>
                  <a:lnTo>
                    <a:pt x="30" y="115"/>
                  </a:lnTo>
                  <a:lnTo>
                    <a:pt x="24" y="115"/>
                  </a:lnTo>
                  <a:lnTo>
                    <a:pt x="20" y="114"/>
                  </a:lnTo>
                  <a:lnTo>
                    <a:pt x="16" y="113"/>
                  </a:lnTo>
                  <a:lnTo>
                    <a:pt x="14" y="110"/>
                  </a:lnTo>
                  <a:lnTo>
                    <a:pt x="9" y="103"/>
                  </a:lnTo>
                  <a:lnTo>
                    <a:pt x="9" y="97"/>
                  </a:lnTo>
                  <a:lnTo>
                    <a:pt x="9" y="97"/>
                  </a:lnTo>
                  <a:lnTo>
                    <a:pt x="9" y="86"/>
                  </a:lnTo>
                  <a:lnTo>
                    <a:pt x="12" y="77"/>
                  </a:lnTo>
                  <a:lnTo>
                    <a:pt x="19"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9">
              <a:extLst>
                <a:ext uri="{FF2B5EF4-FFF2-40B4-BE49-F238E27FC236}">
                  <a16:creationId xmlns:a16="http://schemas.microsoft.com/office/drawing/2014/main" id="{3ABEB72C-B477-4B54-9DAC-2D637BFB6A78}"/>
                </a:ext>
              </a:extLst>
            </p:cNvPr>
            <p:cNvSpPr>
              <a:spLocks/>
            </p:cNvSpPr>
            <p:nvPr userDrawn="1"/>
          </p:nvSpPr>
          <p:spPr bwMode="auto">
            <a:xfrm>
              <a:off x="2021" y="3215"/>
              <a:ext cx="62" cy="115"/>
            </a:xfrm>
            <a:custGeom>
              <a:avLst/>
              <a:gdLst>
                <a:gd name="T0" fmla="*/ 3 w 62"/>
                <a:gd name="T1" fmla="*/ 26 h 115"/>
                <a:gd name="T2" fmla="*/ 22 w 62"/>
                <a:gd name="T3" fmla="*/ 26 h 115"/>
                <a:gd name="T4" fmla="*/ 26 w 62"/>
                <a:gd name="T5" fmla="*/ 6 h 115"/>
                <a:gd name="T6" fmla="*/ 43 w 62"/>
                <a:gd name="T7" fmla="*/ 0 h 115"/>
                <a:gd name="T8" fmla="*/ 38 w 62"/>
                <a:gd name="T9" fmla="*/ 26 h 115"/>
                <a:gd name="T10" fmla="*/ 62 w 62"/>
                <a:gd name="T11" fmla="*/ 26 h 115"/>
                <a:gd name="T12" fmla="*/ 60 w 62"/>
                <a:gd name="T13" fmla="*/ 39 h 115"/>
                <a:gd name="T14" fmla="*/ 35 w 62"/>
                <a:gd name="T15" fmla="*/ 39 h 115"/>
                <a:gd name="T16" fmla="*/ 27 w 62"/>
                <a:gd name="T17" fmla="*/ 77 h 115"/>
                <a:gd name="T18" fmla="*/ 27 w 62"/>
                <a:gd name="T19" fmla="*/ 77 h 115"/>
                <a:gd name="T20" fmla="*/ 25 w 62"/>
                <a:gd name="T21" fmla="*/ 94 h 115"/>
                <a:gd name="T22" fmla="*/ 25 w 62"/>
                <a:gd name="T23" fmla="*/ 94 h 115"/>
                <a:gd name="T24" fmla="*/ 26 w 62"/>
                <a:gd name="T25" fmla="*/ 98 h 115"/>
                <a:gd name="T26" fmla="*/ 27 w 62"/>
                <a:gd name="T27" fmla="*/ 101 h 115"/>
                <a:gd name="T28" fmla="*/ 31 w 62"/>
                <a:gd name="T29" fmla="*/ 102 h 115"/>
                <a:gd name="T30" fmla="*/ 37 w 62"/>
                <a:gd name="T31" fmla="*/ 103 h 115"/>
                <a:gd name="T32" fmla="*/ 37 w 62"/>
                <a:gd name="T33" fmla="*/ 103 h 115"/>
                <a:gd name="T34" fmla="*/ 42 w 62"/>
                <a:gd name="T35" fmla="*/ 102 h 115"/>
                <a:gd name="T36" fmla="*/ 47 w 62"/>
                <a:gd name="T37" fmla="*/ 101 h 115"/>
                <a:gd name="T38" fmla="*/ 46 w 62"/>
                <a:gd name="T39" fmla="*/ 114 h 115"/>
                <a:gd name="T40" fmla="*/ 46 w 62"/>
                <a:gd name="T41" fmla="*/ 114 h 115"/>
                <a:gd name="T42" fmla="*/ 38 w 62"/>
                <a:gd name="T43" fmla="*/ 115 h 115"/>
                <a:gd name="T44" fmla="*/ 30 w 62"/>
                <a:gd name="T45" fmla="*/ 115 h 115"/>
                <a:gd name="T46" fmla="*/ 30 w 62"/>
                <a:gd name="T47" fmla="*/ 115 h 115"/>
                <a:gd name="T48" fmla="*/ 25 w 62"/>
                <a:gd name="T49" fmla="*/ 115 h 115"/>
                <a:gd name="T50" fmla="*/ 21 w 62"/>
                <a:gd name="T51" fmla="*/ 114 h 115"/>
                <a:gd name="T52" fmla="*/ 17 w 62"/>
                <a:gd name="T53" fmla="*/ 113 h 115"/>
                <a:gd name="T54" fmla="*/ 14 w 62"/>
                <a:gd name="T55" fmla="*/ 110 h 115"/>
                <a:gd name="T56" fmla="*/ 10 w 62"/>
                <a:gd name="T57" fmla="*/ 103 h 115"/>
                <a:gd name="T58" fmla="*/ 9 w 62"/>
                <a:gd name="T59" fmla="*/ 97 h 115"/>
                <a:gd name="T60" fmla="*/ 9 w 62"/>
                <a:gd name="T61" fmla="*/ 97 h 115"/>
                <a:gd name="T62" fmla="*/ 10 w 62"/>
                <a:gd name="T63" fmla="*/ 86 h 115"/>
                <a:gd name="T64" fmla="*/ 11 w 62"/>
                <a:gd name="T65" fmla="*/ 77 h 115"/>
                <a:gd name="T66" fmla="*/ 19 w 62"/>
                <a:gd name="T67" fmla="*/ 39 h 115"/>
                <a:gd name="T68" fmla="*/ 0 w 62"/>
                <a:gd name="T69" fmla="*/ 39 h 115"/>
                <a:gd name="T70" fmla="*/ 3 w 6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15">
                  <a:moveTo>
                    <a:pt x="3" y="26"/>
                  </a:moveTo>
                  <a:lnTo>
                    <a:pt x="22" y="26"/>
                  </a:lnTo>
                  <a:lnTo>
                    <a:pt x="26" y="6"/>
                  </a:lnTo>
                  <a:lnTo>
                    <a:pt x="43" y="0"/>
                  </a:lnTo>
                  <a:lnTo>
                    <a:pt x="38" y="26"/>
                  </a:lnTo>
                  <a:lnTo>
                    <a:pt x="62" y="26"/>
                  </a:lnTo>
                  <a:lnTo>
                    <a:pt x="60" y="39"/>
                  </a:lnTo>
                  <a:lnTo>
                    <a:pt x="35" y="39"/>
                  </a:lnTo>
                  <a:lnTo>
                    <a:pt x="27" y="77"/>
                  </a:lnTo>
                  <a:lnTo>
                    <a:pt x="27" y="77"/>
                  </a:lnTo>
                  <a:lnTo>
                    <a:pt x="25" y="94"/>
                  </a:lnTo>
                  <a:lnTo>
                    <a:pt x="25" y="94"/>
                  </a:lnTo>
                  <a:lnTo>
                    <a:pt x="26" y="98"/>
                  </a:lnTo>
                  <a:lnTo>
                    <a:pt x="27" y="101"/>
                  </a:lnTo>
                  <a:lnTo>
                    <a:pt x="31" y="102"/>
                  </a:lnTo>
                  <a:lnTo>
                    <a:pt x="37" y="103"/>
                  </a:lnTo>
                  <a:lnTo>
                    <a:pt x="37" y="103"/>
                  </a:lnTo>
                  <a:lnTo>
                    <a:pt x="42" y="102"/>
                  </a:lnTo>
                  <a:lnTo>
                    <a:pt x="47" y="101"/>
                  </a:lnTo>
                  <a:lnTo>
                    <a:pt x="46" y="114"/>
                  </a:lnTo>
                  <a:lnTo>
                    <a:pt x="46" y="114"/>
                  </a:lnTo>
                  <a:lnTo>
                    <a:pt x="38" y="115"/>
                  </a:lnTo>
                  <a:lnTo>
                    <a:pt x="30" y="115"/>
                  </a:lnTo>
                  <a:lnTo>
                    <a:pt x="30" y="115"/>
                  </a:lnTo>
                  <a:lnTo>
                    <a:pt x="25" y="115"/>
                  </a:lnTo>
                  <a:lnTo>
                    <a:pt x="21" y="114"/>
                  </a:lnTo>
                  <a:lnTo>
                    <a:pt x="17" y="113"/>
                  </a:lnTo>
                  <a:lnTo>
                    <a:pt x="14" y="110"/>
                  </a:lnTo>
                  <a:lnTo>
                    <a:pt x="10" y="103"/>
                  </a:lnTo>
                  <a:lnTo>
                    <a:pt x="9" y="97"/>
                  </a:lnTo>
                  <a:lnTo>
                    <a:pt x="9" y="97"/>
                  </a:lnTo>
                  <a:lnTo>
                    <a:pt x="10" y="86"/>
                  </a:lnTo>
                  <a:lnTo>
                    <a:pt x="11" y="77"/>
                  </a:lnTo>
                  <a:lnTo>
                    <a:pt x="19"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20">
              <a:extLst>
                <a:ext uri="{FF2B5EF4-FFF2-40B4-BE49-F238E27FC236}">
                  <a16:creationId xmlns:a16="http://schemas.microsoft.com/office/drawing/2014/main" id="{E489DE63-1BCA-4E76-9336-7071743F247F}"/>
                </a:ext>
              </a:extLst>
            </p:cNvPr>
            <p:cNvSpPr>
              <a:spLocks/>
            </p:cNvSpPr>
            <p:nvPr userDrawn="1"/>
          </p:nvSpPr>
          <p:spPr bwMode="auto">
            <a:xfrm>
              <a:off x="2085" y="3201"/>
              <a:ext cx="88" cy="128"/>
            </a:xfrm>
            <a:custGeom>
              <a:avLst/>
              <a:gdLst>
                <a:gd name="T0" fmla="*/ 26 w 88"/>
                <a:gd name="T1" fmla="*/ 0 h 128"/>
                <a:gd name="T2" fmla="*/ 42 w 88"/>
                <a:gd name="T3" fmla="*/ 0 h 128"/>
                <a:gd name="T4" fmla="*/ 32 w 88"/>
                <a:gd name="T5" fmla="*/ 52 h 128"/>
                <a:gd name="T6" fmla="*/ 32 w 88"/>
                <a:gd name="T7" fmla="*/ 52 h 128"/>
                <a:gd name="T8" fmla="*/ 32 w 88"/>
                <a:gd name="T9" fmla="*/ 52 h 128"/>
                <a:gd name="T10" fmla="*/ 37 w 88"/>
                <a:gd name="T11" fmla="*/ 45 h 128"/>
                <a:gd name="T12" fmla="*/ 44 w 88"/>
                <a:gd name="T13" fmla="*/ 41 h 128"/>
                <a:gd name="T14" fmla="*/ 52 w 88"/>
                <a:gd name="T15" fmla="*/ 38 h 128"/>
                <a:gd name="T16" fmla="*/ 60 w 88"/>
                <a:gd name="T17" fmla="*/ 38 h 128"/>
                <a:gd name="T18" fmla="*/ 60 w 88"/>
                <a:gd name="T19" fmla="*/ 38 h 128"/>
                <a:gd name="T20" fmla="*/ 65 w 88"/>
                <a:gd name="T21" fmla="*/ 38 h 128"/>
                <a:gd name="T22" fmla="*/ 71 w 88"/>
                <a:gd name="T23" fmla="*/ 40 h 128"/>
                <a:gd name="T24" fmla="*/ 76 w 88"/>
                <a:gd name="T25" fmla="*/ 42 h 128"/>
                <a:gd name="T26" fmla="*/ 80 w 88"/>
                <a:gd name="T27" fmla="*/ 45 h 128"/>
                <a:gd name="T28" fmla="*/ 84 w 88"/>
                <a:gd name="T29" fmla="*/ 49 h 128"/>
                <a:gd name="T30" fmla="*/ 87 w 88"/>
                <a:gd name="T31" fmla="*/ 53 h 128"/>
                <a:gd name="T32" fmla="*/ 88 w 88"/>
                <a:gd name="T33" fmla="*/ 60 h 128"/>
                <a:gd name="T34" fmla="*/ 88 w 88"/>
                <a:gd name="T35" fmla="*/ 65 h 128"/>
                <a:gd name="T36" fmla="*/ 88 w 88"/>
                <a:gd name="T37" fmla="*/ 65 h 128"/>
                <a:gd name="T38" fmla="*/ 88 w 88"/>
                <a:gd name="T39" fmla="*/ 73 h 128"/>
                <a:gd name="T40" fmla="*/ 87 w 88"/>
                <a:gd name="T41" fmla="*/ 81 h 128"/>
                <a:gd name="T42" fmla="*/ 77 w 88"/>
                <a:gd name="T43" fmla="*/ 128 h 128"/>
                <a:gd name="T44" fmla="*/ 61 w 88"/>
                <a:gd name="T45" fmla="*/ 128 h 128"/>
                <a:gd name="T46" fmla="*/ 72 w 88"/>
                <a:gd name="T47" fmla="*/ 76 h 128"/>
                <a:gd name="T48" fmla="*/ 72 w 88"/>
                <a:gd name="T49" fmla="*/ 76 h 128"/>
                <a:gd name="T50" fmla="*/ 72 w 88"/>
                <a:gd name="T51" fmla="*/ 68 h 128"/>
                <a:gd name="T52" fmla="*/ 72 w 88"/>
                <a:gd name="T53" fmla="*/ 68 h 128"/>
                <a:gd name="T54" fmla="*/ 72 w 88"/>
                <a:gd name="T55" fmla="*/ 61 h 128"/>
                <a:gd name="T56" fmla="*/ 68 w 88"/>
                <a:gd name="T57" fmla="*/ 56 h 128"/>
                <a:gd name="T58" fmla="*/ 63 w 88"/>
                <a:gd name="T59" fmla="*/ 53 h 128"/>
                <a:gd name="T60" fmla="*/ 56 w 88"/>
                <a:gd name="T61" fmla="*/ 52 h 128"/>
                <a:gd name="T62" fmla="*/ 56 w 88"/>
                <a:gd name="T63" fmla="*/ 52 h 128"/>
                <a:gd name="T64" fmla="*/ 49 w 88"/>
                <a:gd name="T65" fmla="*/ 52 h 128"/>
                <a:gd name="T66" fmla="*/ 44 w 88"/>
                <a:gd name="T67" fmla="*/ 54 h 128"/>
                <a:gd name="T68" fmla="*/ 38 w 88"/>
                <a:gd name="T69" fmla="*/ 58 h 128"/>
                <a:gd name="T70" fmla="*/ 33 w 88"/>
                <a:gd name="T71" fmla="*/ 64 h 128"/>
                <a:gd name="T72" fmla="*/ 30 w 88"/>
                <a:gd name="T73" fmla="*/ 69 h 128"/>
                <a:gd name="T74" fmla="*/ 28 w 88"/>
                <a:gd name="T75" fmla="*/ 75 h 128"/>
                <a:gd name="T76" fmla="*/ 25 w 88"/>
                <a:gd name="T77" fmla="*/ 84 h 128"/>
                <a:gd name="T78" fmla="*/ 16 w 88"/>
                <a:gd name="T79" fmla="*/ 128 h 128"/>
                <a:gd name="T80" fmla="*/ 0 w 88"/>
                <a:gd name="T81" fmla="*/ 128 h 128"/>
                <a:gd name="T82" fmla="*/ 26 w 88"/>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28">
                  <a:moveTo>
                    <a:pt x="26" y="0"/>
                  </a:moveTo>
                  <a:lnTo>
                    <a:pt x="42" y="0"/>
                  </a:lnTo>
                  <a:lnTo>
                    <a:pt x="32" y="52"/>
                  </a:lnTo>
                  <a:lnTo>
                    <a:pt x="32" y="52"/>
                  </a:lnTo>
                  <a:lnTo>
                    <a:pt x="32" y="52"/>
                  </a:lnTo>
                  <a:lnTo>
                    <a:pt x="37" y="45"/>
                  </a:lnTo>
                  <a:lnTo>
                    <a:pt x="44" y="41"/>
                  </a:lnTo>
                  <a:lnTo>
                    <a:pt x="52" y="38"/>
                  </a:lnTo>
                  <a:lnTo>
                    <a:pt x="60" y="38"/>
                  </a:lnTo>
                  <a:lnTo>
                    <a:pt x="60" y="38"/>
                  </a:lnTo>
                  <a:lnTo>
                    <a:pt x="65" y="38"/>
                  </a:lnTo>
                  <a:lnTo>
                    <a:pt x="71" y="40"/>
                  </a:lnTo>
                  <a:lnTo>
                    <a:pt x="76" y="42"/>
                  </a:lnTo>
                  <a:lnTo>
                    <a:pt x="80" y="45"/>
                  </a:lnTo>
                  <a:lnTo>
                    <a:pt x="84" y="49"/>
                  </a:lnTo>
                  <a:lnTo>
                    <a:pt x="87" y="53"/>
                  </a:lnTo>
                  <a:lnTo>
                    <a:pt x="88" y="60"/>
                  </a:lnTo>
                  <a:lnTo>
                    <a:pt x="88" y="65"/>
                  </a:lnTo>
                  <a:lnTo>
                    <a:pt x="88" y="65"/>
                  </a:lnTo>
                  <a:lnTo>
                    <a:pt x="88" y="73"/>
                  </a:lnTo>
                  <a:lnTo>
                    <a:pt x="87" y="81"/>
                  </a:lnTo>
                  <a:lnTo>
                    <a:pt x="77" y="128"/>
                  </a:lnTo>
                  <a:lnTo>
                    <a:pt x="61" y="128"/>
                  </a:lnTo>
                  <a:lnTo>
                    <a:pt x="72" y="76"/>
                  </a:lnTo>
                  <a:lnTo>
                    <a:pt x="72" y="76"/>
                  </a:lnTo>
                  <a:lnTo>
                    <a:pt x="72" y="68"/>
                  </a:lnTo>
                  <a:lnTo>
                    <a:pt x="72" y="68"/>
                  </a:lnTo>
                  <a:lnTo>
                    <a:pt x="72" y="61"/>
                  </a:lnTo>
                  <a:lnTo>
                    <a:pt x="68" y="56"/>
                  </a:lnTo>
                  <a:lnTo>
                    <a:pt x="63" y="53"/>
                  </a:lnTo>
                  <a:lnTo>
                    <a:pt x="56" y="52"/>
                  </a:lnTo>
                  <a:lnTo>
                    <a:pt x="56" y="52"/>
                  </a:lnTo>
                  <a:lnTo>
                    <a:pt x="49" y="52"/>
                  </a:lnTo>
                  <a:lnTo>
                    <a:pt x="44" y="54"/>
                  </a:lnTo>
                  <a:lnTo>
                    <a:pt x="38" y="58"/>
                  </a:lnTo>
                  <a:lnTo>
                    <a:pt x="33" y="64"/>
                  </a:lnTo>
                  <a:lnTo>
                    <a:pt x="30" y="69"/>
                  </a:lnTo>
                  <a:lnTo>
                    <a:pt x="28" y="75"/>
                  </a:lnTo>
                  <a:lnTo>
                    <a:pt x="25" y="84"/>
                  </a:lnTo>
                  <a:lnTo>
                    <a:pt x="16" y="128"/>
                  </a:lnTo>
                  <a:lnTo>
                    <a:pt x="0" y="12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21">
              <a:extLst>
                <a:ext uri="{FF2B5EF4-FFF2-40B4-BE49-F238E27FC236}">
                  <a16:creationId xmlns:a16="http://schemas.microsoft.com/office/drawing/2014/main" id="{9B4C11C9-EA8C-460E-9A94-A369DDE0A2D5}"/>
                </a:ext>
              </a:extLst>
            </p:cNvPr>
            <p:cNvSpPr>
              <a:spLocks noEditPoints="1"/>
            </p:cNvSpPr>
            <p:nvPr userDrawn="1"/>
          </p:nvSpPr>
          <p:spPr bwMode="auto">
            <a:xfrm>
              <a:off x="2192" y="3239"/>
              <a:ext cx="80" cy="91"/>
            </a:xfrm>
            <a:custGeom>
              <a:avLst/>
              <a:gdLst>
                <a:gd name="T0" fmla="*/ 66 w 80"/>
                <a:gd name="T1" fmla="*/ 89 h 91"/>
                <a:gd name="T2" fmla="*/ 40 w 80"/>
                <a:gd name="T3" fmla="*/ 91 h 91"/>
                <a:gd name="T4" fmla="*/ 32 w 80"/>
                <a:gd name="T5" fmla="*/ 91 h 91"/>
                <a:gd name="T6" fmla="*/ 17 w 80"/>
                <a:gd name="T7" fmla="*/ 87 h 91"/>
                <a:gd name="T8" fmla="*/ 7 w 80"/>
                <a:gd name="T9" fmla="*/ 78 h 91"/>
                <a:gd name="T10" fmla="*/ 0 w 80"/>
                <a:gd name="T11" fmla="*/ 63 h 91"/>
                <a:gd name="T12" fmla="*/ 0 w 80"/>
                <a:gd name="T13" fmla="*/ 53 h 91"/>
                <a:gd name="T14" fmla="*/ 3 w 80"/>
                <a:gd name="T15" fmla="*/ 34 h 91"/>
                <a:gd name="T16" fmla="*/ 12 w 80"/>
                <a:gd name="T17" fmla="*/ 18 h 91"/>
                <a:gd name="T18" fmla="*/ 27 w 80"/>
                <a:gd name="T19" fmla="*/ 4 h 91"/>
                <a:gd name="T20" fmla="*/ 47 w 80"/>
                <a:gd name="T21" fmla="*/ 0 h 91"/>
                <a:gd name="T22" fmla="*/ 55 w 80"/>
                <a:gd name="T23" fmla="*/ 0 h 91"/>
                <a:gd name="T24" fmla="*/ 67 w 80"/>
                <a:gd name="T25" fmla="*/ 6 h 91"/>
                <a:gd name="T26" fmla="*/ 75 w 80"/>
                <a:gd name="T27" fmla="*/ 14 h 91"/>
                <a:gd name="T28" fmla="*/ 80 w 80"/>
                <a:gd name="T29" fmla="*/ 26 h 91"/>
                <a:gd name="T30" fmla="*/ 80 w 80"/>
                <a:gd name="T31" fmla="*/ 34 h 91"/>
                <a:gd name="T32" fmla="*/ 79 w 80"/>
                <a:gd name="T33" fmla="*/ 50 h 91"/>
                <a:gd name="T34" fmla="*/ 17 w 80"/>
                <a:gd name="T35" fmla="*/ 50 h 91"/>
                <a:gd name="T36" fmla="*/ 16 w 80"/>
                <a:gd name="T37" fmla="*/ 55 h 91"/>
                <a:gd name="T38" fmla="*/ 19 w 80"/>
                <a:gd name="T39" fmla="*/ 67 h 91"/>
                <a:gd name="T40" fmla="*/ 24 w 80"/>
                <a:gd name="T41" fmla="*/ 74 h 91"/>
                <a:gd name="T42" fmla="*/ 32 w 80"/>
                <a:gd name="T43" fmla="*/ 78 h 91"/>
                <a:gd name="T44" fmla="*/ 44 w 80"/>
                <a:gd name="T45" fmla="*/ 79 h 91"/>
                <a:gd name="T46" fmla="*/ 68 w 80"/>
                <a:gd name="T47" fmla="*/ 74 h 91"/>
                <a:gd name="T48" fmla="*/ 64 w 80"/>
                <a:gd name="T49" fmla="*/ 38 h 91"/>
                <a:gd name="T50" fmla="*/ 64 w 80"/>
                <a:gd name="T51" fmla="*/ 31 h 91"/>
                <a:gd name="T52" fmla="*/ 63 w 80"/>
                <a:gd name="T53" fmla="*/ 24 h 91"/>
                <a:gd name="T54" fmla="*/ 54 w 80"/>
                <a:gd name="T55" fmla="*/ 15 h 91"/>
                <a:gd name="T56" fmla="*/ 45 w 80"/>
                <a:gd name="T57" fmla="*/ 14 h 91"/>
                <a:gd name="T58" fmla="*/ 36 w 80"/>
                <a:gd name="T59" fmla="*/ 15 h 91"/>
                <a:gd name="T60" fmla="*/ 28 w 80"/>
                <a:gd name="T61" fmla="*/ 20 h 91"/>
                <a:gd name="T62" fmla="*/ 19 w 80"/>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1">
                  <a:moveTo>
                    <a:pt x="66" y="89"/>
                  </a:moveTo>
                  <a:lnTo>
                    <a:pt x="66" y="89"/>
                  </a:lnTo>
                  <a:lnTo>
                    <a:pt x="52" y="91"/>
                  </a:lnTo>
                  <a:lnTo>
                    <a:pt x="40" y="91"/>
                  </a:lnTo>
                  <a:lnTo>
                    <a:pt x="40" y="91"/>
                  </a:lnTo>
                  <a:lnTo>
                    <a:pt x="32" y="91"/>
                  </a:lnTo>
                  <a:lnTo>
                    <a:pt x="24" y="90"/>
                  </a:lnTo>
                  <a:lnTo>
                    <a:pt x="17" y="87"/>
                  </a:lnTo>
                  <a:lnTo>
                    <a:pt x="12" y="83"/>
                  </a:lnTo>
                  <a:lnTo>
                    <a:pt x="7" y="78"/>
                  </a:lnTo>
                  <a:lnTo>
                    <a:pt x="3" y="71"/>
                  </a:lnTo>
                  <a:lnTo>
                    <a:pt x="0" y="63"/>
                  </a:lnTo>
                  <a:lnTo>
                    <a:pt x="0" y="53"/>
                  </a:lnTo>
                  <a:lnTo>
                    <a:pt x="0" y="53"/>
                  </a:lnTo>
                  <a:lnTo>
                    <a:pt x="0" y="43"/>
                  </a:lnTo>
                  <a:lnTo>
                    <a:pt x="3" y="34"/>
                  </a:lnTo>
                  <a:lnTo>
                    <a:pt x="7" y="26"/>
                  </a:lnTo>
                  <a:lnTo>
                    <a:pt x="12" y="18"/>
                  </a:lnTo>
                  <a:lnTo>
                    <a:pt x="19" y="10"/>
                  </a:lnTo>
                  <a:lnTo>
                    <a:pt x="27" y="4"/>
                  </a:lnTo>
                  <a:lnTo>
                    <a:pt x="36" y="2"/>
                  </a:lnTo>
                  <a:lnTo>
                    <a:pt x="47" y="0"/>
                  </a:lnTo>
                  <a:lnTo>
                    <a:pt x="47" y="0"/>
                  </a:lnTo>
                  <a:lnTo>
                    <a:pt x="55" y="0"/>
                  </a:lnTo>
                  <a:lnTo>
                    <a:pt x="62" y="3"/>
                  </a:lnTo>
                  <a:lnTo>
                    <a:pt x="67" y="6"/>
                  </a:lnTo>
                  <a:lnTo>
                    <a:pt x="72" y="10"/>
                  </a:lnTo>
                  <a:lnTo>
                    <a:pt x="75" y="14"/>
                  </a:lnTo>
                  <a:lnTo>
                    <a:pt x="78" y="19"/>
                  </a:lnTo>
                  <a:lnTo>
                    <a:pt x="80" y="26"/>
                  </a:lnTo>
                  <a:lnTo>
                    <a:pt x="80" y="34"/>
                  </a:lnTo>
                  <a:lnTo>
                    <a:pt x="80" y="34"/>
                  </a:lnTo>
                  <a:lnTo>
                    <a:pt x="80" y="42"/>
                  </a:lnTo>
                  <a:lnTo>
                    <a:pt x="79" y="50"/>
                  </a:lnTo>
                  <a:lnTo>
                    <a:pt x="17" y="50"/>
                  </a:lnTo>
                  <a:lnTo>
                    <a:pt x="17" y="50"/>
                  </a:lnTo>
                  <a:lnTo>
                    <a:pt x="16" y="55"/>
                  </a:lnTo>
                  <a:lnTo>
                    <a:pt x="16" y="55"/>
                  </a:lnTo>
                  <a:lnTo>
                    <a:pt x="17" y="62"/>
                  </a:lnTo>
                  <a:lnTo>
                    <a:pt x="19" y="67"/>
                  </a:lnTo>
                  <a:lnTo>
                    <a:pt x="21" y="71"/>
                  </a:lnTo>
                  <a:lnTo>
                    <a:pt x="24" y="74"/>
                  </a:lnTo>
                  <a:lnTo>
                    <a:pt x="28" y="77"/>
                  </a:lnTo>
                  <a:lnTo>
                    <a:pt x="32" y="78"/>
                  </a:lnTo>
                  <a:lnTo>
                    <a:pt x="44" y="79"/>
                  </a:lnTo>
                  <a:lnTo>
                    <a:pt x="44" y="79"/>
                  </a:lnTo>
                  <a:lnTo>
                    <a:pt x="56" y="78"/>
                  </a:lnTo>
                  <a:lnTo>
                    <a:pt x="68" y="74"/>
                  </a:lnTo>
                  <a:lnTo>
                    <a:pt x="66" y="89"/>
                  </a:lnTo>
                  <a:close/>
                  <a:moveTo>
                    <a:pt x="64" y="38"/>
                  </a:moveTo>
                  <a:lnTo>
                    <a:pt x="64" y="38"/>
                  </a:lnTo>
                  <a:lnTo>
                    <a:pt x="64" y="31"/>
                  </a:lnTo>
                  <a:lnTo>
                    <a:pt x="64" y="31"/>
                  </a:lnTo>
                  <a:lnTo>
                    <a:pt x="63" y="24"/>
                  </a:lnTo>
                  <a:lnTo>
                    <a:pt x="59" y="18"/>
                  </a:lnTo>
                  <a:lnTo>
                    <a:pt x="54" y="15"/>
                  </a:lnTo>
                  <a:lnTo>
                    <a:pt x="45" y="14"/>
                  </a:lnTo>
                  <a:lnTo>
                    <a:pt x="45" y="14"/>
                  </a:lnTo>
                  <a:lnTo>
                    <a:pt x="40" y="14"/>
                  </a:lnTo>
                  <a:lnTo>
                    <a:pt x="36" y="15"/>
                  </a:lnTo>
                  <a:lnTo>
                    <a:pt x="32" y="18"/>
                  </a:lnTo>
                  <a:lnTo>
                    <a:pt x="28" y="20"/>
                  </a:lnTo>
                  <a:lnTo>
                    <a:pt x="23" y="29"/>
                  </a:lnTo>
                  <a:lnTo>
                    <a:pt x="19"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22">
              <a:extLst>
                <a:ext uri="{FF2B5EF4-FFF2-40B4-BE49-F238E27FC236}">
                  <a16:creationId xmlns:a16="http://schemas.microsoft.com/office/drawing/2014/main" id="{9C2EAA49-558B-43EA-8432-D9B9C7435448}"/>
                </a:ext>
              </a:extLst>
            </p:cNvPr>
            <p:cNvSpPr>
              <a:spLocks/>
            </p:cNvSpPr>
            <p:nvPr userDrawn="1"/>
          </p:nvSpPr>
          <p:spPr bwMode="auto">
            <a:xfrm>
              <a:off x="2333" y="3201"/>
              <a:ext cx="90" cy="128"/>
            </a:xfrm>
            <a:custGeom>
              <a:avLst/>
              <a:gdLst>
                <a:gd name="T0" fmla="*/ 27 w 90"/>
                <a:gd name="T1" fmla="*/ 0 h 128"/>
                <a:gd name="T2" fmla="*/ 43 w 90"/>
                <a:gd name="T3" fmla="*/ 0 h 128"/>
                <a:gd name="T4" fmla="*/ 32 w 90"/>
                <a:gd name="T5" fmla="*/ 52 h 128"/>
                <a:gd name="T6" fmla="*/ 32 w 90"/>
                <a:gd name="T7" fmla="*/ 52 h 128"/>
                <a:gd name="T8" fmla="*/ 32 w 90"/>
                <a:gd name="T9" fmla="*/ 52 h 128"/>
                <a:gd name="T10" fmla="*/ 37 w 90"/>
                <a:gd name="T11" fmla="*/ 45 h 128"/>
                <a:gd name="T12" fmla="*/ 44 w 90"/>
                <a:gd name="T13" fmla="*/ 41 h 128"/>
                <a:gd name="T14" fmla="*/ 52 w 90"/>
                <a:gd name="T15" fmla="*/ 38 h 128"/>
                <a:gd name="T16" fmla="*/ 60 w 90"/>
                <a:gd name="T17" fmla="*/ 38 h 128"/>
                <a:gd name="T18" fmla="*/ 60 w 90"/>
                <a:gd name="T19" fmla="*/ 38 h 128"/>
                <a:gd name="T20" fmla="*/ 67 w 90"/>
                <a:gd name="T21" fmla="*/ 38 h 128"/>
                <a:gd name="T22" fmla="*/ 72 w 90"/>
                <a:gd name="T23" fmla="*/ 40 h 128"/>
                <a:gd name="T24" fmla="*/ 78 w 90"/>
                <a:gd name="T25" fmla="*/ 42 h 128"/>
                <a:gd name="T26" fmla="*/ 82 w 90"/>
                <a:gd name="T27" fmla="*/ 45 h 128"/>
                <a:gd name="T28" fmla="*/ 84 w 90"/>
                <a:gd name="T29" fmla="*/ 49 h 128"/>
                <a:gd name="T30" fmla="*/ 87 w 90"/>
                <a:gd name="T31" fmla="*/ 53 h 128"/>
                <a:gd name="T32" fmla="*/ 90 w 90"/>
                <a:gd name="T33" fmla="*/ 60 h 128"/>
                <a:gd name="T34" fmla="*/ 90 w 90"/>
                <a:gd name="T35" fmla="*/ 65 h 128"/>
                <a:gd name="T36" fmla="*/ 90 w 90"/>
                <a:gd name="T37" fmla="*/ 65 h 128"/>
                <a:gd name="T38" fmla="*/ 88 w 90"/>
                <a:gd name="T39" fmla="*/ 73 h 128"/>
                <a:gd name="T40" fmla="*/ 87 w 90"/>
                <a:gd name="T41" fmla="*/ 81 h 128"/>
                <a:gd name="T42" fmla="*/ 78 w 90"/>
                <a:gd name="T43" fmla="*/ 128 h 128"/>
                <a:gd name="T44" fmla="*/ 61 w 90"/>
                <a:gd name="T45" fmla="*/ 128 h 128"/>
                <a:gd name="T46" fmla="*/ 72 w 90"/>
                <a:gd name="T47" fmla="*/ 76 h 128"/>
                <a:gd name="T48" fmla="*/ 72 w 90"/>
                <a:gd name="T49" fmla="*/ 76 h 128"/>
                <a:gd name="T50" fmla="*/ 74 w 90"/>
                <a:gd name="T51" fmla="*/ 68 h 128"/>
                <a:gd name="T52" fmla="*/ 74 w 90"/>
                <a:gd name="T53" fmla="*/ 68 h 128"/>
                <a:gd name="T54" fmla="*/ 72 w 90"/>
                <a:gd name="T55" fmla="*/ 61 h 128"/>
                <a:gd name="T56" fmla="*/ 70 w 90"/>
                <a:gd name="T57" fmla="*/ 56 h 128"/>
                <a:gd name="T58" fmla="*/ 64 w 90"/>
                <a:gd name="T59" fmla="*/ 53 h 128"/>
                <a:gd name="T60" fmla="*/ 57 w 90"/>
                <a:gd name="T61" fmla="*/ 52 h 128"/>
                <a:gd name="T62" fmla="*/ 57 w 90"/>
                <a:gd name="T63" fmla="*/ 52 h 128"/>
                <a:gd name="T64" fmla="*/ 51 w 90"/>
                <a:gd name="T65" fmla="*/ 52 h 128"/>
                <a:gd name="T66" fmla="*/ 44 w 90"/>
                <a:gd name="T67" fmla="*/ 54 h 128"/>
                <a:gd name="T68" fmla="*/ 39 w 90"/>
                <a:gd name="T69" fmla="*/ 58 h 128"/>
                <a:gd name="T70" fmla="*/ 35 w 90"/>
                <a:gd name="T71" fmla="*/ 64 h 128"/>
                <a:gd name="T72" fmla="*/ 31 w 90"/>
                <a:gd name="T73" fmla="*/ 69 h 128"/>
                <a:gd name="T74" fmla="*/ 28 w 90"/>
                <a:gd name="T75" fmla="*/ 75 h 128"/>
                <a:gd name="T76" fmla="*/ 25 w 90"/>
                <a:gd name="T77" fmla="*/ 84 h 128"/>
                <a:gd name="T78" fmla="*/ 16 w 90"/>
                <a:gd name="T79" fmla="*/ 128 h 128"/>
                <a:gd name="T80" fmla="*/ 0 w 90"/>
                <a:gd name="T81" fmla="*/ 128 h 128"/>
                <a:gd name="T82" fmla="*/ 27 w 90"/>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8">
                  <a:moveTo>
                    <a:pt x="27" y="0"/>
                  </a:moveTo>
                  <a:lnTo>
                    <a:pt x="43" y="0"/>
                  </a:lnTo>
                  <a:lnTo>
                    <a:pt x="32" y="52"/>
                  </a:lnTo>
                  <a:lnTo>
                    <a:pt x="32" y="52"/>
                  </a:lnTo>
                  <a:lnTo>
                    <a:pt x="32" y="52"/>
                  </a:lnTo>
                  <a:lnTo>
                    <a:pt x="37" y="45"/>
                  </a:lnTo>
                  <a:lnTo>
                    <a:pt x="44" y="41"/>
                  </a:lnTo>
                  <a:lnTo>
                    <a:pt x="52" y="38"/>
                  </a:lnTo>
                  <a:lnTo>
                    <a:pt x="60" y="38"/>
                  </a:lnTo>
                  <a:lnTo>
                    <a:pt x="60" y="38"/>
                  </a:lnTo>
                  <a:lnTo>
                    <a:pt x="67" y="38"/>
                  </a:lnTo>
                  <a:lnTo>
                    <a:pt x="72" y="40"/>
                  </a:lnTo>
                  <a:lnTo>
                    <a:pt x="78" y="42"/>
                  </a:lnTo>
                  <a:lnTo>
                    <a:pt x="82" y="45"/>
                  </a:lnTo>
                  <a:lnTo>
                    <a:pt x="84" y="49"/>
                  </a:lnTo>
                  <a:lnTo>
                    <a:pt x="87" y="53"/>
                  </a:lnTo>
                  <a:lnTo>
                    <a:pt x="90" y="60"/>
                  </a:lnTo>
                  <a:lnTo>
                    <a:pt x="90" y="65"/>
                  </a:lnTo>
                  <a:lnTo>
                    <a:pt x="90" y="65"/>
                  </a:lnTo>
                  <a:lnTo>
                    <a:pt x="88" y="73"/>
                  </a:lnTo>
                  <a:lnTo>
                    <a:pt x="87" y="81"/>
                  </a:lnTo>
                  <a:lnTo>
                    <a:pt x="78" y="128"/>
                  </a:lnTo>
                  <a:lnTo>
                    <a:pt x="61" y="128"/>
                  </a:lnTo>
                  <a:lnTo>
                    <a:pt x="72" y="76"/>
                  </a:lnTo>
                  <a:lnTo>
                    <a:pt x="72" y="76"/>
                  </a:lnTo>
                  <a:lnTo>
                    <a:pt x="74" y="68"/>
                  </a:lnTo>
                  <a:lnTo>
                    <a:pt x="74" y="68"/>
                  </a:lnTo>
                  <a:lnTo>
                    <a:pt x="72" y="61"/>
                  </a:lnTo>
                  <a:lnTo>
                    <a:pt x="70" y="56"/>
                  </a:lnTo>
                  <a:lnTo>
                    <a:pt x="64" y="53"/>
                  </a:lnTo>
                  <a:lnTo>
                    <a:pt x="57" y="52"/>
                  </a:lnTo>
                  <a:lnTo>
                    <a:pt x="57" y="52"/>
                  </a:lnTo>
                  <a:lnTo>
                    <a:pt x="51" y="52"/>
                  </a:lnTo>
                  <a:lnTo>
                    <a:pt x="44" y="54"/>
                  </a:lnTo>
                  <a:lnTo>
                    <a:pt x="39" y="58"/>
                  </a:lnTo>
                  <a:lnTo>
                    <a:pt x="35" y="64"/>
                  </a:lnTo>
                  <a:lnTo>
                    <a:pt x="31" y="69"/>
                  </a:lnTo>
                  <a:lnTo>
                    <a:pt x="28" y="75"/>
                  </a:lnTo>
                  <a:lnTo>
                    <a:pt x="25" y="84"/>
                  </a:lnTo>
                  <a:lnTo>
                    <a:pt x="16" y="128"/>
                  </a:lnTo>
                  <a:lnTo>
                    <a:pt x="0" y="12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23">
              <a:extLst>
                <a:ext uri="{FF2B5EF4-FFF2-40B4-BE49-F238E27FC236}">
                  <a16:creationId xmlns:a16="http://schemas.microsoft.com/office/drawing/2014/main" id="{E3252C0D-ECA9-42DD-ACC1-C7A6A6A37DE4}"/>
                </a:ext>
              </a:extLst>
            </p:cNvPr>
            <p:cNvSpPr>
              <a:spLocks noEditPoints="1"/>
            </p:cNvSpPr>
            <p:nvPr userDrawn="1"/>
          </p:nvSpPr>
          <p:spPr bwMode="auto">
            <a:xfrm>
              <a:off x="2440" y="3239"/>
              <a:ext cx="82" cy="91"/>
            </a:xfrm>
            <a:custGeom>
              <a:avLst/>
              <a:gdLst>
                <a:gd name="T0" fmla="*/ 67 w 82"/>
                <a:gd name="T1" fmla="*/ 89 h 91"/>
                <a:gd name="T2" fmla="*/ 40 w 82"/>
                <a:gd name="T3" fmla="*/ 91 h 91"/>
                <a:gd name="T4" fmla="*/ 32 w 82"/>
                <a:gd name="T5" fmla="*/ 91 h 91"/>
                <a:gd name="T6" fmla="*/ 19 w 82"/>
                <a:gd name="T7" fmla="*/ 87 h 91"/>
                <a:gd name="T8" fmla="*/ 7 w 82"/>
                <a:gd name="T9" fmla="*/ 78 h 91"/>
                <a:gd name="T10" fmla="*/ 1 w 82"/>
                <a:gd name="T11" fmla="*/ 63 h 91"/>
                <a:gd name="T12" fmla="*/ 0 w 82"/>
                <a:gd name="T13" fmla="*/ 53 h 91"/>
                <a:gd name="T14" fmla="*/ 3 w 82"/>
                <a:gd name="T15" fmla="*/ 34 h 91"/>
                <a:gd name="T16" fmla="*/ 12 w 82"/>
                <a:gd name="T17" fmla="*/ 18 h 91"/>
                <a:gd name="T18" fmla="*/ 28 w 82"/>
                <a:gd name="T19" fmla="*/ 4 h 91"/>
                <a:gd name="T20" fmla="*/ 48 w 82"/>
                <a:gd name="T21" fmla="*/ 0 h 91"/>
                <a:gd name="T22" fmla="*/ 55 w 82"/>
                <a:gd name="T23" fmla="*/ 0 h 91"/>
                <a:gd name="T24" fmla="*/ 69 w 82"/>
                <a:gd name="T25" fmla="*/ 6 h 91"/>
                <a:gd name="T26" fmla="*/ 77 w 82"/>
                <a:gd name="T27" fmla="*/ 14 h 91"/>
                <a:gd name="T28" fmla="*/ 81 w 82"/>
                <a:gd name="T29" fmla="*/ 26 h 91"/>
                <a:gd name="T30" fmla="*/ 82 w 82"/>
                <a:gd name="T31" fmla="*/ 34 h 91"/>
                <a:gd name="T32" fmla="*/ 79 w 82"/>
                <a:gd name="T33" fmla="*/ 50 h 91"/>
                <a:gd name="T34" fmla="*/ 18 w 82"/>
                <a:gd name="T35" fmla="*/ 50 h 91"/>
                <a:gd name="T36" fmla="*/ 18 w 82"/>
                <a:gd name="T37" fmla="*/ 55 h 91"/>
                <a:gd name="T38" fmla="*/ 19 w 82"/>
                <a:gd name="T39" fmla="*/ 67 h 91"/>
                <a:gd name="T40" fmla="*/ 26 w 82"/>
                <a:gd name="T41" fmla="*/ 74 h 91"/>
                <a:gd name="T42" fmla="*/ 34 w 82"/>
                <a:gd name="T43" fmla="*/ 78 h 91"/>
                <a:gd name="T44" fmla="*/ 44 w 82"/>
                <a:gd name="T45" fmla="*/ 79 h 91"/>
                <a:gd name="T46" fmla="*/ 70 w 82"/>
                <a:gd name="T47" fmla="*/ 74 h 91"/>
                <a:gd name="T48" fmla="*/ 64 w 82"/>
                <a:gd name="T49" fmla="*/ 38 h 91"/>
                <a:gd name="T50" fmla="*/ 64 w 82"/>
                <a:gd name="T51" fmla="*/ 31 h 91"/>
                <a:gd name="T52" fmla="*/ 64 w 82"/>
                <a:gd name="T53" fmla="*/ 24 h 91"/>
                <a:gd name="T54" fmla="*/ 55 w 82"/>
                <a:gd name="T55" fmla="*/ 15 h 91"/>
                <a:gd name="T56" fmla="*/ 47 w 82"/>
                <a:gd name="T57" fmla="*/ 14 h 91"/>
                <a:gd name="T58" fmla="*/ 38 w 82"/>
                <a:gd name="T59" fmla="*/ 15 h 91"/>
                <a:gd name="T60" fmla="*/ 30 w 82"/>
                <a:gd name="T61" fmla="*/ 20 h 91"/>
                <a:gd name="T62" fmla="*/ 20 w 82"/>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91">
                  <a:moveTo>
                    <a:pt x="67" y="89"/>
                  </a:moveTo>
                  <a:lnTo>
                    <a:pt x="67" y="89"/>
                  </a:lnTo>
                  <a:lnTo>
                    <a:pt x="54" y="91"/>
                  </a:lnTo>
                  <a:lnTo>
                    <a:pt x="40" y="91"/>
                  </a:lnTo>
                  <a:lnTo>
                    <a:pt x="40" y="91"/>
                  </a:lnTo>
                  <a:lnTo>
                    <a:pt x="32" y="91"/>
                  </a:lnTo>
                  <a:lnTo>
                    <a:pt x="26" y="90"/>
                  </a:lnTo>
                  <a:lnTo>
                    <a:pt x="19" y="87"/>
                  </a:lnTo>
                  <a:lnTo>
                    <a:pt x="12" y="83"/>
                  </a:lnTo>
                  <a:lnTo>
                    <a:pt x="7" y="78"/>
                  </a:lnTo>
                  <a:lnTo>
                    <a:pt x="4" y="71"/>
                  </a:lnTo>
                  <a:lnTo>
                    <a:pt x="1" y="63"/>
                  </a:lnTo>
                  <a:lnTo>
                    <a:pt x="0" y="53"/>
                  </a:lnTo>
                  <a:lnTo>
                    <a:pt x="0" y="53"/>
                  </a:lnTo>
                  <a:lnTo>
                    <a:pt x="1" y="43"/>
                  </a:lnTo>
                  <a:lnTo>
                    <a:pt x="3" y="34"/>
                  </a:lnTo>
                  <a:lnTo>
                    <a:pt x="7" y="26"/>
                  </a:lnTo>
                  <a:lnTo>
                    <a:pt x="12" y="18"/>
                  </a:lnTo>
                  <a:lnTo>
                    <a:pt x="19" y="10"/>
                  </a:lnTo>
                  <a:lnTo>
                    <a:pt x="28" y="4"/>
                  </a:lnTo>
                  <a:lnTo>
                    <a:pt x="38" y="2"/>
                  </a:lnTo>
                  <a:lnTo>
                    <a:pt x="48" y="0"/>
                  </a:lnTo>
                  <a:lnTo>
                    <a:pt x="48" y="0"/>
                  </a:lnTo>
                  <a:lnTo>
                    <a:pt x="55" y="0"/>
                  </a:lnTo>
                  <a:lnTo>
                    <a:pt x="62" y="3"/>
                  </a:lnTo>
                  <a:lnTo>
                    <a:pt x="69" y="6"/>
                  </a:lnTo>
                  <a:lnTo>
                    <a:pt x="73" y="10"/>
                  </a:lnTo>
                  <a:lnTo>
                    <a:pt x="77" y="14"/>
                  </a:lnTo>
                  <a:lnTo>
                    <a:pt x="79" y="19"/>
                  </a:lnTo>
                  <a:lnTo>
                    <a:pt x="81" y="26"/>
                  </a:lnTo>
                  <a:lnTo>
                    <a:pt x="82" y="34"/>
                  </a:lnTo>
                  <a:lnTo>
                    <a:pt x="82" y="34"/>
                  </a:lnTo>
                  <a:lnTo>
                    <a:pt x="81" y="42"/>
                  </a:lnTo>
                  <a:lnTo>
                    <a:pt x="79" y="50"/>
                  </a:lnTo>
                  <a:lnTo>
                    <a:pt x="18" y="50"/>
                  </a:lnTo>
                  <a:lnTo>
                    <a:pt x="18" y="50"/>
                  </a:lnTo>
                  <a:lnTo>
                    <a:pt x="18" y="55"/>
                  </a:lnTo>
                  <a:lnTo>
                    <a:pt x="18" y="55"/>
                  </a:lnTo>
                  <a:lnTo>
                    <a:pt x="18" y="62"/>
                  </a:lnTo>
                  <a:lnTo>
                    <a:pt x="19" y="67"/>
                  </a:lnTo>
                  <a:lnTo>
                    <a:pt x="22" y="71"/>
                  </a:lnTo>
                  <a:lnTo>
                    <a:pt x="26" y="74"/>
                  </a:lnTo>
                  <a:lnTo>
                    <a:pt x="30" y="77"/>
                  </a:lnTo>
                  <a:lnTo>
                    <a:pt x="34" y="78"/>
                  </a:lnTo>
                  <a:lnTo>
                    <a:pt x="44" y="79"/>
                  </a:lnTo>
                  <a:lnTo>
                    <a:pt x="44" y="79"/>
                  </a:lnTo>
                  <a:lnTo>
                    <a:pt x="56" y="78"/>
                  </a:lnTo>
                  <a:lnTo>
                    <a:pt x="70" y="74"/>
                  </a:lnTo>
                  <a:lnTo>
                    <a:pt x="67" y="89"/>
                  </a:lnTo>
                  <a:close/>
                  <a:moveTo>
                    <a:pt x="64" y="38"/>
                  </a:moveTo>
                  <a:lnTo>
                    <a:pt x="64" y="38"/>
                  </a:lnTo>
                  <a:lnTo>
                    <a:pt x="64" y="31"/>
                  </a:lnTo>
                  <a:lnTo>
                    <a:pt x="64" y="31"/>
                  </a:lnTo>
                  <a:lnTo>
                    <a:pt x="64" y="24"/>
                  </a:lnTo>
                  <a:lnTo>
                    <a:pt x="60" y="18"/>
                  </a:lnTo>
                  <a:lnTo>
                    <a:pt x="55" y="15"/>
                  </a:lnTo>
                  <a:lnTo>
                    <a:pt x="47" y="14"/>
                  </a:lnTo>
                  <a:lnTo>
                    <a:pt x="47" y="14"/>
                  </a:lnTo>
                  <a:lnTo>
                    <a:pt x="42" y="14"/>
                  </a:lnTo>
                  <a:lnTo>
                    <a:pt x="38" y="15"/>
                  </a:lnTo>
                  <a:lnTo>
                    <a:pt x="34" y="18"/>
                  </a:lnTo>
                  <a:lnTo>
                    <a:pt x="30" y="20"/>
                  </a:lnTo>
                  <a:lnTo>
                    <a:pt x="23" y="29"/>
                  </a:lnTo>
                  <a:lnTo>
                    <a:pt x="20"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1" name="Freeform 24">
              <a:extLst>
                <a:ext uri="{FF2B5EF4-FFF2-40B4-BE49-F238E27FC236}">
                  <a16:creationId xmlns:a16="http://schemas.microsoft.com/office/drawing/2014/main" id="{72AAA162-104B-421A-B9E0-1157279798C3}"/>
                </a:ext>
              </a:extLst>
            </p:cNvPr>
            <p:cNvSpPr>
              <a:spLocks noEditPoints="1"/>
            </p:cNvSpPr>
            <p:nvPr userDrawn="1"/>
          </p:nvSpPr>
          <p:spPr bwMode="auto">
            <a:xfrm>
              <a:off x="2533" y="3239"/>
              <a:ext cx="79" cy="91"/>
            </a:xfrm>
            <a:custGeom>
              <a:avLst/>
              <a:gdLst>
                <a:gd name="T0" fmla="*/ 20 w 79"/>
                <a:gd name="T1" fmla="*/ 4 h 91"/>
                <a:gd name="T2" fmla="*/ 44 w 79"/>
                <a:gd name="T3" fmla="*/ 0 h 91"/>
                <a:gd name="T4" fmla="*/ 57 w 79"/>
                <a:gd name="T5" fmla="*/ 2 h 91"/>
                <a:gd name="T6" fmla="*/ 68 w 79"/>
                <a:gd name="T7" fmla="*/ 6 h 91"/>
                <a:gd name="T8" fmla="*/ 76 w 79"/>
                <a:gd name="T9" fmla="*/ 15 h 91"/>
                <a:gd name="T10" fmla="*/ 79 w 79"/>
                <a:gd name="T11" fmla="*/ 29 h 91"/>
                <a:gd name="T12" fmla="*/ 77 w 79"/>
                <a:gd name="T13" fmla="*/ 42 h 91"/>
                <a:gd name="T14" fmla="*/ 72 w 79"/>
                <a:gd name="T15" fmla="*/ 66 h 91"/>
                <a:gd name="T16" fmla="*/ 53 w 79"/>
                <a:gd name="T17" fmla="*/ 90 h 91"/>
                <a:gd name="T18" fmla="*/ 56 w 79"/>
                <a:gd name="T19" fmla="*/ 75 h 91"/>
                <a:gd name="T20" fmla="*/ 56 w 79"/>
                <a:gd name="T21" fmla="*/ 75 h 91"/>
                <a:gd name="T22" fmla="*/ 44 w 79"/>
                <a:gd name="T23" fmla="*/ 87 h 91"/>
                <a:gd name="T24" fmla="*/ 28 w 79"/>
                <a:gd name="T25" fmla="*/ 91 h 91"/>
                <a:gd name="T26" fmla="*/ 17 w 79"/>
                <a:gd name="T27" fmla="*/ 90 h 91"/>
                <a:gd name="T28" fmla="*/ 8 w 79"/>
                <a:gd name="T29" fmla="*/ 86 h 91"/>
                <a:gd name="T30" fmla="*/ 1 w 79"/>
                <a:gd name="T31" fmla="*/ 78 h 91"/>
                <a:gd name="T32" fmla="*/ 0 w 79"/>
                <a:gd name="T33" fmla="*/ 67 h 91"/>
                <a:gd name="T34" fmla="*/ 1 w 79"/>
                <a:gd name="T35" fmla="*/ 59 h 91"/>
                <a:gd name="T36" fmla="*/ 8 w 79"/>
                <a:gd name="T37" fmla="*/ 47 h 91"/>
                <a:gd name="T38" fmla="*/ 22 w 79"/>
                <a:gd name="T39" fmla="*/ 39 h 91"/>
                <a:gd name="T40" fmla="*/ 41 w 79"/>
                <a:gd name="T41" fmla="*/ 37 h 91"/>
                <a:gd name="T42" fmla="*/ 52 w 79"/>
                <a:gd name="T43" fmla="*/ 35 h 91"/>
                <a:gd name="T44" fmla="*/ 63 w 79"/>
                <a:gd name="T45" fmla="*/ 37 h 91"/>
                <a:gd name="T46" fmla="*/ 64 w 79"/>
                <a:gd name="T47" fmla="*/ 31 h 91"/>
                <a:gd name="T48" fmla="*/ 63 w 79"/>
                <a:gd name="T49" fmla="*/ 23 h 91"/>
                <a:gd name="T50" fmla="*/ 59 w 79"/>
                <a:gd name="T51" fmla="*/ 18 h 91"/>
                <a:gd name="T52" fmla="*/ 44 w 79"/>
                <a:gd name="T53" fmla="*/ 14 h 91"/>
                <a:gd name="T54" fmla="*/ 37 w 79"/>
                <a:gd name="T55" fmla="*/ 14 h 91"/>
                <a:gd name="T56" fmla="*/ 22 w 79"/>
                <a:gd name="T57" fmla="*/ 18 h 91"/>
                <a:gd name="T58" fmla="*/ 20 w 79"/>
                <a:gd name="T59" fmla="*/ 4 h 91"/>
                <a:gd name="T60" fmla="*/ 47 w 79"/>
                <a:gd name="T61" fmla="*/ 47 h 91"/>
                <a:gd name="T62" fmla="*/ 37 w 79"/>
                <a:gd name="T63" fmla="*/ 49 h 91"/>
                <a:gd name="T64" fmla="*/ 22 w 79"/>
                <a:gd name="T65" fmla="*/ 54 h 91"/>
                <a:gd name="T66" fmla="*/ 17 w 79"/>
                <a:gd name="T67" fmla="*/ 62 h 91"/>
                <a:gd name="T68" fmla="*/ 17 w 79"/>
                <a:gd name="T69" fmla="*/ 67 h 91"/>
                <a:gd name="T70" fmla="*/ 21 w 79"/>
                <a:gd name="T71" fmla="*/ 75 h 91"/>
                <a:gd name="T72" fmla="*/ 31 w 79"/>
                <a:gd name="T73" fmla="*/ 79 h 91"/>
                <a:gd name="T74" fmla="*/ 37 w 79"/>
                <a:gd name="T75" fmla="*/ 78 h 91"/>
                <a:gd name="T76" fmla="*/ 47 w 79"/>
                <a:gd name="T77" fmla="*/ 73 h 91"/>
                <a:gd name="T78" fmla="*/ 55 w 79"/>
                <a:gd name="T79" fmla="*/ 65 h 91"/>
                <a:gd name="T80" fmla="*/ 60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3" y="2"/>
                  </a:lnTo>
                  <a:lnTo>
                    <a:pt x="44" y="0"/>
                  </a:lnTo>
                  <a:lnTo>
                    <a:pt x="44" y="0"/>
                  </a:lnTo>
                  <a:lnTo>
                    <a:pt x="57" y="2"/>
                  </a:lnTo>
                  <a:lnTo>
                    <a:pt x="63" y="3"/>
                  </a:lnTo>
                  <a:lnTo>
                    <a:pt x="68" y="6"/>
                  </a:lnTo>
                  <a:lnTo>
                    <a:pt x="73" y="10"/>
                  </a:lnTo>
                  <a:lnTo>
                    <a:pt x="76" y="15"/>
                  </a:lnTo>
                  <a:lnTo>
                    <a:pt x="79" y="20"/>
                  </a:lnTo>
                  <a:lnTo>
                    <a:pt x="79" y="29"/>
                  </a:lnTo>
                  <a:lnTo>
                    <a:pt x="79" y="29"/>
                  </a:lnTo>
                  <a:lnTo>
                    <a:pt x="77" y="42"/>
                  </a:lnTo>
                  <a:lnTo>
                    <a:pt x="77" y="42"/>
                  </a:lnTo>
                  <a:lnTo>
                    <a:pt x="72" y="66"/>
                  </a:lnTo>
                  <a:lnTo>
                    <a:pt x="68" y="90"/>
                  </a:lnTo>
                  <a:lnTo>
                    <a:pt x="53" y="90"/>
                  </a:lnTo>
                  <a:lnTo>
                    <a:pt x="53" y="90"/>
                  </a:lnTo>
                  <a:lnTo>
                    <a:pt x="56" y="75"/>
                  </a:lnTo>
                  <a:lnTo>
                    <a:pt x="56" y="75"/>
                  </a:lnTo>
                  <a:lnTo>
                    <a:pt x="56" y="75"/>
                  </a:lnTo>
                  <a:lnTo>
                    <a:pt x="51" y="82"/>
                  </a:lnTo>
                  <a:lnTo>
                    <a:pt x="44" y="87"/>
                  </a:lnTo>
                  <a:lnTo>
                    <a:pt x="36" y="91"/>
                  </a:lnTo>
                  <a:lnTo>
                    <a:pt x="28" y="91"/>
                  </a:lnTo>
                  <a:lnTo>
                    <a:pt x="28" y="91"/>
                  </a:lnTo>
                  <a:lnTo>
                    <a:pt x="17" y="90"/>
                  </a:lnTo>
                  <a:lnTo>
                    <a:pt x="12" y="89"/>
                  </a:lnTo>
                  <a:lnTo>
                    <a:pt x="8" y="86"/>
                  </a:lnTo>
                  <a:lnTo>
                    <a:pt x="4" y="82"/>
                  </a:lnTo>
                  <a:lnTo>
                    <a:pt x="1" y="78"/>
                  </a:lnTo>
                  <a:lnTo>
                    <a:pt x="0" y="74"/>
                  </a:lnTo>
                  <a:lnTo>
                    <a:pt x="0" y="67"/>
                  </a:lnTo>
                  <a:lnTo>
                    <a:pt x="0" y="67"/>
                  </a:lnTo>
                  <a:lnTo>
                    <a:pt x="1" y="59"/>
                  </a:lnTo>
                  <a:lnTo>
                    <a:pt x="4" y="53"/>
                  </a:lnTo>
                  <a:lnTo>
                    <a:pt x="8" y="47"/>
                  </a:lnTo>
                  <a:lnTo>
                    <a:pt x="14" y="42"/>
                  </a:lnTo>
                  <a:lnTo>
                    <a:pt x="22" y="39"/>
                  </a:lnTo>
                  <a:lnTo>
                    <a:pt x="31" y="38"/>
                  </a:lnTo>
                  <a:lnTo>
                    <a:pt x="41" y="37"/>
                  </a:lnTo>
                  <a:lnTo>
                    <a:pt x="52" y="35"/>
                  </a:lnTo>
                  <a:lnTo>
                    <a:pt x="52" y="35"/>
                  </a:lnTo>
                  <a:lnTo>
                    <a:pt x="63" y="37"/>
                  </a:lnTo>
                  <a:lnTo>
                    <a:pt x="63" y="37"/>
                  </a:lnTo>
                  <a:lnTo>
                    <a:pt x="64" y="31"/>
                  </a:lnTo>
                  <a:lnTo>
                    <a:pt x="64" y="31"/>
                  </a:lnTo>
                  <a:lnTo>
                    <a:pt x="64" y="26"/>
                  </a:lnTo>
                  <a:lnTo>
                    <a:pt x="63" y="23"/>
                  </a:lnTo>
                  <a:lnTo>
                    <a:pt x="61" y="19"/>
                  </a:lnTo>
                  <a:lnTo>
                    <a:pt x="59" y="18"/>
                  </a:lnTo>
                  <a:lnTo>
                    <a:pt x="52" y="14"/>
                  </a:lnTo>
                  <a:lnTo>
                    <a:pt x="44" y="14"/>
                  </a:lnTo>
                  <a:lnTo>
                    <a:pt x="44" y="14"/>
                  </a:lnTo>
                  <a:lnTo>
                    <a:pt x="37" y="14"/>
                  </a:lnTo>
                  <a:lnTo>
                    <a:pt x="29" y="15"/>
                  </a:lnTo>
                  <a:lnTo>
                    <a:pt x="22" y="18"/>
                  </a:lnTo>
                  <a:lnTo>
                    <a:pt x="17" y="20"/>
                  </a:lnTo>
                  <a:lnTo>
                    <a:pt x="20" y="4"/>
                  </a:lnTo>
                  <a:close/>
                  <a:moveTo>
                    <a:pt x="60" y="47"/>
                  </a:moveTo>
                  <a:lnTo>
                    <a:pt x="47" y="47"/>
                  </a:lnTo>
                  <a:lnTo>
                    <a:pt x="47" y="47"/>
                  </a:lnTo>
                  <a:lnTo>
                    <a:pt x="37" y="49"/>
                  </a:lnTo>
                  <a:lnTo>
                    <a:pt x="28" y="51"/>
                  </a:lnTo>
                  <a:lnTo>
                    <a:pt x="22" y="54"/>
                  </a:lnTo>
                  <a:lnTo>
                    <a:pt x="20" y="58"/>
                  </a:lnTo>
                  <a:lnTo>
                    <a:pt x="17" y="62"/>
                  </a:lnTo>
                  <a:lnTo>
                    <a:pt x="17" y="67"/>
                  </a:lnTo>
                  <a:lnTo>
                    <a:pt x="17" y="67"/>
                  </a:lnTo>
                  <a:lnTo>
                    <a:pt x="17" y="73"/>
                  </a:lnTo>
                  <a:lnTo>
                    <a:pt x="21" y="75"/>
                  </a:lnTo>
                  <a:lnTo>
                    <a:pt x="25" y="78"/>
                  </a:lnTo>
                  <a:lnTo>
                    <a:pt x="31" y="79"/>
                  </a:lnTo>
                  <a:lnTo>
                    <a:pt x="31" y="79"/>
                  </a:lnTo>
                  <a:lnTo>
                    <a:pt x="37" y="78"/>
                  </a:lnTo>
                  <a:lnTo>
                    <a:pt x="43" y="77"/>
                  </a:lnTo>
                  <a:lnTo>
                    <a:pt x="47" y="73"/>
                  </a:lnTo>
                  <a:lnTo>
                    <a:pt x="51" y="69"/>
                  </a:lnTo>
                  <a:lnTo>
                    <a:pt x="55" y="65"/>
                  </a:lnTo>
                  <a:lnTo>
                    <a:pt x="57"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25">
              <a:extLst>
                <a:ext uri="{FF2B5EF4-FFF2-40B4-BE49-F238E27FC236}">
                  <a16:creationId xmlns:a16="http://schemas.microsoft.com/office/drawing/2014/main" id="{DCBA8A34-8C7A-4B27-B3DD-3EBABCE60796}"/>
                </a:ext>
              </a:extLst>
            </p:cNvPr>
            <p:cNvSpPr>
              <a:spLocks/>
            </p:cNvSpPr>
            <p:nvPr userDrawn="1"/>
          </p:nvSpPr>
          <p:spPr bwMode="auto">
            <a:xfrm>
              <a:off x="2629" y="3239"/>
              <a:ext cx="69" cy="90"/>
            </a:xfrm>
            <a:custGeom>
              <a:avLst/>
              <a:gdLst>
                <a:gd name="T0" fmla="*/ 16 w 69"/>
                <a:gd name="T1" fmla="*/ 15 h 90"/>
                <a:gd name="T2" fmla="*/ 16 w 69"/>
                <a:gd name="T3" fmla="*/ 15 h 90"/>
                <a:gd name="T4" fmla="*/ 19 w 69"/>
                <a:gd name="T5" fmla="*/ 2 h 90"/>
                <a:gd name="T6" fmla="*/ 34 w 69"/>
                <a:gd name="T7" fmla="*/ 2 h 90"/>
                <a:gd name="T8" fmla="*/ 31 w 69"/>
                <a:gd name="T9" fmla="*/ 16 h 90"/>
                <a:gd name="T10" fmla="*/ 31 w 69"/>
                <a:gd name="T11" fmla="*/ 16 h 90"/>
                <a:gd name="T12" fmla="*/ 31 w 69"/>
                <a:gd name="T13" fmla="*/ 16 h 90"/>
                <a:gd name="T14" fmla="*/ 37 w 69"/>
                <a:gd name="T15" fmla="*/ 10 h 90"/>
                <a:gd name="T16" fmla="*/ 42 w 69"/>
                <a:gd name="T17" fmla="*/ 4 h 90"/>
                <a:gd name="T18" fmla="*/ 51 w 69"/>
                <a:gd name="T19" fmla="*/ 2 h 90"/>
                <a:gd name="T20" fmla="*/ 61 w 69"/>
                <a:gd name="T21" fmla="*/ 0 h 90"/>
                <a:gd name="T22" fmla="*/ 61 w 69"/>
                <a:gd name="T23" fmla="*/ 0 h 90"/>
                <a:gd name="T24" fmla="*/ 65 w 69"/>
                <a:gd name="T25" fmla="*/ 0 h 90"/>
                <a:gd name="T26" fmla="*/ 69 w 69"/>
                <a:gd name="T27" fmla="*/ 2 h 90"/>
                <a:gd name="T28" fmla="*/ 65 w 69"/>
                <a:gd name="T29" fmla="*/ 16 h 90"/>
                <a:gd name="T30" fmla="*/ 65 w 69"/>
                <a:gd name="T31" fmla="*/ 16 h 90"/>
                <a:gd name="T32" fmla="*/ 58 w 69"/>
                <a:gd name="T33" fmla="*/ 14 h 90"/>
                <a:gd name="T34" fmla="*/ 58 w 69"/>
                <a:gd name="T35" fmla="*/ 14 h 90"/>
                <a:gd name="T36" fmla="*/ 51 w 69"/>
                <a:gd name="T37" fmla="*/ 15 h 90"/>
                <a:gd name="T38" fmla="*/ 45 w 69"/>
                <a:gd name="T39" fmla="*/ 18 h 90"/>
                <a:gd name="T40" fmla="*/ 39 w 69"/>
                <a:gd name="T41" fmla="*/ 22 h 90"/>
                <a:gd name="T42" fmla="*/ 35 w 69"/>
                <a:gd name="T43" fmla="*/ 26 h 90"/>
                <a:gd name="T44" fmla="*/ 32 w 69"/>
                <a:gd name="T45" fmla="*/ 31 h 90"/>
                <a:gd name="T46" fmla="*/ 30 w 69"/>
                <a:gd name="T47" fmla="*/ 37 h 90"/>
                <a:gd name="T48" fmla="*/ 26 w 69"/>
                <a:gd name="T49" fmla="*/ 47 h 90"/>
                <a:gd name="T50" fmla="*/ 16 w 69"/>
                <a:gd name="T51" fmla="*/ 90 h 90"/>
                <a:gd name="T52" fmla="*/ 0 w 69"/>
                <a:gd name="T53" fmla="*/ 90 h 90"/>
                <a:gd name="T54" fmla="*/ 16 w 69"/>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90">
                  <a:moveTo>
                    <a:pt x="16" y="15"/>
                  </a:moveTo>
                  <a:lnTo>
                    <a:pt x="16" y="15"/>
                  </a:lnTo>
                  <a:lnTo>
                    <a:pt x="19" y="2"/>
                  </a:lnTo>
                  <a:lnTo>
                    <a:pt x="34" y="2"/>
                  </a:lnTo>
                  <a:lnTo>
                    <a:pt x="31" y="16"/>
                  </a:lnTo>
                  <a:lnTo>
                    <a:pt x="31" y="16"/>
                  </a:lnTo>
                  <a:lnTo>
                    <a:pt x="31" y="16"/>
                  </a:lnTo>
                  <a:lnTo>
                    <a:pt x="37" y="10"/>
                  </a:lnTo>
                  <a:lnTo>
                    <a:pt x="42" y="4"/>
                  </a:lnTo>
                  <a:lnTo>
                    <a:pt x="51" y="2"/>
                  </a:lnTo>
                  <a:lnTo>
                    <a:pt x="61" y="0"/>
                  </a:lnTo>
                  <a:lnTo>
                    <a:pt x="61" y="0"/>
                  </a:lnTo>
                  <a:lnTo>
                    <a:pt x="65" y="0"/>
                  </a:lnTo>
                  <a:lnTo>
                    <a:pt x="69" y="2"/>
                  </a:lnTo>
                  <a:lnTo>
                    <a:pt x="65" y="16"/>
                  </a:lnTo>
                  <a:lnTo>
                    <a:pt x="65" y="16"/>
                  </a:lnTo>
                  <a:lnTo>
                    <a:pt x="58" y="14"/>
                  </a:lnTo>
                  <a:lnTo>
                    <a:pt x="58" y="14"/>
                  </a:lnTo>
                  <a:lnTo>
                    <a:pt x="51" y="15"/>
                  </a:lnTo>
                  <a:lnTo>
                    <a:pt x="45" y="18"/>
                  </a:lnTo>
                  <a:lnTo>
                    <a:pt x="39" y="22"/>
                  </a:lnTo>
                  <a:lnTo>
                    <a:pt x="35" y="26"/>
                  </a:lnTo>
                  <a:lnTo>
                    <a:pt x="32" y="31"/>
                  </a:lnTo>
                  <a:lnTo>
                    <a:pt x="30" y="37"/>
                  </a:lnTo>
                  <a:lnTo>
                    <a:pt x="26" y="47"/>
                  </a:lnTo>
                  <a:lnTo>
                    <a:pt x="16" y="90"/>
                  </a:lnTo>
                  <a:lnTo>
                    <a:pt x="0" y="9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 name="Freeform 26">
              <a:extLst>
                <a:ext uri="{FF2B5EF4-FFF2-40B4-BE49-F238E27FC236}">
                  <a16:creationId xmlns:a16="http://schemas.microsoft.com/office/drawing/2014/main" id="{087D2C5E-3E36-4E89-9070-683F3E09F4BC}"/>
                </a:ext>
              </a:extLst>
            </p:cNvPr>
            <p:cNvSpPr>
              <a:spLocks/>
            </p:cNvSpPr>
            <p:nvPr userDrawn="1"/>
          </p:nvSpPr>
          <p:spPr bwMode="auto">
            <a:xfrm>
              <a:off x="2700" y="3215"/>
              <a:ext cx="63" cy="115"/>
            </a:xfrm>
            <a:custGeom>
              <a:avLst/>
              <a:gdLst>
                <a:gd name="T0" fmla="*/ 3 w 63"/>
                <a:gd name="T1" fmla="*/ 26 h 115"/>
                <a:gd name="T2" fmla="*/ 23 w 63"/>
                <a:gd name="T3" fmla="*/ 26 h 115"/>
                <a:gd name="T4" fmla="*/ 27 w 63"/>
                <a:gd name="T5" fmla="*/ 6 h 115"/>
                <a:gd name="T6" fmla="*/ 45 w 63"/>
                <a:gd name="T7" fmla="*/ 0 h 115"/>
                <a:gd name="T8" fmla="*/ 39 w 63"/>
                <a:gd name="T9" fmla="*/ 26 h 115"/>
                <a:gd name="T10" fmla="*/ 63 w 63"/>
                <a:gd name="T11" fmla="*/ 26 h 115"/>
                <a:gd name="T12" fmla="*/ 61 w 63"/>
                <a:gd name="T13" fmla="*/ 39 h 115"/>
                <a:gd name="T14" fmla="*/ 37 w 63"/>
                <a:gd name="T15" fmla="*/ 39 h 115"/>
                <a:gd name="T16" fmla="*/ 29 w 63"/>
                <a:gd name="T17" fmla="*/ 77 h 115"/>
                <a:gd name="T18" fmla="*/ 29 w 63"/>
                <a:gd name="T19" fmla="*/ 77 h 115"/>
                <a:gd name="T20" fmla="*/ 26 w 63"/>
                <a:gd name="T21" fmla="*/ 94 h 115"/>
                <a:gd name="T22" fmla="*/ 26 w 63"/>
                <a:gd name="T23" fmla="*/ 94 h 115"/>
                <a:gd name="T24" fmla="*/ 26 w 63"/>
                <a:gd name="T25" fmla="*/ 98 h 115"/>
                <a:gd name="T26" fmla="*/ 29 w 63"/>
                <a:gd name="T27" fmla="*/ 101 h 115"/>
                <a:gd name="T28" fmla="*/ 33 w 63"/>
                <a:gd name="T29" fmla="*/ 102 h 115"/>
                <a:gd name="T30" fmla="*/ 38 w 63"/>
                <a:gd name="T31" fmla="*/ 103 h 115"/>
                <a:gd name="T32" fmla="*/ 38 w 63"/>
                <a:gd name="T33" fmla="*/ 103 h 115"/>
                <a:gd name="T34" fmla="*/ 43 w 63"/>
                <a:gd name="T35" fmla="*/ 102 h 115"/>
                <a:gd name="T36" fmla="*/ 49 w 63"/>
                <a:gd name="T37" fmla="*/ 101 h 115"/>
                <a:gd name="T38" fmla="*/ 46 w 63"/>
                <a:gd name="T39" fmla="*/ 114 h 115"/>
                <a:gd name="T40" fmla="*/ 46 w 63"/>
                <a:gd name="T41" fmla="*/ 114 h 115"/>
                <a:gd name="T42" fmla="*/ 39 w 63"/>
                <a:gd name="T43" fmla="*/ 115 h 115"/>
                <a:gd name="T44" fmla="*/ 31 w 63"/>
                <a:gd name="T45" fmla="*/ 115 h 115"/>
                <a:gd name="T46" fmla="*/ 31 w 63"/>
                <a:gd name="T47" fmla="*/ 115 h 115"/>
                <a:gd name="T48" fmla="*/ 26 w 63"/>
                <a:gd name="T49" fmla="*/ 115 h 115"/>
                <a:gd name="T50" fmla="*/ 21 w 63"/>
                <a:gd name="T51" fmla="*/ 114 h 115"/>
                <a:gd name="T52" fmla="*/ 18 w 63"/>
                <a:gd name="T53" fmla="*/ 113 h 115"/>
                <a:gd name="T54" fmla="*/ 14 w 63"/>
                <a:gd name="T55" fmla="*/ 110 h 115"/>
                <a:gd name="T56" fmla="*/ 11 w 63"/>
                <a:gd name="T57" fmla="*/ 103 h 115"/>
                <a:gd name="T58" fmla="*/ 10 w 63"/>
                <a:gd name="T59" fmla="*/ 97 h 115"/>
                <a:gd name="T60" fmla="*/ 10 w 63"/>
                <a:gd name="T61" fmla="*/ 97 h 115"/>
                <a:gd name="T62" fmla="*/ 11 w 63"/>
                <a:gd name="T63" fmla="*/ 86 h 115"/>
                <a:gd name="T64" fmla="*/ 12 w 63"/>
                <a:gd name="T65" fmla="*/ 77 h 115"/>
                <a:gd name="T66" fmla="*/ 21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5" y="0"/>
                  </a:lnTo>
                  <a:lnTo>
                    <a:pt x="39" y="26"/>
                  </a:lnTo>
                  <a:lnTo>
                    <a:pt x="63" y="26"/>
                  </a:lnTo>
                  <a:lnTo>
                    <a:pt x="61" y="39"/>
                  </a:lnTo>
                  <a:lnTo>
                    <a:pt x="37" y="39"/>
                  </a:lnTo>
                  <a:lnTo>
                    <a:pt x="29" y="77"/>
                  </a:lnTo>
                  <a:lnTo>
                    <a:pt x="29" y="77"/>
                  </a:lnTo>
                  <a:lnTo>
                    <a:pt x="26" y="94"/>
                  </a:lnTo>
                  <a:lnTo>
                    <a:pt x="26" y="94"/>
                  </a:lnTo>
                  <a:lnTo>
                    <a:pt x="26" y="98"/>
                  </a:lnTo>
                  <a:lnTo>
                    <a:pt x="29" y="101"/>
                  </a:lnTo>
                  <a:lnTo>
                    <a:pt x="33" y="102"/>
                  </a:lnTo>
                  <a:lnTo>
                    <a:pt x="38" y="103"/>
                  </a:lnTo>
                  <a:lnTo>
                    <a:pt x="38" y="103"/>
                  </a:lnTo>
                  <a:lnTo>
                    <a:pt x="43" y="102"/>
                  </a:lnTo>
                  <a:lnTo>
                    <a:pt x="49" y="101"/>
                  </a:lnTo>
                  <a:lnTo>
                    <a:pt x="46" y="114"/>
                  </a:lnTo>
                  <a:lnTo>
                    <a:pt x="46" y="114"/>
                  </a:lnTo>
                  <a:lnTo>
                    <a:pt x="39" y="115"/>
                  </a:lnTo>
                  <a:lnTo>
                    <a:pt x="31" y="115"/>
                  </a:lnTo>
                  <a:lnTo>
                    <a:pt x="31" y="115"/>
                  </a:lnTo>
                  <a:lnTo>
                    <a:pt x="26" y="115"/>
                  </a:lnTo>
                  <a:lnTo>
                    <a:pt x="21" y="114"/>
                  </a:lnTo>
                  <a:lnTo>
                    <a:pt x="18" y="113"/>
                  </a:lnTo>
                  <a:lnTo>
                    <a:pt x="14" y="110"/>
                  </a:lnTo>
                  <a:lnTo>
                    <a:pt x="11" y="103"/>
                  </a:lnTo>
                  <a:lnTo>
                    <a:pt x="10" y="97"/>
                  </a:lnTo>
                  <a:lnTo>
                    <a:pt x="10" y="97"/>
                  </a:lnTo>
                  <a:lnTo>
                    <a:pt x="11" y="86"/>
                  </a:lnTo>
                  <a:lnTo>
                    <a:pt x="12" y="77"/>
                  </a:lnTo>
                  <a:lnTo>
                    <a:pt x="21"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 name="Freeform 27">
              <a:extLst>
                <a:ext uri="{FF2B5EF4-FFF2-40B4-BE49-F238E27FC236}">
                  <a16:creationId xmlns:a16="http://schemas.microsoft.com/office/drawing/2014/main" id="{E894D561-339E-4910-AA22-3ECC92A18A7C}"/>
                </a:ext>
              </a:extLst>
            </p:cNvPr>
            <p:cNvSpPr>
              <a:spLocks noEditPoints="1"/>
            </p:cNvSpPr>
            <p:nvPr userDrawn="1"/>
          </p:nvSpPr>
          <p:spPr bwMode="auto">
            <a:xfrm>
              <a:off x="2813" y="3239"/>
              <a:ext cx="90" cy="91"/>
            </a:xfrm>
            <a:custGeom>
              <a:avLst/>
              <a:gdLst>
                <a:gd name="T0" fmla="*/ 51 w 90"/>
                <a:gd name="T1" fmla="*/ 0 h 91"/>
                <a:gd name="T2" fmla="*/ 67 w 90"/>
                <a:gd name="T3" fmla="*/ 3 h 91"/>
                <a:gd name="T4" fmla="*/ 79 w 90"/>
                <a:gd name="T5" fmla="*/ 10 h 91"/>
                <a:gd name="T6" fmla="*/ 87 w 90"/>
                <a:gd name="T7" fmla="*/ 22 h 91"/>
                <a:gd name="T8" fmla="*/ 90 w 90"/>
                <a:gd name="T9" fmla="*/ 38 h 91"/>
                <a:gd name="T10" fmla="*/ 89 w 90"/>
                <a:gd name="T11" fmla="*/ 50 h 91"/>
                <a:gd name="T12" fmla="*/ 82 w 90"/>
                <a:gd name="T13" fmla="*/ 69 h 91"/>
                <a:gd name="T14" fmla="*/ 70 w 90"/>
                <a:gd name="T15" fmla="*/ 83 h 91"/>
                <a:gd name="T16" fmla="*/ 52 w 90"/>
                <a:gd name="T17" fmla="*/ 91 h 91"/>
                <a:gd name="T18" fmla="*/ 40 w 90"/>
                <a:gd name="T19" fmla="*/ 91 h 91"/>
                <a:gd name="T20" fmla="*/ 24 w 90"/>
                <a:gd name="T21" fmla="*/ 90 h 91"/>
                <a:gd name="T22" fmla="*/ 12 w 90"/>
                <a:gd name="T23" fmla="*/ 82 h 91"/>
                <a:gd name="T24" fmla="*/ 4 w 90"/>
                <a:gd name="T25" fmla="*/ 70 h 91"/>
                <a:gd name="T26" fmla="*/ 0 w 90"/>
                <a:gd name="T27" fmla="*/ 53 h 91"/>
                <a:gd name="T28" fmla="*/ 1 w 90"/>
                <a:gd name="T29" fmla="*/ 42 h 91"/>
                <a:gd name="T30" fmla="*/ 8 w 90"/>
                <a:gd name="T31" fmla="*/ 23 h 91"/>
                <a:gd name="T32" fmla="*/ 20 w 90"/>
                <a:gd name="T33" fmla="*/ 10 h 91"/>
                <a:gd name="T34" fmla="*/ 39 w 90"/>
                <a:gd name="T35" fmla="*/ 2 h 91"/>
                <a:gd name="T36" fmla="*/ 51 w 90"/>
                <a:gd name="T37" fmla="*/ 0 h 91"/>
                <a:gd name="T38" fmla="*/ 40 w 90"/>
                <a:gd name="T39" fmla="*/ 79 h 91"/>
                <a:gd name="T40" fmla="*/ 54 w 90"/>
                <a:gd name="T41" fmla="*/ 75 h 91"/>
                <a:gd name="T42" fmla="*/ 63 w 90"/>
                <a:gd name="T43" fmla="*/ 66 h 91"/>
                <a:gd name="T44" fmla="*/ 70 w 90"/>
                <a:gd name="T45" fmla="*/ 53 h 91"/>
                <a:gd name="T46" fmla="*/ 73 w 90"/>
                <a:gd name="T47" fmla="*/ 38 h 91"/>
                <a:gd name="T48" fmla="*/ 71 w 90"/>
                <a:gd name="T49" fmla="*/ 29 h 91"/>
                <a:gd name="T50" fmla="*/ 67 w 90"/>
                <a:gd name="T51" fmla="*/ 20 h 91"/>
                <a:gd name="T52" fmla="*/ 60 w 90"/>
                <a:gd name="T53" fmla="*/ 15 h 91"/>
                <a:gd name="T54" fmla="*/ 50 w 90"/>
                <a:gd name="T55" fmla="*/ 14 h 91"/>
                <a:gd name="T56" fmla="*/ 43 w 90"/>
                <a:gd name="T57" fmla="*/ 14 h 91"/>
                <a:gd name="T58" fmla="*/ 31 w 90"/>
                <a:gd name="T59" fmla="*/ 22 h 91"/>
                <a:gd name="T60" fmla="*/ 23 w 90"/>
                <a:gd name="T61" fmla="*/ 34 h 91"/>
                <a:gd name="T62" fmla="*/ 19 w 90"/>
                <a:gd name="T63" fmla="*/ 47 h 91"/>
                <a:gd name="T64" fmla="*/ 18 w 90"/>
                <a:gd name="T65" fmla="*/ 54 h 91"/>
                <a:gd name="T66" fmla="*/ 22 w 90"/>
                <a:gd name="T67" fmla="*/ 69 h 91"/>
                <a:gd name="T68" fmla="*/ 27 w 90"/>
                <a:gd name="T69" fmla="*/ 75 h 91"/>
                <a:gd name="T70" fmla="*/ 35 w 90"/>
                <a:gd name="T71" fmla="*/ 78 h 91"/>
                <a:gd name="T72" fmla="*/ 40 w 90"/>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91">
                  <a:moveTo>
                    <a:pt x="51" y="0"/>
                  </a:moveTo>
                  <a:lnTo>
                    <a:pt x="51" y="0"/>
                  </a:lnTo>
                  <a:lnTo>
                    <a:pt x="59" y="0"/>
                  </a:lnTo>
                  <a:lnTo>
                    <a:pt x="67" y="3"/>
                  </a:lnTo>
                  <a:lnTo>
                    <a:pt x="74" y="6"/>
                  </a:lnTo>
                  <a:lnTo>
                    <a:pt x="79" y="10"/>
                  </a:lnTo>
                  <a:lnTo>
                    <a:pt x="83" y="16"/>
                  </a:lnTo>
                  <a:lnTo>
                    <a:pt x="87" y="22"/>
                  </a:lnTo>
                  <a:lnTo>
                    <a:pt x="89" y="30"/>
                  </a:lnTo>
                  <a:lnTo>
                    <a:pt x="90" y="38"/>
                  </a:lnTo>
                  <a:lnTo>
                    <a:pt x="90" y="38"/>
                  </a:lnTo>
                  <a:lnTo>
                    <a:pt x="89" y="50"/>
                  </a:lnTo>
                  <a:lnTo>
                    <a:pt x="86" y="59"/>
                  </a:lnTo>
                  <a:lnTo>
                    <a:pt x="82" y="69"/>
                  </a:lnTo>
                  <a:lnTo>
                    <a:pt x="77" y="77"/>
                  </a:lnTo>
                  <a:lnTo>
                    <a:pt x="70" y="83"/>
                  </a:lnTo>
                  <a:lnTo>
                    <a:pt x="62" y="87"/>
                  </a:lnTo>
                  <a:lnTo>
                    <a:pt x="52" y="91"/>
                  </a:lnTo>
                  <a:lnTo>
                    <a:pt x="40" y="91"/>
                  </a:lnTo>
                  <a:lnTo>
                    <a:pt x="40" y="91"/>
                  </a:lnTo>
                  <a:lnTo>
                    <a:pt x="32" y="91"/>
                  </a:lnTo>
                  <a:lnTo>
                    <a:pt x="24" y="90"/>
                  </a:lnTo>
                  <a:lnTo>
                    <a:pt x="18" y="86"/>
                  </a:lnTo>
                  <a:lnTo>
                    <a:pt x="12" y="82"/>
                  </a:lnTo>
                  <a:lnTo>
                    <a:pt x="7" y="77"/>
                  </a:lnTo>
                  <a:lnTo>
                    <a:pt x="4" y="70"/>
                  </a:lnTo>
                  <a:lnTo>
                    <a:pt x="1" y="62"/>
                  </a:lnTo>
                  <a:lnTo>
                    <a:pt x="0" y="53"/>
                  </a:lnTo>
                  <a:lnTo>
                    <a:pt x="0" y="53"/>
                  </a:lnTo>
                  <a:lnTo>
                    <a:pt x="1" y="42"/>
                  </a:lnTo>
                  <a:lnTo>
                    <a:pt x="4" y="33"/>
                  </a:lnTo>
                  <a:lnTo>
                    <a:pt x="8" y="23"/>
                  </a:lnTo>
                  <a:lnTo>
                    <a:pt x="14" y="15"/>
                  </a:lnTo>
                  <a:lnTo>
                    <a:pt x="20" y="10"/>
                  </a:lnTo>
                  <a:lnTo>
                    <a:pt x="30" y="4"/>
                  </a:lnTo>
                  <a:lnTo>
                    <a:pt x="39" y="2"/>
                  </a:lnTo>
                  <a:lnTo>
                    <a:pt x="51" y="0"/>
                  </a:lnTo>
                  <a:lnTo>
                    <a:pt x="51" y="0"/>
                  </a:lnTo>
                  <a:close/>
                  <a:moveTo>
                    <a:pt x="40" y="79"/>
                  </a:moveTo>
                  <a:lnTo>
                    <a:pt x="40" y="79"/>
                  </a:lnTo>
                  <a:lnTo>
                    <a:pt x="47" y="78"/>
                  </a:lnTo>
                  <a:lnTo>
                    <a:pt x="54" y="75"/>
                  </a:lnTo>
                  <a:lnTo>
                    <a:pt x="59" y="71"/>
                  </a:lnTo>
                  <a:lnTo>
                    <a:pt x="63" y="66"/>
                  </a:lnTo>
                  <a:lnTo>
                    <a:pt x="67" y="61"/>
                  </a:lnTo>
                  <a:lnTo>
                    <a:pt x="70" y="53"/>
                  </a:lnTo>
                  <a:lnTo>
                    <a:pt x="73" y="46"/>
                  </a:lnTo>
                  <a:lnTo>
                    <a:pt x="73" y="38"/>
                  </a:lnTo>
                  <a:lnTo>
                    <a:pt x="73" y="38"/>
                  </a:lnTo>
                  <a:lnTo>
                    <a:pt x="71" y="29"/>
                  </a:lnTo>
                  <a:lnTo>
                    <a:pt x="70" y="24"/>
                  </a:lnTo>
                  <a:lnTo>
                    <a:pt x="67" y="20"/>
                  </a:lnTo>
                  <a:lnTo>
                    <a:pt x="63" y="18"/>
                  </a:lnTo>
                  <a:lnTo>
                    <a:pt x="60" y="15"/>
                  </a:lnTo>
                  <a:lnTo>
                    <a:pt x="55" y="14"/>
                  </a:lnTo>
                  <a:lnTo>
                    <a:pt x="50" y="14"/>
                  </a:lnTo>
                  <a:lnTo>
                    <a:pt x="50" y="14"/>
                  </a:lnTo>
                  <a:lnTo>
                    <a:pt x="43" y="14"/>
                  </a:lnTo>
                  <a:lnTo>
                    <a:pt x="36" y="16"/>
                  </a:lnTo>
                  <a:lnTo>
                    <a:pt x="31" y="22"/>
                  </a:lnTo>
                  <a:lnTo>
                    <a:pt x="26" y="27"/>
                  </a:lnTo>
                  <a:lnTo>
                    <a:pt x="23" y="34"/>
                  </a:lnTo>
                  <a:lnTo>
                    <a:pt x="20" y="41"/>
                  </a:lnTo>
                  <a:lnTo>
                    <a:pt x="19" y="47"/>
                  </a:lnTo>
                  <a:lnTo>
                    <a:pt x="18" y="54"/>
                  </a:lnTo>
                  <a:lnTo>
                    <a:pt x="18" y="54"/>
                  </a:lnTo>
                  <a:lnTo>
                    <a:pt x="19" y="63"/>
                  </a:lnTo>
                  <a:lnTo>
                    <a:pt x="22" y="69"/>
                  </a:lnTo>
                  <a:lnTo>
                    <a:pt x="23" y="71"/>
                  </a:lnTo>
                  <a:lnTo>
                    <a:pt x="27" y="75"/>
                  </a:lnTo>
                  <a:lnTo>
                    <a:pt x="31" y="77"/>
                  </a:lnTo>
                  <a:lnTo>
                    <a:pt x="35" y="78"/>
                  </a:lnTo>
                  <a:lnTo>
                    <a:pt x="40" y="79"/>
                  </a:lnTo>
                  <a:lnTo>
                    <a:pt x="4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5" name="Freeform 28">
              <a:extLst>
                <a:ext uri="{FF2B5EF4-FFF2-40B4-BE49-F238E27FC236}">
                  <a16:creationId xmlns:a16="http://schemas.microsoft.com/office/drawing/2014/main" id="{36C41D17-5F88-45AC-A3F8-7252758333C1}"/>
                </a:ext>
              </a:extLst>
            </p:cNvPr>
            <p:cNvSpPr>
              <a:spLocks/>
            </p:cNvSpPr>
            <p:nvPr userDrawn="1"/>
          </p:nvSpPr>
          <p:spPr bwMode="auto">
            <a:xfrm>
              <a:off x="2922" y="3198"/>
              <a:ext cx="72" cy="131"/>
            </a:xfrm>
            <a:custGeom>
              <a:avLst/>
              <a:gdLst>
                <a:gd name="T0" fmla="*/ 20 w 72"/>
                <a:gd name="T1" fmla="*/ 56 h 131"/>
                <a:gd name="T2" fmla="*/ 0 w 72"/>
                <a:gd name="T3" fmla="*/ 56 h 131"/>
                <a:gd name="T4" fmla="*/ 1 w 72"/>
                <a:gd name="T5" fmla="*/ 43 h 131"/>
                <a:gd name="T6" fmla="*/ 23 w 72"/>
                <a:gd name="T7" fmla="*/ 43 h 131"/>
                <a:gd name="T8" fmla="*/ 25 w 72"/>
                <a:gd name="T9" fmla="*/ 35 h 131"/>
                <a:gd name="T10" fmla="*/ 25 w 72"/>
                <a:gd name="T11" fmla="*/ 35 h 131"/>
                <a:gd name="T12" fmla="*/ 28 w 72"/>
                <a:gd name="T13" fmla="*/ 23 h 131"/>
                <a:gd name="T14" fmla="*/ 31 w 72"/>
                <a:gd name="T15" fmla="*/ 17 h 131"/>
                <a:gd name="T16" fmla="*/ 35 w 72"/>
                <a:gd name="T17" fmla="*/ 12 h 131"/>
                <a:gd name="T18" fmla="*/ 39 w 72"/>
                <a:gd name="T19" fmla="*/ 7 h 131"/>
                <a:gd name="T20" fmla="*/ 44 w 72"/>
                <a:gd name="T21" fmla="*/ 4 h 131"/>
                <a:gd name="T22" fmla="*/ 51 w 72"/>
                <a:gd name="T23" fmla="*/ 1 h 131"/>
                <a:gd name="T24" fmla="*/ 60 w 72"/>
                <a:gd name="T25" fmla="*/ 0 h 131"/>
                <a:gd name="T26" fmla="*/ 60 w 72"/>
                <a:gd name="T27" fmla="*/ 0 h 131"/>
                <a:gd name="T28" fmla="*/ 67 w 72"/>
                <a:gd name="T29" fmla="*/ 0 h 131"/>
                <a:gd name="T30" fmla="*/ 72 w 72"/>
                <a:gd name="T31" fmla="*/ 1 h 131"/>
                <a:gd name="T32" fmla="*/ 70 w 72"/>
                <a:gd name="T33" fmla="*/ 15 h 131"/>
                <a:gd name="T34" fmla="*/ 70 w 72"/>
                <a:gd name="T35" fmla="*/ 15 h 131"/>
                <a:gd name="T36" fmla="*/ 61 w 72"/>
                <a:gd name="T37" fmla="*/ 13 h 131"/>
                <a:gd name="T38" fmla="*/ 61 w 72"/>
                <a:gd name="T39" fmla="*/ 13 h 131"/>
                <a:gd name="T40" fmla="*/ 56 w 72"/>
                <a:gd name="T41" fmla="*/ 13 h 131"/>
                <a:gd name="T42" fmla="*/ 52 w 72"/>
                <a:gd name="T43" fmla="*/ 15 h 131"/>
                <a:gd name="T44" fmla="*/ 49 w 72"/>
                <a:gd name="T45" fmla="*/ 17 h 131"/>
                <a:gd name="T46" fmla="*/ 47 w 72"/>
                <a:gd name="T47" fmla="*/ 20 h 131"/>
                <a:gd name="T48" fmla="*/ 43 w 72"/>
                <a:gd name="T49" fmla="*/ 27 h 131"/>
                <a:gd name="T50" fmla="*/ 41 w 72"/>
                <a:gd name="T51" fmla="*/ 35 h 131"/>
                <a:gd name="T52" fmla="*/ 40 w 72"/>
                <a:gd name="T53" fmla="*/ 43 h 131"/>
                <a:gd name="T54" fmla="*/ 63 w 72"/>
                <a:gd name="T55" fmla="*/ 43 h 131"/>
                <a:gd name="T56" fmla="*/ 60 w 72"/>
                <a:gd name="T57" fmla="*/ 56 h 131"/>
                <a:gd name="T58" fmla="*/ 36 w 72"/>
                <a:gd name="T59" fmla="*/ 56 h 131"/>
                <a:gd name="T60" fmla="*/ 20 w 72"/>
                <a:gd name="T61" fmla="*/ 131 h 131"/>
                <a:gd name="T62" fmla="*/ 4 w 72"/>
                <a:gd name="T63" fmla="*/ 131 h 131"/>
                <a:gd name="T64" fmla="*/ 20 w 72"/>
                <a:gd name="T65"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31">
                  <a:moveTo>
                    <a:pt x="20" y="56"/>
                  </a:moveTo>
                  <a:lnTo>
                    <a:pt x="0" y="56"/>
                  </a:lnTo>
                  <a:lnTo>
                    <a:pt x="1" y="43"/>
                  </a:lnTo>
                  <a:lnTo>
                    <a:pt x="23" y="43"/>
                  </a:lnTo>
                  <a:lnTo>
                    <a:pt x="25" y="35"/>
                  </a:lnTo>
                  <a:lnTo>
                    <a:pt x="25" y="35"/>
                  </a:lnTo>
                  <a:lnTo>
                    <a:pt x="28" y="23"/>
                  </a:lnTo>
                  <a:lnTo>
                    <a:pt x="31" y="17"/>
                  </a:lnTo>
                  <a:lnTo>
                    <a:pt x="35" y="12"/>
                  </a:lnTo>
                  <a:lnTo>
                    <a:pt x="39" y="7"/>
                  </a:lnTo>
                  <a:lnTo>
                    <a:pt x="44" y="4"/>
                  </a:lnTo>
                  <a:lnTo>
                    <a:pt x="51" y="1"/>
                  </a:lnTo>
                  <a:lnTo>
                    <a:pt x="60" y="0"/>
                  </a:lnTo>
                  <a:lnTo>
                    <a:pt x="60" y="0"/>
                  </a:lnTo>
                  <a:lnTo>
                    <a:pt x="67" y="0"/>
                  </a:lnTo>
                  <a:lnTo>
                    <a:pt x="72" y="1"/>
                  </a:lnTo>
                  <a:lnTo>
                    <a:pt x="70" y="15"/>
                  </a:lnTo>
                  <a:lnTo>
                    <a:pt x="70" y="15"/>
                  </a:lnTo>
                  <a:lnTo>
                    <a:pt x="61" y="13"/>
                  </a:lnTo>
                  <a:lnTo>
                    <a:pt x="61" y="13"/>
                  </a:lnTo>
                  <a:lnTo>
                    <a:pt x="56" y="13"/>
                  </a:lnTo>
                  <a:lnTo>
                    <a:pt x="52" y="15"/>
                  </a:lnTo>
                  <a:lnTo>
                    <a:pt x="49" y="17"/>
                  </a:lnTo>
                  <a:lnTo>
                    <a:pt x="47" y="20"/>
                  </a:lnTo>
                  <a:lnTo>
                    <a:pt x="43" y="27"/>
                  </a:lnTo>
                  <a:lnTo>
                    <a:pt x="41" y="35"/>
                  </a:lnTo>
                  <a:lnTo>
                    <a:pt x="40" y="43"/>
                  </a:lnTo>
                  <a:lnTo>
                    <a:pt x="63" y="43"/>
                  </a:lnTo>
                  <a:lnTo>
                    <a:pt x="60" y="56"/>
                  </a:lnTo>
                  <a:lnTo>
                    <a:pt x="36" y="56"/>
                  </a:lnTo>
                  <a:lnTo>
                    <a:pt x="20" y="131"/>
                  </a:lnTo>
                  <a:lnTo>
                    <a:pt x="4" y="131"/>
                  </a:ln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29">
              <a:extLst>
                <a:ext uri="{FF2B5EF4-FFF2-40B4-BE49-F238E27FC236}">
                  <a16:creationId xmlns:a16="http://schemas.microsoft.com/office/drawing/2014/main" id="{63A4DF21-3191-41C1-B2DD-B72B8309558D}"/>
                </a:ext>
              </a:extLst>
            </p:cNvPr>
            <p:cNvSpPr>
              <a:spLocks noEditPoints="1"/>
            </p:cNvSpPr>
            <p:nvPr userDrawn="1"/>
          </p:nvSpPr>
          <p:spPr bwMode="auto">
            <a:xfrm>
              <a:off x="3034" y="3239"/>
              <a:ext cx="89" cy="91"/>
            </a:xfrm>
            <a:custGeom>
              <a:avLst/>
              <a:gdLst>
                <a:gd name="T0" fmla="*/ 50 w 89"/>
                <a:gd name="T1" fmla="*/ 0 h 91"/>
                <a:gd name="T2" fmla="*/ 66 w 89"/>
                <a:gd name="T3" fmla="*/ 3 h 91"/>
                <a:gd name="T4" fmla="*/ 78 w 89"/>
                <a:gd name="T5" fmla="*/ 10 h 91"/>
                <a:gd name="T6" fmla="*/ 86 w 89"/>
                <a:gd name="T7" fmla="*/ 22 h 91"/>
                <a:gd name="T8" fmla="*/ 89 w 89"/>
                <a:gd name="T9" fmla="*/ 38 h 91"/>
                <a:gd name="T10" fmla="*/ 88 w 89"/>
                <a:gd name="T11" fmla="*/ 50 h 91"/>
                <a:gd name="T12" fmla="*/ 82 w 89"/>
                <a:gd name="T13" fmla="*/ 69 h 91"/>
                <a:gd name="T14" fmla="*/ 69 w 89"/>
                <a:gd name="T15" fmla="*/ 83 h 91"/>
                <a:gd name="T16" fmla="*/ 51 w 89"/>
                <a:gd name="T17" fmla="*/ 91 h 91"/>
                <a:gd name="T18" fmla="*/ 39 w 89"/>
                <a:gd name="T19" fmla="*/ 91 h 91"/>
                <a:gd name="T20" fmla="*/ 23 w 89"/>
                <a:gd name="T21" fmla="*/ 90 h 91"/>
                <a:gd name="T22" fmla="*/ 11 w 89"/>
                <a:gd name="T23" fmla="*/ 82 h 91"/>
                <a:gd name="T24" fmla="*/ 3 w 89"/>
                <a:gd name="T25" fmla="*/ 70 h 91"/>
                <a:gd name="T26" fmla="*/ 0 w 89"/>
                <a:gd name="T27" fmla="*/ 53 h 91"/>
                <a:gd name="T28" fmla="*/ 0 w 89"/>
                <a:gd name="T29" fmla="*/ 42 h 91"/>
                <a:gd name="T30" fmla="*/ 7 w 89"/>
                <a:gd name="T31" fmla="*/ 23 h 91"/>
                <a:gd name="T32" fmla="*/ 21 w 89"/>
                <a:gd name="T33" fmla="*/ 10 h 91"/>
                <a:gd name="T34" fmla="*/ 38 w 89"/>
                <a:gd name="T35" fmla="*/ 2 h 91"/>
                <a:gd name="T36" fmla="*/ 50 w 89"/>
                <a:gd name="T37" fmla="*/ 0 h 91"/>
                <a:gd name="T38" fmla="*/ 39 w 89"/>
                <a:gd name="T39" fmla="*/ 79 h 91"/>
                <a:gd name="T40" fmla="*/ 53 w 89"/>
                <a:gd name="T41" fmla="*/ 75 h 91"/>
                <a:gd name="T42" fmla="*/ 62 w 89"/>
                <a:gd name="T43" fmla="*/ 66 h 91"/>
                <a:gd name="T44" fmla="*/ 69 w 89"/>
                <a:gd name="T45" fmla="*/ 53 h 91"/>
                <a:gd name="T46" fmla="*/ 72 w 89"/>
                <a:gd name="T47" fmla="*/ 38 h 91"/>
                <a:gd name="T48" fmla="*/ 70 w 89"/>
                <a:gd name="T49" fmla="*/ 29 h 91"/>
                <a:gd name="T50" fmla="*/ 66 w 89"/>
                <a:gd name="T51" fmla="*/ 20 h 91"/>
                <a:gd name="T52" fmla="*/ 60 w 89"/>
                <a:gd name="T53" fmla="*/ 15 h 91"/>
                <a:gd name="T54" fmla="*/ 49 w 89"/>
                <a:gd name="T55" fmla="*/ 14 h 91"/>
                <a:gd name="T56" fmla="*/ 42 w 89"/>
                <a:gd name="T57" fmla="*/ 14 h 91"/>
                <a:gd name="T58" fmla="*/ 30 w 89"/>
                <a:gd name="T59" fmla="*/ 22 h 91"/>
                <a:gd name="T60" fmla="*/ 22 w 89"/>
                <a:gd name="T61" fmla="*/ 34 h 91"/>
                <a:gd name="T62" fmla="*/ 18 w 89"/>
                <a:gd name="T63" fmla="*/ 47 h 91"/>
                <a:gd name="T64" fmla="*/ 17 w 89"/>
                <a:gd name="T65" fmla="*/ 54 h 91"/>
                <a:gd name="T66" fmla="*/ 21 w 89"/>
                <a:gd name="T67" fmla="*/ 69 h 91"/>
                <a:gd name="T68" fmla="*/ 26 w 89"/>
                <a:gd name="T69" fmla="*/ 75 h 91"/>
                <a:gd name="T70" fmla="*/ 34 w 89"/>
                <a:gd name="T71" fmla="*/ 78 h 91"/>
                <a:gd name="T72" fmla="*/ 39 w 89"/>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1">
                  <a:moveTo>
                    <a:pt x="50" y="0"/>
                  </a:moveTo>
                  <a:lnTo>
                    <a:pt x="50" y="0"/>
                  </a:lnTo>
                  <a:lnTo>
                    <a:pt x="58" y="0"/>
                  </a:lnTo>
                  <a:lnTo>
                    <a:pt x="66" y="3"/>
                  </a:lnTo>
                  <a:lnTo>
                    <a:pt x="73" y="6"/>
                  </a:lnTo>
                  <a:lnTo>
                    <a:pt x="78" y="10"/>
                  </a:lnTo>
                  <a:lnTo>
                    <a:pt x="82" y="16"/>
                  </a:lnTo>
                  <a:lnTo>
                    <a:pt x="86" y="22"/>
                  </a:lnTo>
                  <a:lnTo>
                    <a:pt x="88" y="30"/>
                  </a:lnTo>
                  <a:lnTo>
                    <a:pt x="89" y="38"/>
                  </a:lnTo>
                  <a:lnTo>
                    <a:pt x="89" y="38"/>
                  </a:lnTo>
                  <a:lnTo>
                    <a:pt x="88" y="50"/>
                  </a:lnTo>
                  <a:lnTo>
                    <a:pt x="86" y="59"/>
                  </a:lnTo>
                  <a:lnTo>
                    <a:pt x="82" y="69"/>
                  </a:lnTo>
                  <a:lnTo>
                    <a:pt x="76" y="77"/>
                  </a:lnTo>
                  <a:lnTo>
                    <a:pt x="69" y="83"/>
                  </a:lnTo>
                  <a:lnTo>
                    <a:pt x="61" y="87"/>
                  </a:lnTo>
                  <a:lnTo>
                    <a:pt x="51" y="91"/>
                  </a:lnTo>
                  <a:lnTo>
                    <a:pt x="39" y="91"/>
                  </a:lnTo>
                  <a:lnTo>
                    <a:pt x="39" y="91"/>
                  </a:lnTo>
                  <a:lnTo>
                    <a:pt x="31" y="91"/>
                  </a:lnTo>
                  <a:lnTo>
                    <a:pt x="23" y="90"/>
                  </a:lnTo>
                  <a:lnTo>
                    <a:pt x="17" y="86"/>
                  </a:lnTo>
                  <a:lnTo>
                    <a:pt x="11" y="82"/>
                  </a:lnTo>
                  <a:lnTo>
                    <a:pt x="6" y="77"/>
                  </a:lnTo>
                  <a:lnTo>
                    <a:pt x="3" y="70"/>
                  </a:lnTo>
                  <a:lnTo>
                    <a:pt x="0" y="62"/>
                  </a:lnTo>
                  <a:lnTo>
                    <a:pt x="0" y="53"/>
                  </a:lnTo>
                  <a:lnTo>
                    <a:pt x="0" y="53"/>
                  </a:lnTo>
                  <a:lnTo>
                    <a:pt x="0" y="42"/>
                  </a:lnTo>
                  <a:lnTo>
                    <a:pt x="3" y="33"/>
                  </a:lnTo>
                  <a:lnTo>
                    <a:pt x="7" y="23"/>
                  </a:lnTo>
                  <a:lnTo>
                    <a:pt x="13" y="15"/>
                  </a:lnTo>
                  <a:lnTo>
                    <a:pt x="21" y="10"/>
                  </a:lnTo>
                  <a:lnTo>
                    <a:pt x="29" y="4"/>
                  </a:lnTo>
                  <a:lnTo>
                    <a:pt x="38" y="2"/>
                  </a:lnTo>
                  <a:lnTo>
                    <a:pt x="50" y="0"/>
                  </a:lnTo>
                  <a:lnTo>
                    <a:pt x="50" y="0"/>
                  </a:lnTo>
                  <a:close/>
                  <a:moveTo>
                    <a:pt x="39" y="79"/>
                  </a:moveTo>
                  <a:lnTo>
                    <a:pt x="39" y="79"/>
                  </a:lnTo>
                  <a:lnTo>
                    <a:pt x="46" y="78"/>
                  </a:lnTo>
                  <a:lnTo>
                    <a:pt x="53" y="75"/>
                  </a:lnTo>
                  <a:lnTo>
                    <a:pt x="58" y="71"/>
                  </a:lnTo>
                  <a:lnTo>
                    <a:pt x="62" y="66"/>
                  </a:lnTo>
                  <a:lnTo>
                    <a:pt x="66" y="61"/>
                  </a:lnTo>
                  <a:lnTo>
                    <a:pt x="69" y="53"/>
                  </a:lnTo>
                  <a:lnTo>
                    <a:pt x="72" y="46"/>
                  </a:lnTo>
                  <a:lnTo>
                    <a:pt x="72" y="38"/>
                  </a:lnTo>
                  <a:lnTo>
                    <a:pt x="72" y="38"/>
                  </a:lnTo>
                  <a:lnTo>
                    <a:pt x="70" y="29"/>
                  </a:lnTo>
                  <a:lnTo>
                    <a:pt x="69" y="24"/>
                  </a:lnTo>
                  <a:lnTo>
                    <a:pt x="66" y="20"/>
                  </a:lnTo>
                  <a:lnTo>
                    <a:pt x="64" y="18"/>
                  </a:lnTo>
                  <a:lnTo>
                    <a:pt x="60" y="15"/>
                  </a:lnTo>
                  <a:lnTo>
                    <a:pt x="54" y="14"/>
                  </a:lnTo>
                  <a:lnTo>
                    <a:pt x="49" y="14"/>
                  </a:lnTo>
                  <a:lnTo>
                    <a:pt x="49" y="14"/>
                  </a:lnTo>
                  <a:lnTo>
                    <a:pt x="42" y="14"/>
                  </a:lnTo>
                  <a:lnTo>
                    <a:pt x="35" y="16"/>
                  </a:lnTo>
                  <a:lnTo>
                    <a:pt x="30" y="22"/>
                  </a:lnTo>
                  <a:lnTo>
                    <a:pt x="25" y="27"/>
                  </a:lnTo>
                  <a:lnTo>
                    <a:pt x="22" y="34"/>
                  </a:lnTo>
                  <a:lnTo>
                    <a:pt x="19" y="41"/>
                  </a:lnTo>
                  <a:lnTo>
                    <a:pt x="18" y="47"/>
                  </a:lnTo>
                  <a:lnTo>
                    <a:pt x="17" y="54"/>
                  </a:lnTo>
                  <a:lnTo>
                    <a:pt x="17" y="54"/>
                  </a:lnTo>
                  <a:lnTo>
                    <a:pt x="18" y="63"/>
                  </a:lnTo>
                  <a:lnTo>
                    <a:pt x="21" y="69"/>
                  </a:lnTo>
                  <a:lnTo>
                    <a:pt x="23" y="71"/>
                  </a:lnTo>
                  <a:lnTo>
                    <a:pt x="26" y="75"/>
                  </a:lnTo>
                  <a:lnTo>
                    <a:pt x="30" y="77"/>
                  </a:lnTo>
                  <a:lnTo>
                    <a:pt x="34" y="78"/>
                  </a:lnTo>
                  <a:lnTo>
                    <a:pt x="39" y="79"/>
                  </a:lnTo>
                  <a:lnTo>
                    <a:pt x="3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7" name="Freeform 30">
              <a:extLst>
                <a:ext uri="{FF2B5EF4-FFF2-40B4-BE49-F238E27FC236}">
                  <a16:creationId xmlns:a16="http://schemas.microsoft.com/office/drawing/2014/main" id="{A5F14817-4EE7-4543-81DD-CCA64E877C61}"/>
                </a:ext>
              </a:extLst>
            </p:cNvPr>
            <p:cNvSpPr>
              <a:spLocks/>
            </p:cNvSpPr>
            <p:nvPr userDrawn="1"/>
          </p:nvSpPr>
          <p:spPr bwMode="auto">
            <a:xfrm>
              <a:off x="3142" y="3241"/>
              <a:ext cx="90" cy="89"/>
            </a:xfrm>
            <a:custGeom>
              <a:avLst/>
              <a:gdLst>
                <a:gd name="T0" fmla="*/ 75 w 90"/>
                <a:gd name="T1" fmla="*/ 75 h 89"/>
                <a:gd name="T2" fmla="*/ 75 w 90"/>
                <a:gd name="T3" fmla="*/ 75 h 89"/>
                <a:gd name="T4" fmla="*/ 72 w 90"/>
                <a:gd name="T5" fmla="*/ 88 h 89"/>
                <a:gd name="T6" fmla="*/ 56 w 90"/>
                <a:gd name="T7" fmla="*/ 88 h 89"/>
                <a:gd name="T8" fmla="*/ 60 w 90"/>
                <a:gd name="T9" fmla="*/ 73 h 89"/>
                <a:gd name="T10" fmla="*/ 59 w 90"/>
                <a:gd name="T11" fmla="*/ 73 h 89"/>
                <a:gd name="T12" fmla="*/ 59 w 90"/>
                <a:gd name="T13" fmla="*/ 73 h 89"/>
                <a:gd name="T14" fmla="*/ 55 w 90"/>
                <a:gd name="T15" fmla="*/ 80 h 89"/>
                <a:gd name="T16" fmla="*/ 48 w 90"/>
                <a:gd name="T17" fmla="*/ 85 h 89"/>
                <a:gd name="T18" fmla="*/ 40 w 90"/>
                <a:gd name="T19" fmla="*/ 88 h 89"/>
                <a:gd name="T20" fmla="*/ 29 w 90"/>
                <a:gd name="T21" fmla="*/ 89 h 89"/>
                <a:gd name="T22" fmla="*/ 29 w 90"/>
                <a:gd name="T23" fmla="*/ 89 h 89"/>
                <a:gd name="T24" fmla="*/ 23 w 90"/>
                <a:gd name="T25" fmla="*/ 89 h 89"/>
                <a:gd name="T26" fmla="*/ 17 w 90"/>
                <a:gd name="T27" fmla="*/ 88 h 89"/>
                <a:gd name="T28" fmla="*/ 12 w 90"/>
                <a:gd name="T29" fmla="*/ 87 h 89"/>
                <a:gd name="T30" fmla="*/ 8 w 90"/>
                <a:gd name="T31" fmla="*/ 83 h 89"/>
                <a:gd name="T32" fmla="*/ 5 w 90"/>
                <a:gd name="T33" fmla="*/ 79 h 89"/>
                <a:gd name="T34" fmla="*/ 2 w 90"/>
                <a:gd name="T35" fmla="*/ 75 h 89"/>
                <a:gd name="T36" fmla="*/ 1 w 90"/>
                <a:gd name="T37" fmla="*/ 69 h 89"/>
                <a:gd name="T38" fmla="*/ 0 w 90"/>
                <a:gd name="T39" fmla="*/ 63 h 89"/>
                <a:gd name="T40" fmla="*/ 0 w 90"/>
                <a:gd name="T41" fmla="*/ 63 h 89"/>
                <a:gd name="T42" fmla="*/ 1 w 90"/>
                <a:gd name="T43" fmla="*/ 55 h 89"/>
                <a:gd name="T44" fmla="*/ 2 w 90"/>
                <a:gd name="T45" fmla="*/ 47 h 89"/>
                <a:gd name="T46" fmla="*/ 12 w 90"/>
                <a:gd name="T47" fmla="*/ 0 h 89"/>
                <a:gd name="T48" fmla="*/ 28 w 90"/>
                <a:gd name="T49" fmla="*/ 0 h 89"/>
                <a:gd name="T50" fmla="*/ 17 w 90"/>
                <a:gd name="T51" fmla="*/ 53 h 89"/>
                <a:gd name="T52" fmla="*/ 17 w 90"/>
                <a:gd name="T53" fmla="*/ 53 h 89"/>
                <a:gd name="T54" fmla="*/ 16 w 90"/>
                <a:gd name="T55" fmla="*/ 61 h 89"/>
                <a:gd name="T56" fmla="*/ 16 w 90"/>
                <a:gd name="T57" fmla="*/ 61 h 89"/>
                <a:gd name="T58" fmla="*/ 17 w 90"/>
                <a:gd name="T59" fmla="*/ 67 h 89"/>
                <a:gd name="T60" fmla="*/ 20 w 90"/>
                <a:gd name="T61" fmla="*/ 72 h 89"/>
                <a:gd name="T62" fmla="*/ 25 w 90"/>
                <a:gd name="T63" fmla="*/ 76 h 89"/>
                <a:gd name="T64" fmla="*/ 32 w 90"/>
                <a:gd name="T65" fmla="*/ 77 h 89"/>
                <a:gd name="T66" fmla="*/ 32 w 90"/>
                <a:gd name="T67" fmla="*/ 77 h 89"/>
                <a:gd name="T68" fmla="*/ 39 w 90"/>
                <a:gd name="T69" fmla="*/ 76 h 89"/>
                <a:gd name="T70" fmla="*/ 45 w 90"/>
                <a:gd name="T71" fmla="*/ 73 h 89"/>
                <a:gd name="T72" fmla="*/ 51 w 90"/>
                <a:gd name="T73" fmla="*/ 69 h 89"/>
                <a:gd name="T74" fmla="*/ 55 w 90"/>
                <a:gd name="T75" fmla="*/ 65 h 89"/>
                <a:gd name="T76" fmla="*/ 59 w 90"/>
                <a:gd name="T77" fmla="*/ 60 h 89"/>
                <a:gd name="T78" fmla="*/ 62 w 90"/>
                <a:gd name="T79" fmla="*/ 55 h 89"/>
                <a:gd name="T80" fmla="*/ 64 w 90"/>
                <a:gd name="T81" fmla="*/ 44 h 89"/>
                <a:gd name="T82" fmla="*/ 74 w 90"/>
                <a:gd name="T83" fmla="*/ 0 h 89"/>
                <a:gd name="T84" fmla="*/ 90 w 90"/>
                <a:gd name="T85" fmla="*/ 0 h 89"/>
                <a:gd name="T86" fmla="*/ 75 w 90"/>
                <a:gd name="T8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89">
                  <a:moveTo>
                    <a:pt x="75" y="75"/>
                  </a:moveTo>
                  <a:lnTo>
                    <a:pt x="75" y="75"/>
                  </a:lnTo>
                  <a:lnTo>
                    <a:pt x="72" y="88"/>
                  </a:lnTo>
                  <a:lnTo>
                    <a:pt x="56" y="88"/>
                  </a:lnTo>
                  <a:lnTo>
                    <a:pt x="60" y="73"/>
                  </a:lnTo>
                  <a:lnTo>
                    <a:pt x="59" y="73"/>
                  </a:lnTo>
                  <a:lnTo>
                    <a:pt x="59" y="73"/>
                  </a:lnTo>
                  <a:lnTo>
                    <a:pt x="55" y="80"/>
                  </a:lnTo>
                  <a:lnTo>
                    <a:pt x="48" y="85"/>
                  </a:lnTo>
                  <a:lnTo>
                    <a:pt x="40" y="88"/>
                  </a:lnTo>
                  <a:lnTo>
                    <a:pt x="29" y="89"/>
                  </a:lnTo>
                  <a:lnTo>
                    <a:pt x="29" y="89"/>
                  </a:lnTo>
                  <a:lnTo>
                    <a:pt x="23" y="89"/>
                  </a:lnTo>
                  <a:lnTo>
                    <a:pt x="17" y="88"/>
                  </a:lnTo>
                  <a:lnTo>
                    <a:pt x="12" y="87"/>
                  </a:lnTo>
                  <a:lnTo>
                    <a:pt x="8" y="83"/>
                  </a:lnTo>
                  <a:lnTo>
                    <a:pt x="5" y="79"/>
                  </a:lnTo>
                  <a:lnTo>
                    <a:pt x="2" y="75"/>
                  </a:lnTo>
                  <a:lnTo>
                    <a:pt x="1" y="69"/>
                  </a:lnTo>
                  <a:lnTo>
                    <a:pt x="0" y="63"/>
                  </a:lnTo>
                  <a:lnTo>
                    <a:pt x="0" y="63"/>
                  </a:lnTo>
                  <a:lnTo>
                    <a:pt x="1" y="55"/>
                  </a:lnTo>
                  <a:lnTo>
                    <a:pt x="2" y="47"/>
                  </a:lnTo>
                  <a:lnTo>
                    <a:pt x="12" y="0"/>
                  </a:lnTo>
                  <a:lnTo>
                    <a:pt x="28" y="0"/>
                  </a:lnTo>
                  <a:lnTo>
                    <a:pt x="17" y="53"/>
                  </a:lnTo>
                  <a:lnTo>
                    <a:pt x="17" y="53"/>
                  </a:lnTo>
                  <a:lnTo>
                    <a:pt x="16" y="61"/>
                  </a:lnTo>
                  <a:lnTo>
                    <a:pt x="16" y="61"/>
                  </a:lnTo>
                  <a:lnTo>
                    <a:pt x="17" y="67"/>
                  </a:lnTo>
                  <a:lnTo>
                    <a:pt x="20" y="72"/>
                  </a:lnTo>
                  <a:lnTo>
                    <a:pt x="25" y="76"/>
                  </a:lnTo>
                  <a:lnTo>
                    <a:pt x="32" y="77"/>
                  </a:lnTo>
                  <a:lnTo>
                    <a:pt x="32" y="77"/>
                  </a:lnTo>
                  <a:lnTo>
                    <a:pt x="39" y="76"/>
                  </a:lnTo>
                  <a:lnTo>
                    <a:pt x="45" y="73"/>
                  </a:lnTo>
                  <a:lnTo>
                    <a:pt x="51" y="69"/>
                  </a:lnTo>
                  <a:lnTo>
                    <a:pt x="55" y="65"/>
                  </a:lnTo>
                  <a:lnTo>
                    <a:pt x="59" y="60"/>
                  </a:lnTo>
                  <a:lnTo>
                    <a:pt x="62" y="55"/>
                  </a:lnTo>
                  <a:lnTo>
                    <a:pt x="64" y="44"/>
                  </a:lnTo>
                  <a:lnTo>
                    <a:pt x="74" y="0"/>
                  </a:lnTo>
                  <a:lnTo>
                    <a:pt x="90" y="0"/>
                  </a:lnTo>
                  <a:lnTo>
                    <a:pt x="75"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8" name="Freeform 31">
              <a:extLst>
                <a:ext uri="{FF2B5EF4-FFF2-40B4-BE49-F238E27FC236}">
                  <a16:creationId xmlns:a16="http://schemas.microsoft.com/office/drawing/2014/main" id="{8C480E1C-9807-49F3-9F97-C96F7638FE4B}"/>
                </a:ext>
              </a:extLst>
            </p:cNvPr>
            <p:cNvSpPr>
              <a:spLocks/>
            </p:cNvSpPr>
            <p:nvPr userDrawn="1"/>
          </p:nvSpPr>
          <p:spPr bwMode="auto">
            <a:xfrm>
              <a:off x="3242" y="3239"/>
              <a:ext cx="69" cy="90"/>
            </a:xfrm>
            <a:custGeom>
              <a:avLst/>
              <a:gdLst>
                <a:gd name="T0" fmla="*/ 15 w 69"/>
                <a:gd name="T1" fmla="*/ 15 h 90"/>
                <a:gd name="T2" fmla="*/ 15 w 69"/>
                <a:gd name="T3" fmla="*/ 15 h 90"/>
                <a:gd name="T4" fmla="*/ 18 w 69"/>
                <a:gd name="T5" fmla="*/ 2 h 90"/>
                <a:gd name="T6" fmla="*/ 33 w 69"/>
                <a:gd name="T7" fmla="*/ 2 h 90"/>
                <a:gd name="T8" fmla="*/ 30 w 69"/>
                <a:gd name="T9" fmla="*/ 16 h 90"/>
                <a:gd name="T10" fmla="*/ 31 w 69"/>
                <a:gd name="T11" fmla="*/ 16 h 90"/>
                <a:gd name="T12" fmla="*/ 31 w 69"/>
                <a:gd name="T13" fmla="*/ 16 h 90"/>
                <a:gd name="T14" fmla="*/ 35 w 69"/>
                <a:gd name="T15" fmla="*/ 10 h 90"/>
                <a:gd name="T16" fmla="*/ 42 w 69"/>
                <a:gd name="T17" fmla="*/ 4 h 90"/>
                <a:gd name="T18" fmla="*/ 50 w 69"/>
                <a:gd name="T19" fmla="*/ 2 h 90"/>
                <a:gd name="T20" fmla="*/ 61 w 69"/>
                <a:gd name="T21" fmla="*/ 0 h 90"/>
                <a:gd name="T22" fmla="*/ 61 w 69"/>
                <a:gd name="T23" fmla="*/ 0 h 90"/>
                <a:gd name="T24" fmla="*/ 64 w 69"/>
                <a:gd name="T25" fmla="*/ 0 h 90"/>
                <a:gd name="T26" fmla="*/ 69 w 69"/>
                <a:gd name="T27" fmla="*/ 2 h 90"/>
                <a:gd name="T28" fmla="*/ 65 w 69"/>
                <a:gd name="T29" fmla="*/ 16 h 90"/>
                <a:gd name="T30" fmla="*/ 65 w 69"/>
                <a:gd name="T31" fmla="*/ 16 h 90"/>
                <a:gd name="T32" fmla="*/ 58 w 69"/>
                <a:gd name="T33" fmla="*/ 14 h 90"/>
                <a:gd name="T34" fmla="*/ 58 w 69"/>
                <a:gd name="T35" fmla="*/ 14 h 90"/>
                <a:gd name="T36" fmla="*/ 51 w 69"/>
                <a:gd name="T37" fmla="*/ 15 h 90"/>
                <a:gd name="T38" fmla="*/ 45 w 69"/>
                <a:gd name="T39" fmla="*/ 18 h 90"/>
                <a:gd name="T40" fmla="*/ 39 w 69"/>
                <a:gd name="T41" fmla="*/ 22 h 90"/>
                <a:gd name="T42" fmla="*/ 35 w 69"/>
                <a:gd name="T43" fmla="*/ 26 h 90"/>
                <a:gd name="T44" fmla="*/ 31 w 69"/>
                <a:gd name="T45" fmla="*/ 31 h 90"/>
                <a:gd name="T46" fmla="*/ 29 w 69"/>
                <a:gd name="T47" fmla="*/ 37 h 90"/>
                <a:gd name="T48" fmla="*/ 26 w 69"/>
                <a:gd name="T49" fmla="*/ 47 h 90"/>
                <a:gd name="T50" fmla="*/ 17 w 69"/>
                <a:gd name="T51" fmla="*/ 90 h 90"/>
                <a:gd name="T52" fmla="*/ 0 w 69"/>
                <a:gd name="T53" fmla="*/ 90 h 90"/>
                <a:gd name="T54" fmla="*/ 15 w 69"/>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90">
                  <a:moveTo>
                    <a:pt x="15" y="15"/>
                  </a:moveTo>
                  <a:lnTo>
                    <a:pt x="15" y="15"/>
                  </a:lnTo>
                  <a:lnTo>
                    <a:pt x="18" y="2"/>
                  </a:lnTo>
                  <a:lnTo>
                    <a:pt x="33" y="2"/>
                  </a:lnTo>
                  <a:lnTo>
                    <a:pt x="30" y="16"/>
                  </a:lnTo>
                  <a:lnTo>
                    <a:pt x="31" y="16"/>
                  </a:lnTo>
                  <a:lnTo>
                    <a:pt x="31" y="16"/>
                  </a:lnTo>
                  <a:lnTo>
                    <a:pt x="35" y="10"/>
                  </a:lnTo>
                  <a:lnTo>
                    <a:pt x="42" y="4"/>
                  </a:lnTo>
                  <a:lnTo>
                    <a:pt x="50" y="2"/>
                  </a:lnTo>
                  <a:lnTo>
                    <a:pt x="61" y="0"/>
                  </a:lnTo>
                  <a:lnTo>
                    <a:pt x="61" y="0"/>
                  </a:lnTo>
                  <a:lnTo>
                    <a:pt x="64" y="0"/>
                  </a:lnTo>
                  <a:lnTo>
                    <a:pt x="69" y="2"/>
                  </a:lnTo>
                  <a:lnTo>
                    <a:pt x="65" y="16"/>
                  </a:lnTo>
                  <a:lnTo>
                    <a:pt x="65" y="16"/>
                  </a:lnTo>
                  <a:lnTo>
                    <a:pt x="58" y="14"/>
                  </a:lnTo>
                  <a:lnTo>
                    <a:pt x="58" y="14"/>
                  </a:lnTo>
                  <a:lnTo>
                    <a:pt x="51" y="15"/>
                  </a:lnTo>
                  <a:lnTo>
                    <a:pt x="45" y="18"/>
                  </a:lnTo>
                  <a:lnTo>
                    <a:pt x="39" y="22"/>
                  </a:lnTo>
                  <a:lnTo>
                    <a:pt x="35" y="26"/>
                  </a:lnTo>
                  <a:lnTo>
                    <a:pt x="31" y="31"/>
                  </a:lnTo>
                  <a:lnTo>
                    <a:pt x="29" y="37"/>
                  </a:lnTo>
                  <a:lnTo>
                    <a:pt x="26" y="47"/>
                  </a:lnTo>
                  <a:lnTo>
                    <a:pt x="17"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32">
              <a:extLst>
                <a:ext uri="{FF2B5EF4-FFF2-40B4-BE49-F238E27FC236}">
                  <a16:creationId xmlns:a16="http://schemas.microsoft.com/office/drawing/2014/main" id="{1A45D6AF-7A91-4185-8392-F1FA64E7F3A9}"/>
                </a:ext>
              </a:extLst>
            </p:cNvPr>
            <p:cNvSpPr>
              <a:spLocks/>
            </p:cNvSpPr>
            <p:nvPr userDrawn="1"/>
          </p:nvSpPr>
          <p:spPr bwMode="auto">
            <a:xfrm>
              <a:off x="3359" y="3239"/>
              <a:ext cx="71" cy="91"/>
            </a:xfrm>
            <a:custGeom>
              <a:avLst/>
              <a:gdLst>
                <a:gd name="T0" fmla="*/ 67 w 71"/>
                <a:gd name="T1" fmla="*/ 18 h 91"/>
                <a:gd name="T2" fmla="*/ 67 w 71"/>
                <a:gd name="T3" fmla="*/ 18 h 91"/>
                <a:gd name="T4" fmla="*/ 59 w 71"/>
                <a:gd name="T5" fmla="*/ 14 h 91"/>
                <a:gd name="T6" fmla="*/ 51 w 71"/>
                <a:gd name="T7" fmla="*/ 14 h 91"/>
                <a:gd name="T8" fmla="*/ 51 w 71"/>
                <a:gd name="T9" fmla="*/ 14 h 91"/>
                <a:gd name="T10" fmla="*/ 44 w 71"/>
                <a:gd name="T11" fmla="*/ 14 h 91"/>
                <a:gd name="T12" fmla="*/ 38 w 71"/>
                <a:gd name="T13" fmla="*/ 16 h 91"/>
                <a:gd name="T14" fmla="*/ 31 w 71"/>
                <a:gd name="T15" fmla="*/ 20 h 91"/>
                <a:gd name="T16" fmla="*/ 27 w 71"/>
                <a:gd name="T17" fmla="*/ 24 h 91"/>
                <a:gd name="T18" fmla="*/ 23 w 71"/>
                <a:gd name="T19" fmla="*/ 31 h 91"/>
                <a:gd name="T20" fmla="*/ 20 w 71"/>
                <a:gd name="T21" fmla="*/ 38 h 91"/>
                <a:gd name="T22" fmla="*/ 18 w 71"/>
                <a:gd name="T23" fmla="*/ 45 h 91"/>
                <a:gd name="T24" fmla="*/ 18 w 71"/>
                <a:gd name="T25" fmla="*/ 53 h 91"/>
                <a:gd name="T26" fmla="*/ 18 w 71"/>
                <a:gd name="T27" fmla="*/ 53 h 91"/>
                <a:gd name="T28" fmla="*/ 18 w 71"/>
                <a:gd name="T29" fmla="*/ 59 h 91"/>
                <a:gd name="T30" fmla="*/ 19 w 71"/>
                <a:gd name="T31" fmla="*/ 63 h 91"/>
                <a:gd name="T32" fmla="*/ 22 w 71"/>
                <a:gd name="T33" fmla="*/ 69 h 91"/>
                <a:gd name="T34" fmla="*/ 24 w 71"/>
                <a:gd name="T35" fmla="*/ 73 h 91"/>
                <a:gd name="T36" fmla="*/ 27 w 71"/>
                <a:gd name="T37" fmla="*/ 75 h 91"/>
                <a:gd name="T38" fmla="*/ 31 w 71"/>
                <a:gd name="T39" fmla="*/ 77 h 91"/>
                <a:gd name="T40" fmla="*/ 36 w 71"/>
                <a:gd name="T41" fmla="*/ 78 h 91"/>
                <a:gd name="T42" fmla="*/ 42 w 71"/>
                <a:gd name="T43" fmla="*/ 79 h 91"/>
                <a:gd name="T44" fmla="*/ 42 w 71"/>
                <a:gd name="T45" fmla="*/ 79 h 91"/>
                <a:gd name="T46" fmla="*/ 50 w 71"/>
                <a:gd name="T47" fmla="*/ 78 h 91"/>
                <a:gd name="T48" fmla="*/ 59 w 71"/>
                <a:gd name="T49" fmla="*/ 75 h 91"/>
                <a:gd name="T50" fmla="*/ 57 w 71"/>
                <a:gd name="T51" fmla="*/ 90 h 91"/>
                <a:gd name="T52" fmla="*/ 57 w 71"/>
                <a:gd name="T53" fmla="*/ 90 h 91"/>
                <a:gd name="T54" fmla="*/ 48 w 71"/>
                <a:gd name="T55" fmla="*/ 91 h 91"/>
                <a:gd name="T56" fmla="*/ 39 w 71"/>
                <a:gd name="T57" fmla="*/ 91 h 91"/>
                <a:gd name="T58" fmla="*/ 39 w 71"/>
                <a:gd name="T59" fmla="*/ 91 h 91"/>
                <a:gd name="T60" fmla="*/ 31 w 71"/>
                <a:gd name="T61" fmla="*/ 91 h 91"/>
                <a:gd name="T62" fmla="*/ 23 w 71"/>
                <a:gd name="T63" fmla="*/ 90 h 91"/>
                <a:gd name="T64" fmla="*/ 16 w 71"/>
                <a:gd name="T65" fmla="*/ 87 h 91"/>
                <a:gd name="T66" fmla="*/ 11 w 71"/>
                <a:gd name="T67" fmla="*/ 83 h 91"/>
                <a:gd name="T68" fmla="*/ 7 w 71"/>
                <a:gd name="T69" fmla="*/ 78 h 91"/>
                <a:gd name="T70" fmla="*/ 3 w 71"/>
                <a:gd name="T71" fmla="*/ 71 h 91"/>
                <a:gd name="T72" fmla="*/ 2 w 71"/>
                <a:gd name="T73" fmla="*/ 63 h 91"/>
                <a:gd name="T74" fmla="*/ 0 w 71"/>
                <a:gd name="T75" fmla="*/ 55 h 91"/>
                <a:gd name="T76" fmla="*/ 0 w 71"/>
                <a:gd name="T77" fmla="*/ 55 h 91"/>
                <a:gd name="T78" fmla="*/ 2 w 71"/>
                <a:gd name="T79" fmla="*/ 45 h 91"/>
                <a:gd name="T80" fmla="*/ 4 w 71"/>
                <a:gd name="T81" fmla="*/ 34 h 91"/>
                <a:gd name="T82" fmla="*/ 7 w 71"/>
                <a:gd name="T83" fmla="*/ 24 h 91"/>
                <a:gd name="T84" fmla="*/ 12 w 71"/>
                <a:gd name="T85" fmla="*/ 16 h 91"/>
                <a:gd name="T86" fmla="*/ 20 w 71"/>
                <a:gd name="T87" fmla="*/ 10 h 91"/>
                <a:gd name="T88" fmla="*/ 28 w 71"/>
                <a:gd name="T89" fmla="*/ 4 h 91"/>
                <a:gd name="T90" fmla="*/ 38 w 71"/>
                <a:gd name="T91" fmla="*/ 2 h 91"/>
                <a:gd name="T92" fmla="*/ 48 w 71"/>
                <a:gd name="T93" fmla="*/ 0 h 91"/>
                <a:gd name="T94" fmla="*/ 48 w 71"/>
                <a:gd name="T95" fmla="*/ 0 h 91"/>
                <a:gd name="T96" fmla="*/ 61 w 71"/>
                <a:gd name="T97" fmla="*/ 0 h 91"/>
                <a:gd name="T98" fmla="*/ 71 w 71"/>
                <a:gd name="T99" fmla="*/ 3 h 91"/>
                <a:gd name="T100" fmla="*/ 67 w 71"/>
                <a:gd name="T101"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91">
                  <a:moveTo>
                    <a:pt x="67" y="18"/>
                  </a:moveTo>
                  <a:lnTo>
                    <a:pt x="67" y="18"/>
                  </a:lnTo>
                  <a:lnTo>
                    <a:pt x="59" y="14"/>
                  </a:lnTo>
                  <a:lnTo>
                    <a:pt x="51" y="14"/>
                  </a:lnTo>
                  <a:lnTo>
                    <a:pt x="51" y="14"/>
                  </a:lnTo>
                  <a:lnTo>
                    <a:pt x="44" y="14"/>
                  </a:lnTo>
                  <a:lnTo>
                    <a:pt x="38" y="16"/>
                  </a:lnTo>
                  <a:lnTo>
                    <a:pt x="31" y="20"/>
                  </a:lnTo>
                  <a:lnTo>
                    <a:pt x="27" y="24"/>
                  </a:lnTo>
                  <a:lnTo>
                    <a:pt x="23" y="31"/>
                  </a:lnTo>
                  <a:lnTo>
                    <a:pt x="20" y="38"/>
                  </a:lnTo>
                  <a:lnTo>
                    <a:pt x="18" y="45"/>
                  </a:lnTo>
                  <a:lnTo>
                    <a:pt x="18" y="53"/>
                  </a:lnTo>
                  <a:lnTo>
                    <a:pt x="18" y="53"/>
                  </a:lnTo>
                  <a:lnTo>
                    <a:pt x="18" y="59"/>
                  </a:lnTo>
                  <a:lnTo>
                    <a:pt x="19" y="63"/>
                  </a:lnTo>
                  <a:lnTo>
                    <a:pt x="22" y="69"/>
                  </a:lnTo>
                  <a:lnTo>
                    <a:pt x="24" y="73"/>
                  </a:lnTo>
                  <a:lnTo>
                    <a:pt x="27" y="75"/>
                  </a:lnTo>
                  <a:lnTo>
                    <a:pt x="31" y="77"/>
                  </a:lnTo>
                  <a:lnTo>
                    <a:pt x="36" y="78"/>
                  </a:lnTo>
                  <a:lnTo>
                    <a:pt x="42" y="79"/>
                  </a:lnTo>
                  <a:lnTo>
                    <a:pt x="42" y="79"/>
                  </a:lnTo>
                  <a:lnTo>
                    <a:pt x="50" y="78"/>
                  </a:lnTo>
                  <a:lnTo>
                    <a:pt x="59" y="75"/>
                  </a:lnTo>
                  <a:lnTo>
                    <a:pt x="57" y="90"/>
                  </a:lnTo>
                  <a:lnTo>
                    <a:pt x="57" y="90"/>
                  </a:lnTo>
                  <a:lnTo>
                    <a:pt x="48" y="91"/>
                  </a:lnTo>
                  <a:lnTo>
                    <a:pt x="39" y="91"/>
                  </a:lnTo>
                  <a:lnTo>
                    <a:pt x="39" y="91"/>
                  </a:lnTo>
                  <a:lnTo>
                    <a:pt x="31" y="91"/>
                  </a:lnTo>
                  <a:lnTo>
                    <a:pt x="23" y="90"/>
                  </a:lnTo>
                  <a:lnTo>
                    <a:pt x="16" y="87"/>
                  </a:lnTo>
                  <a:lnTo>
                    <a:pt x="11" y="83"/>
                  </a:lnTo>
                  <a:lnTo>
                    <a:pt x="7" y="78"/>
                  </a:lnTo>
                  <a:lnTo>
                    <a:pt x="3" y="71"/>
                  </a:lnTo>
                  <a:lnTo>
                    <a:pt x="2" y="63"/>
                  </a:lnTo>
                  <a:lnTo>
                    <a:pt x="0" y="55"/>
                  </a:lnTo>
                  <a:lnTo>
                    <a:pt x="0" y="55"/>
                  </a:lnTo>
                  <a:lnTo>
                    <a:pt x="2" y="45"/>
                  </a:lnTo>
                  <a:lnTo>
                    <a:pt x="4" y="34"/>
                  </a:lnTo>
                  <a:lnTo>
                    <a:pt x="7" y="24"/>
                  </a:lnTo>
                  <a:lnTo>
                    <a:pt x="12" y="16"/>
                  </a:lnTo>
                  <a:lnTo>
                    <a:pt x="20" y="10"/>
                  </a:lnTo>
                  <a:lnTo>
                    <a:pt x="28" y="4"/>
                  </a:lnTo>
                  <a:lnTo>
                    <a:pt x="38" y="2"/>
                  </a:lnTo>
                  <a:lnTo>
                    <a:pt x="48" y="0"/>
                  </a:lnTo>
                  <a:lnTo>
                    <a:pt x="48" y="0"/>
                  </a:lnTo>
                  <a:lnTo>
                    <a:pt x="61" y="0"/>
                  </a:lnTo>
                  <a:lnTo>
                    <a:pt x="71" y="3"/>
                  </a:lnTo>
                  <a:lnTo>
                    <a:pt x="6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33">
              <a:extLst>
                <a:ext uri="{FF2B5EF4-FFF2-40B4-BE49-F238E27FC236}">
                  <a16:creationId xmlns:a16="http://schemas.microsoft.com/office/drawing/2014/main" id="{7AD5393D-DC1B-4B5D-B7D2-D72826D30FAD}"/>
                </a:ext>
              </a:extLst>
            </p:cNvPr>
            <p:cNvSpPr>
              <a:spLocks noEditPoints="1"/>
            </p:cNvSpPr>
            <p:nvPr userDrawn="1"/>
          </p:nvSpPr>
          <p:spPr bwMode="auto">
            <a:xfrm>
              <a:off x="3436" y="3239"/>
              <a:ext cx="90" cy="91"/>
            </a:xfrm>
            <a:custGeom>
              <a:avLst/>
              <a:gdLst>
                <a:gd name="T0" fmla="*/ 51 w 90"/>
                <a:gd name="T1" fmla="*/ 0 h 91"/>
                <a:gd name="T2" fmla="*/ 67 w 90"/>
                <a:gd name="T3" fmla="*/ 3 h 91"/>
                <a:gd name="T4" fmla="*/ 79 w 90"/>
                <a:gd name="T5" fmla="*/ 10 h 91"/>
                <a:gd name="T6" fmla="*/ 87 w 90"/>
                <a:gd name="T7" fmla="*/ 22 h 91"/>
                <a:gd name="T8" fmla="*/ 90 w 90"/>
                <a:gd name="T9" fmla="*/ 38 h 91"/>
                <a:gd name="T10" fmla="*/ 88 w 90"/>
                <a:gd name="T11" fmla="*/ 50 h 91"/>
                <a:gd name="T12" fmla="*/ 81 w 90"/>
                <a:gd name="T13" fmla="*/ 69 h 91"/>
                <a:gd name="T14" fmla="*/ 69 w 90"/>
                <a:gd name="T15" fmla="*/ 83 h 91"/>
                <a:gd name="T16" fmla="*/ 51 w 90"/>
                <a:gd name="T17" fmla="*/ 91 h 91"/>
                <a:gd name="T18" fmla="*/ 40 w 90"/>
                <a:gd name="T19" fmla="*/ 91 h 91"/>
                <a:gd name="T20" fmla="*/ 24 w 90"/>
                <a:gd name="T21" fmla="*/ 90 h 91"/>
                <a:gd name="T22" fmla="*/ 10 w 90"/>
                <a:gd name="T23" fmla="*/ 82 h 91"/>
                <a:gd name="T24" fmla="*/ 2 w 90"/>
                <a:gd name="T25" fmla="*/ 70 h 91"/>
                <a:gd name="T26" fmla="*/ 0 w 90"/>
                <a:gd name="T27" fmla="*/ 53 h 91"/>
                <a:gd name="T28" fmla="*/ 1 w 90"/>
                <a:gd name="T29" fmla="*/ 42 h 91"/>
                <a:gd name="T30" fmla="*/ 8 w 90"/>
                <a:gd name="T31" fmla="*/ 23 h 91"/>
                <a:gd name="T32" fmla="*/ 20 w 90"/>
                <a:gd name="T33" fmla="*/ 10 h 91"/>
                <a:gd name="T34" fmla="*/ 39 w 90"/>
                <a:gd name="T35" fmla="*/ 2 h 91"/>
                <a:gd name="T36" fmla="*/ 51 w 90"/>
                <a:gd name="T37" fmla="*/ 0 h 91"/>
                <a:gd name="T38" fmla="*/ 40 w 90"/>
                <a:gd name="T39" fmla="*/ 79 h 91"/>
                <a:gd name="T40" fmla="*/ 52 w 90"/>
                <a:gd name="T41" fmla="*/ 75 h 91"/>
                <a:gd name="T42" fmla="*/ 63 w 90"/>
                <a:gd name="T43" fmla="*/ 66 h 91"/>
                <a:gd name="T44" fmla="*/ 69 w 90"/>
                <a:gd name="T45" fmla="*/ 53 h 91"/>
                <a:gd name="T46" fmla="*/ 72 w 90"/>
                <a:gd name="T47" fmla="*/ 38 h 91"/>
                <a:gd name="T48" fmla="*/ 71 w 90"/>
                <a:gd name="T49" fmla="*/ 29 h 91"/>
                <a:gd name="T50" fmla="*/ 65 w 90"/>
                <a:gd name="T51" fmla="*/ 20 h 91"/>
                <a:gd name="T52" fmla="*/ 59 w 90"/>
                <a:gd name="T53" fmla="*/ 15 h 91"/>
                <a:gd name="T54" fmla="*/ 49 w 90"/>
                <a:gd name="T55" fmla="*/ 14 h 91"/>
                <a:gd name="T56" fmla="*/ 41 w 90"/>
                <a:gd name="T57" fmla="*/ 14 h 91"/>
                <a:gd name="T58" fmla="*/ 29 w 90"/>
                <a:gd name="T59" fmla="*/ 22 h 91"/>
                <a:gd name="T60" fmla="*/ 21 w 90"/>
                <a:gd name="T61" fmla="*/ 34 h 91"/>
                <a:gd name="T62" fmla="*/ 17 w 90"/>
                <a:gd name="T63" fmla="*/ 47 h 91"/>
                <a:gd name="T64" fmla="*/ 17 w 90"/>
                <a:gd name="T65" fmla="*/ 54 h 91"/>
                <a:gd name="T66" fmla="*/ 20 w 90"/>
                <a:gd name="T67" fmla="*/ 69 h 91"/>
                <a:gd name="T68" fmla="*/ 25 w 90"/>
                <a:gd name="T69" fmla="*/ 75 h 91"/>
                <a:gd name="T70" fmla="*/ 35 w 90"/>
                <a:gd name="T71" fmla="*/ 78 h 91"/>
                <a:gd name="T72" fmla="*/ 40 w 90"/>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91">
                  <a:moveTo>
                    <a:pt x="51" y="0"/>
                  </a:moveTo>
                  <a:lnTo>
                    <a:pt x="51" y="0"/>
                  </a:lnTo>
                  <a:lnTo>
                    <a:pt x="59" y="0"/>
                  </a:lnTo>
                  <a:lnTo>
                    <a:pt x="67" y="3"/>
                  </a:lnTo>
                  <a:lnTo>
                    <a:pt x="72" y="6"/>
                  </a:lnTo>
                  <a:lnTo>
                    <a:pt x="79" y="10"/>
                  </a:lnTo>
                  <a:lnTo>
                    <a:pt x="83" y="16"/>
                  </a:lnTo>
                  <a:lnTo>
                    <a:pt x="87" y="22"/>
                  </a:lnTo>
                  <a:lnTo>
                    <a:pt x="88" y="30"/>
                  </a:lnTo>
                  <a:lnTo>
                    <a:pt x="90" y="38"/>
                  </a:lnTo>
                  <a:lnTo>
                    <a:pt x="90" y="38"/>
                  </a:lnTo>
                  <a:lnTo>
                    <a:pt x="88" y="50"/>
                  </a:lnTo>
                  <a:lnTo>
                    <a:pt x="86" y="59"/>
                  </a:lnTo>
                  <a:lnTo>
                    <a:pt x="81" y="69"/>
                  </a:lnTo>
                  <a:lnTo>
                    <a:pt x="76" y="77"/>
                  </a:lnTo>
                  <a:lnTo>
                    <a:pt x="69" y="83"/>
                  </a:lnTo>
                  <a:lnTo>
                    <a:pt x="61" y="87"/>
                  </a:lnTo>
                  <a:lnTo>
                    <a:pt x="51" y="91"/>
                  </a:lnTo>
                  <a:lnTo>
                    <a:pt x="40" y="91"/>
                  </a:lnTo>
                  <a:lnTo>
                    <a:pt x="40" y="91"/>
                  </a:lnTo>
                  <a:lnTo>
                    <a:pt x="32" y="91"/>
                  </a:lnTo>
                  <a:lnTo>
                    <a:pt x="24" y="90"/>
                  </a:lnTo>
                  <a:lnTo>
                    <a:pt x="17" y="86"/>
                  </a:lnTo>
                  <a:lnTo>
                    <a:pt x="10" y="82"/>
                  </a:lnTo>
                  <a:lnTo>
                    <a:pt x="6" y="77"/>
                  </a:lnTo>
                  <a:lnTo>
                    <a:pt x="2" y="70"/>
                  </a:lnTo>
                  <a:lnTo>
                    <a:pt x="1" y="62"/>
                  </a:lnTo>
                  <a:lnTo>
                    <a:pt x="0" y="53"/>
                  </a:lnTo>
                  <a:lnTo>
                    <a:pt x="0" y="53"/>
                  </a:lnTo>
                  <a:lnTo>
                    <a:pt x="1" y="42"/>
                  </a:lnTo>
                  <a:lnTo>
                    <a:pt x="4" y="33"/>
                  </a:lnTo>
                  <a:lnTo>
                    <a:pt x="8" y="23"/>
                  </a:lnTo>
                  <a:lnTo>
                    <a:pt x="13" y="15"/>
                  </a:lnTo>
                  <a:lnTo>
                    <a:pt x="20" y="10"/>
                  </a:lnTo>
                  <a:lnTo>
                    <a:pt x="29" y="4"/>
                  </a:lnTo>
                  <a:lnTo>
                    <a:pt x="39" y="2"/>
                  </a:lnTo>
                  <a:lnTo>
                    <a:pt x="51" y="0"/>
                  </a:lnTo>
                  <a:lnTo>
                    <a:pt x="51" y="0"/>
                  </a:lnTo>
                  <a:close/>
                  <a:moveTo>
                    <a:pt x="40" y="79"/>
                  </a:moveTo>
                  <a:lnTo>
                    <a:pt x="40" y="79"/>
                  </a:lnTo>
                  <a:lnTo>
                    <a:pt x="47" y="78"/>
                  </a:lnTo>
                  <a:lnTo>
                    <a:pt x="52" y="75"/>
                  </a:lnTo>
                  <a:lnTo>
                    <a:pt x="57" y="71"/>
                  </a:lnTo>
                  <a:lnTo>
                    <a:pt x="63" y="66"/>
                  </a:lnTo>
                  <a:lnTo>
                    <a:pt x="67" y="61"/>
                  </a:lnTo>
                  <a:lnTo>
                    <a:pt x="69" y="53"/>
                  </a:lnTo>
                  <a:lnTo>
                    <a:pt x="71" y="46"/>
                  </a:lnTo>
                  <a:lnTo>
                    <a:pt x="72" y="38"/>
                  </a:lnTo>
                  <a:lnTo>
                    <a:pt x="72" y="38"/>
                  </a:lnTo>
                  <a:lnTo>
                    <a:pt x="71" y="29"/>
                  </a:lnTo>
                  <a:lnTo>
                    <a:pt x="68" y="24"/>
                  </a:lnTo>
                  <a:lnTo>
                    <a:pt x="65" y="20"/>
                  </a:lnTo>
                  <a:lnTo>
                    <a:pt x="63" y="18"/>
                  </a:lnTo>
                  <a:lnTo>
                    <a:pt x="59" y="15"/>
                  </a:lnTo>
                  <a:lnTo>
                    <a:pt x="55" y="14"/>
                  </a:lnTo>
                  <a:lnTo>
                    <a:pt x="49" y="14"/>
                  </a:lnTo>
                  <a:lnTo>
                    <a:pt x="49" y="14"/>
                  </a:lnTo>
                  <a:lnTo>
                    <a:pt x="41" y="14"/>
                  </a:lnTo>
                  <a:lnTo>
                    <a:pt x="36" y="16"/>
                  </a:lnTo>
                  <a:lnTo>
                    <a:pt x="29" y="22"/>
                  </a:lnTo>
                  <a:lnTo>
                    <a:pt x="25" y="27"/>
                  </a:lnTo>
                  <a:lnTo>
                    <a:pt x="21" y="34"/>
                  </a:lnTo>
                  <a:lnTo>
                    <a:pt x="20" y="41"/>
                  </a:lnTo>
                  <a:lnTo>
                    <a:pt x="17" y="47"/>
                  </a:lnTo>
                  <a:lnTo>
                    <a:pt x="17" y="54"/>
                  </a:lnTo>
                  <a:lnTo>
                    <a:pt x="17" y="54"/>
                  </a:lnTo>
                  <a:lnTo>
                    <a:pt x="18" y="63"/>
                  </a:lnTo>
                  <a:lnTo>
                    <a:pt x="20" y="69"/>
                  </a:lnTo>
                  <a:lnTo>
                    <a:pt x="22" y="71"/>
                  </a:lnTo>
                  <a:lnTo>
                    <a:pt x="25" y="75"/>
                  </a:lnTo>
                  <a:lnTo>
                    <a:pt x="29" y="77"/>
                  </a:lnTo>
                  <a:lnTo>
                    <a:pt x="35" y="78"/>
                  </a:lnTo>
                  <a:lnTo>
                    <a:pt x="40" y="79"/>
                  </a:lnTo>
                  <a:lnTo>
                    <a:pt x="4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34">
              <a:extLst>
                <a:ext uri="{FF2B5EF4-FFF2-40B4-BE49-F238E27FC236}">
                  <a16:creationId xmlns:a16="http://schemas.microsoft.com/office/drawing/2014/main" id="{8A3C08EC-375B-408A-BBA3-882774899CB7}"/>
                </a:ext>
              </a:extLst>
            </p:cNvPr>
            <p:cNvSpPr>
              <a:spLocks/>
            </p:cNvSpPr>
            <p:nvPr userDrawn="1"/>
          </p:nvSpPr>
          <p:spPr bwMode="auto">
            <a:xfrm>
              <a:off x="3539" y="3239"/>
              <a:ext cx="138" cy="90"/>
            </a:xfrm>
            <a:custGeom>
              <a:avLst/>
              <a:gdLst>
                <a:gd name="T0" fmla="*/ 16 w 138"/>
                <a:gd name="T1" fmla="*/ 12 h 90"/>
                <a:gd name="T2" fmla="*/ 34 w 138"/>
                <a:gd name="T3" fmla="*/ 2 h 90"/>
                <a:gd name="T4" fmla="*/ 31 w 138"/>
                <a:gd name="T5" fmla="*/ 14 h 90"/>
                <a:gd name="T6" fmla="*/ 36 w 138"/>
                <a:gd name="T7" fmla="*/ 8 h 90"/>
                <a:gd name="T8" fmla="*/ 51 w 138"/>
                <a:gd name="T9" fmla="*/ 2 h 90"/>
                <a:gd name="T10" fmla="*/ 59 w 138"/>
                <a:gd name="T11" fmla="*/ 0 h 90"/>
                <a:gd name="T12" fmla="*/ 74 w 138"/>
                <a:gd name="T13" fmla="*/ 4 h 90"/>
                <a:gd name="T14" fmla="*/ 83 w 138"/>
                <a:gd name="T15" fmla="*/ 15 h 90"/>
                <a:gd name="T16" fmla="*/ 90 w 138"/>
                <a:gd name="T17" fmla="*/ 8 h 90"/>
                <a:gd name="T18" fmla="*/ 105 w 138"/>
                <a:gd name="T19" fmla="*/ 2 h 90"/>
                <a:gd name="T20" fmla="*/ 114 w 138"/>
                <a:gd name="T21" fmla="*/ 0 h 90"/>
                <a:gd name="T22" fmla="*/ 123 w 138"/>
                <a:gd name="T23" fmla="*/ 2 h 90"/>
                <a:gd name="T24" fmla="*/ 131 w 138"/>
                <a:gd name="T25" fmla="*/ 7 h 90"/>
                <a:gd name="T26" fmla="*/ 137 w 138"/>
                <a:gd name="T27" fmla="*/ 14 h 90"/>
                <a:gd name="T28" fmla="*/ 138 w 138"/>
                <a:gd name="T29" fmla="*/ 23 h 90"/>
                <a:gd name="T30" fmla="*/ 138 w 138"/>
                <a:gd name="T31" fmla="*/ 33 h 90"/>
                <a:gd name="T32" fmla="*/ 126 w 138"/>
                <a:gd name="T33" fmla="*/ 90 h 90"/>
                <a:gd name="T34" fmla="*/ 121 w 138"/>
                <a:gd name="T35" fmla="*/ 34 h 90"/>
                <a:gd name="T36" fmla="*/ 122 w 138"/>
                <a:gd name="T37" fmla="*/ 26 h 90"/>
                <a:gd name="T38" fmla="*/ 121 w 138"/>
                <a:gd name="T39" fmla="*/ 20 h 90"/>
                <a:gd name="T40" fmla="*/ 115 w 138"/>
                <a:gd name="T41" fmla="*/ 14 h 90"/>
                <a:gd name="T42" fmla="*/ 109 w 138"/>
                <a:gd name="T43" fmla="*/ 14 h 90"/>
                <a:gd name="T44" fmla="*/ 98 w 138"/>
                <a:gd name="T45" fmla="*/ 16 h 90"/>
                <a:gd name="T46" fmla="*/ 90 w 138"/>
                <a:gd name="T47" fmla="*/ 24 h 90"/>
                <a:gd name="T48" fmla="*/ 80 w 138"/>
                <a:gd name="T49" fmla="*/ 46 h 90"/>
                <a:gd name="T50" fmla="*/ 55 w 138"/>
                <a:gd name="T51" fmla="*/ 90 h 90"/>
                <a:gd name="T52" fmla="*/ 67 w 138"/>
                <a:gd name="T53" fmla="*/ 34 h 90"/>
                <a:gd name="T54" fmla="*/ 67 w 138"/>
                <a:gd name="T55" fmla="*/ 26 h 90"/>
                <a:gd name="T56" fmla="*/ 64 w 138"/>
                <a:gd name="T57" fmla="*/ 16 h 90"/>
                <a:gd name="T58" fmla="*/ 55 w 138"/>
                <a:gd name="T59" fmla="*/ 14 h 90"/>
                <a:gd name="T60" fmla="*/ 48 w 138"/>
                <a:gd name="T61" fmla="*/ 14 h 90"/>
                <a:gd name="T62" fmla="*/ 39 w 138"/>
                <a:gd name="T63" fmla="*/ 20 h 90"/>
                <a:gd name="T64" fmla="*/ 29 w 138"/>
                <a:gd name="T65" fmla="*/ 35 h 90"/>
                <a:gd name="T66" fmla="*/ 16 w 138"/>
                <a:gd name="T67" fmla="*/ 90 h 90"/>
                <a:gd name="T68" fmla="*/ 16 w 138"/>
                <a:gd name="T6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90">
                  <a:moveTo>
                    <a:pt x="16" y="12"/>
                  </a:moveTo>
                  <a:lnTo>
                    <a:pt x="16" y="12"/>
                  </a:lnTo>
                  <a:lnTo>
                    <a:pt x="17" y="2"/>
                  </a:lnTo>
                  <a:lnTo>
                    <a:pt x="34" y="2"/>
                  </a:lnTo>
                  <a:lnTo>
                    <a:pt x="31" y="14"/>
                  </a:lnTo>
                  <a:lnTo>
                    <a:pt x="31" y="14"/>
                  </a:lnTo>
                  <a:lnTo>
                    <a:pt x="31" y="14"/>
                  </a:lnTo>
                  <a:lnTo>
                    <a:pt x="36" y="8"/>
                  </a:lnTo>
                  <a:lnTo>
                    <a:pt x="43" y="4"/>
                  </a:lnTo>
                  <a:lnTo>
                    <a:pt x="51" y="2"/>
                  </a:lnTo>
                  <a:lnTo>
                    <a:pt x="59" y="0"/>
                  </a:lnTo>
                  <a:lnTo>
                    <a:pt x="59" y="0"/>
                  </a:lnTo>
                  <a:lnTo>
                    <a:pt x="67" y="2"/>
                  </a:lnTo>
                  <a:lnTo>
                    <a:pt x="74" y="4"/>
                  </a:lnTo>
                  <a:lnTo>
                    <a:pt x="79" y="8"/>
                  </a:lnTo>
                  <a:lnTo>
                    <a:pt x="83" y="15"/>
                  </a:lnTo>
                  <a:lnTo>
                    <a:pt x="83" y="15"/>
                  </a:lnTo>
                  <a:lnTo>
                    <a:pt x="90" y="8"/>
                  </a:lnTo>
                  <a:lnTo>
                    <a:pt x="97" y="4"/>
                  </a:lnTo>
                  <a:lnTo>
                    <a:pt x="105" y="2"/>
                  </a:lnTo>
                  <a:lnTo>
                    <a:pt x="114" y="0"/>
                  </a:lnTo>
                  <a:lnTo>
                    <a:pt x="114" y="0"/>
                  </a:lnTo>
                  <a:lnTo>
                    <a:pt x="119" y="0"/>
                  </a:lnTo>
                  <a:lnTo>
                    <a:pt x="123" y="2"/>
                  </a:lnTo>
                  <a:lnTo>
                    <a:pt x="127" y="4"/>
                  </a:lnTo>
                  <a:lnTo>
                    <a:pt x="131" y="7"/>
                  </a:lnTo>
                  <a:lnTo>
                    <a:pt x="134" y="10"/>
                  </a:lnTo>
                  <a:lnTo>
                    <a:pt x="137" y="14"/>
                  </a:lnTo>
                  <a:lnTo>
                    <a:pt x="138" y="18"/>
                  </a:lnTo>
                  <a:lnTo>
                    <a:pt x="138" y="23"/>
                  </a:lnTo>
                  <a:lnTo>
                    <a:pt x="138" y="23"/>
                  </a:lnTo>
                  <a:lnTo>
                    <a:pt x="138" y="33"/>
                  </a:lnTo>
                  <a:lnTo>
                    <a:pt x="135" y="42"/>
                  </a:lnTo>
                  <a:lnTo>
                    <a:pt x="126" y="90"/>
                  </a:lnTo>
                  <a:lnTo>
                    <a:pt x="110" y="90"/>
                  </a:lnTo>
                  <a:lnTo>
                    <a:pt x="121" y="34"/>
                  </a:lnTo>
                  <a:lnTo>
                    <a:pt x="121" y="34"/>
                  </a:lnTo>
                  <a:lnTo>
                    <a:pt x="122" y="26"/>
                  </a:lnTo>
                  <a:lnTo>
                    <a:pt x="122" y="26"/>
                  </a:lnTo>
                  <a:lnTo>
                    <a:pt x="121" y="20"/>
                  </a:lnTo>
                  <a:lnTo>
                    <a:pt x="119" y="16"/>
                  </a:lnTo>
                  <a:lnTo>
                    <a:pt x="115" y="14"/>
                  </a:lnTo>
                  <a:lnTo>
                    <a:pt x="109" y="14"/>
                  </a:lnTo>
                  <a:lnTo>
                    <a:pt x="109" y="14"/>
                  </a:lnTo>
                  <a:lnTo>
                    <a:pt x="103" y="14"/>
                  </a:lnTo>
                  <a:lnTo>
                    <a:pt x="98" y="16"/>
                  </a:lnTo>
                  <a:lnTo>
                    <a:pt x="94" y="20"/>
                  </a:lnTo>
                  <a:lnTo>
                    <a:pt x="90" y="24"/>
                  </a:lnTo>
                  <a:lnTo>
                    <a:pt x="84" y="35"/>
                  </a:lnTo>
                  <a:lnTo>
                    <a:pt x="80" y="46"/>
                  </a:lnTo>
                  <a:lnTo>
                    <a:pt x="71" y="90"/>
                  </a:lnTo>
                  <a:lnTo>
                    <a:pt x="55" y="90"/>
                  </a:lnTo>
                  <a:lnTo>
                    <a:pt x="67" y="34"/>
                  </a:lnTo>
                  <a:lnTo>
                    <a:pt x="67" y="34"/>
                  </a:lnTo>
                  <a:lnTo>
                    <a:pt x="67" y="26"/>
                  </a:lnTo>
                  <a:lnTo>
                    <a:pt x="67" y="26"/>
                  </a:lnTo>
                  <a:lnTo>
                    <a:pt x="67" y="20"/>
                  </a:lnTo>
                  <a:lnTo>
                    <a:pt x="64" y="16"/>
                  </a:lnTo>
                  <a:lnTo>
                    <a:pt x="60" y="14"/>
                  </a:lnTo>
                  <a:lnTo>
                    <a:pt x="55" y="14"/>
                  </a:lnTo>
                  <a:lnTo>
                    <a:pt x="55" y="14"/>
                  </a:lnTo>
                  <a:lnTo>
                    <a:pt x="48" y="14"/>
                  </a:lnTo>
                  <a:lnTo>
                    <a:pt x="44" y="16"/>
                  </a:lnTo>
                  <a:lnTo>
                    <a:pt x="39" y="20"/>
                  </a:lnTo>
                  <a:lnTo>
                    <a:pt x="35" y="24"/>
                  </a:lnTo>
                  <a:lnTo>
                    <a:pt x="29" y="35"/>
                  </a:lnTo>
                  <a:lnTo>
                    <a:pt x="25" y="46"/>
                  </a:lnTo>
                  <a:lnTo>
                    <a:pt x="16" y="90"/>
                  </a:lnTo>
                  <a:lnTo>
                    <a:pt x="0" y="90"/>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2" name="Freeform 35">
              <a:extLst>
                <a:ext uri="{FF2B5EF4-FFF2-40B4-BE49-F238E27FC236}">
                  <a16:creationId xmlns:a16="http://schemas.microsoft.com/office/drawing/2014/main" id="{B26D2930-39FE-42FD-8ECC-E03EF9D90683}"/>
                </a:ext>
              </a:extLst>
            </p:cNvPr>
            <p:cNvSpPr>
              <a:spLocks/>
            </p:cNvSpPr>
            <p:nvPr userDrawn="1"/>
          </p:nvSpPr>
          <p:spPr bwMode="auto">
            <a:xfrm>
              <a:off x="3692" y="3239"/>
              <a:ext cx="138" cy="90"/>
            </a:xfrm>
            <a:custGeom>
              <a:avLst/>
              <a:gdLst>
                <a:gd name="T0" fmla="*/ 16 w 138"/>
                <a:gd name="T1" fmla="*/ 12 h 90"/>
                <a:gd name="T2" fmla="*/ 33 w 138"/>
                <a:gd name="T3" fmla="*/ 2 h 90"/>
                <a:gd name="T4" fmla="*/ 32 w 138"/>
                <a:gd name="T5" fmla="*/ 14 h 90"/>
                <a:gd name="T6" fmla="*/ 37 w 138"/>
                <a:gd name="T7" fmla="*/ 8 h 90"/>
                <a:gd name="T8" fmla="*/ 51 w 138"/>
                <a:gd name="T9" fmla="*/ 2 h 90"/>
                <a:gd name="T10" fmla="*/ 59 w 138"/>
                <a:gd name="T11" fmla="*/ 0 h 90"/>
                <a:gd name="T12" fmla="*/ 74 w 138"/>
                <a:gd name="T13" fmla="*/ 4 h 90"/>
                <a:gd name="T14" fmla="*/ 83 w 138"/>
                <a:gd name="T15" fmla="*/ 15 h 90"/>
                <a:gd name="T16" fmla="*/ 90 w 138"/>
                <a:gd name="T17" fmla="*/ 8 h 90"/>
                <a:gd name="T18" fmla="*/ 105 w 138"/>
                <a:gd name="T19" fmla="*/ 2 h 90"/>
                <a:gd name="T20" fmla="*/ 114 w 138"/>
                <a:gd name="T21" fmla="*/ 0 h 90"/>
                <a:gd name="T22" fmla="*/ 123 w 138"/>
                <a:gd name="T23" fmla="*/ 2 h 90"/>
                <a:gd name="T24" fmla="*/ 131 w 138"/>
                <a:gd name="T25" fmla="*/ 7 h 90"/>
                <a:gd name="T26" fmla="*/ 137 w 138"/>
                <a:gd name="T27" fmla="*/ 14 h 90"/>
                <a:gd name="T28" fmla="*/ 138 w 138"/>
                <a:gd name="T29" fmla="*/ 23 h 90"/>
                <a:gd name="T30" fmla="*/ 138 w 138"/>
                <a:gd name="T31" fmla="*/ 33 h 90"/>
                <a:gd name="T32" fmla="*/ 126 w 138"/>
                <a:gd name="T33" fmla="*/ 90 h 90"/>
                <a:gd name="T34" fmla="*/ 121 w 138"/>
                <a:gd name="T35" fmla="*/ 34 h 90"/>
                <a:gd name="T36" fmla="*/ 122 w 138"/>
                <a:gd name="T37" fmla="*/ 26 h 90"/>
                <a:gd name="T38" fmla="*/ 122 w 138"/>
                <a:gd name="T39" fmla="*/ 20 h 90"/>
                <a:gd name="T40" fmla="*/ 115 w 138"/>
                <a:gd name="T41" fmla="*/ 14 h 90"/>
                <a:gd name="T42" fmla="*/ 110 w 138"/>
                <a:gd name="T43" fmla="*/ 14 h 90"/>
                <a:gd name="T44" fmla="*/ 98 w 138"/>
                <a:gd name="T45" fmla="*/ 16 h 90"/>
                <a:gd name="T46" fmla="*/ 90 w 138"/>
                <a:gd name="T47" fmla="*/ 24 h 90"/>
                <a:gd name="T48" fmla="*/ 80 w 138"/>
                <a:gd name="T49" fmla="*/ 46 h 90"/>
                <a:gd name="T50" fmla="*/ 55 w 138"/>
                <a:gd name="T51" fmla="*/ 90 h 90"/>
                <a:gd name="T52" fmla="*/ 67 w 138"/>
                <a:gd name="T53" fmla="*/ 34 h 90"/>
                <a:gd name="T54" fmla="*/ 67 w 138"/>
                <a:gd name="T55" fmla="*/ 26 h 90"/>
                <a:gd name="T56" fmla="*/ 64 w 138"/>
                <a:gd name="T57" fmla="*/ 16 h 90"/>
                <a:gd name="T58" fmla="*/ 55 w 138"/>
                <a:gd name="T59" fmla="*/ 14 h 90"/>
                <a:gd name="T60" fmla="*/ 50 w 138"/>
                <a:gd name="T61" fmla="*/ 14 h 90"/>
                <a:gd name="T62" fmla="*/ 39 w 138"/>
                <a:gd name="T63" fmla="*/ 20 h 90"/>
                <a:gd name="T64" fmla="*/ 29 w 138"/>
                <a:gd name="T65" fmla="*/ 35 h 90"/>
                <a:gd name="T66" fmla="*/ 16 w 138"/>
                <a:gd name="T67" fmla="*/ 90 h 90"/>
                <a:gd name="T68" fmla="*/ 16 w 138"/>
                <a:gd name="T6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90">
                  <a:moveTo>
                    <a:pt x="16" y="12"/>
                  </a:moveTo>
                  <a:lnTo>
                    <a:pt x="16" y="12"/>
                  </a:lnTo>
                  <a:lnTo>
                    <a:pt x="19" y="2"/>
                  </a:lnTo>
                  <a:lnTo>
                    <a:pt x="33" y="2"/>
                  </a:lnTo>
                  <a:lnTo>
                    <a:pt x="31" y="14"/>
                  </a:lnTo>
                  <a:lnTo>
                    <a:pt x="32" y="14"/>
                  </a:lnTo>
                  <a:lnTo>
                    <a:pt x="32" y="14"/>
                  </a:lnTo>
                  <a:lnTo>
                    <a:pt x="37" y="8"/>
                  </a:lnTo>
                  <a:lnTo>
                    <a:pt x="44" y="4"/>
                  </a:lnTo>
                  <a:lnTo>
                    <a:pt x="51" y="2"/>
                  </a:lnTo>
                  <a:lnTo>
                    <a:pt x="59" y="0"/>
                  </a:lnTo>
                  <a:lnTo>
                    <a:pt x="59" y="0"/>
                  </a:lnTo>
                  <a:lnTo>
                    <a:pt x="67" y="2"/>
                  </a:lnTo>
                  <a:lnTo>
                    <a:pt x="74" y="4"/>
                  </a:lnTo>
                  <a:lnTo>
                    <a:pt x="79" y="8"/>
                  </a:lnTo>
                  <a:lnTo>
                    <a:pt x="83" y="15"/>
                  </a:lnTo>
                  <a:lnTo>
                    <a:pt x="83" y="15"/>
                  </a:lnTo>
                  <a:lnTo>
                    <a:pt x="90" y="8"/>
                  </a:lnTo>
                  <a:lnTo>
                    <a:pt x="97" y="4"/>
                  </a:lnTo>
                  <a:lnTo>
                    <a:pt x="105" y="2"/>
                  </a:lnTo>
                  <a:lnTo>
                    <a:pt x="114" y="0"/>
                  </a:lnTo>
                  <a:lnTo>
                    <a:pt x="114" y="0"/>
                  </a:lnTo>
                  <a:lnTo>
                    <a:pt x="119" y="0"/>
                  </a:lnTo>
                  <a:lnTo>
                    <a:pt x="123" y="2"/>
                  </a:lnTo>
                  <a:lnTo>
                    <a:pt x="127" y="4"/>
                  </a:lnTo>
                  <a:lnTo>
                    <a:pt x="131" y="7"/>
                  </a:lnTo>
                  <a:lnTo>
                    <a:pt x="134" y="10"/>
                  </a:lnTo>
                  <a:lnTo>
                    <a:pt x="137" y="14"/>
                  </a:lnTo>
                  <a:lnTo>
                    <a:pt x="138" y="18"/>
                  </a:lnTo>
                  <a:lnTo>
                    <a:pt x="138" y="23"/>
                  </a:lnTo>
                  <a:lnTo>
                    <a:pt x="138" y="23"/>
                  </a:lnTo>
                  <a:lnTo>
                    <a:pt x="138" y="33"/>
                  </a:lnTo>
                  <a:lnTo>
                    <a:pt x="135" y="42"/>
                  </a:lnTo>
                  <a:lnTo>
                    <a:pt x="126" y="90"/>
                  </a:lnTo>
                  <a:lnTo>
                    <a:pt x="110" y="90"/>
                  </a:lnTo>
                  <a:lnTo>
                    <a:pt x="121" y="34"/>
                  </a:lnTo>
                  <a:lnTo>
                    <a:pt x="121" y="34"/>
                  </a:lnTo>
                  <a:lnTo>
                    <a:pt x="122" y="26"/>
                  </a:lnTo>
                  <a:lnTo>
                    <a:pt x="122" y="26"/>
                  </a:lnTo>
                  <a:lnTo>
                    <a:pt x="122" y="20"/>
                  </a:lnTo>
                  <a:lnTo>
                    <a:pt x="119" y="16"/>
                  </a:lnTo>
                  <a:lnTo>
                    <a:pt x="115" y="14"/>
                  </a:lnTo>
                  <a:lnTo>
                    <a:pt x="110" y="14"/>
                  </a:lnTo>
                  <a:lnTo>
                    <a:pt x="110" y="14"/>
                  </a:lnTo>
                  <a:lnTo>
                    <a:pt x="103" y="14"/>
                  </a:lnTo>
                  <a:lnTo>
                    <a:pt x="98" y="16"/>
                  </a:lnTo>
                  <a:lnTo>
                    <a:pt x="94" y="20"/>
                  </a:lnTo>
                  <a:lnTo>
                    <a:pt x="90" y="24"/>
                  </a:lnTo>
                  <a:lnTo>
                    <a:pt x="84" y="35"/>
                  </a:lnTo>
                  <a:lnTo>
                    <a:pt x="80" y="46"/>
                  </a:lnTo>
                  <a:lnTo>
                    <a:pt x="71" y="90"/>
                  </a:lnTo>
                  <a:lnTo>
                    <a:pt x="55" y="90"/>
                  </a:lnTo>
                  <a:lnTo>
                    <a:pt x="67" y="34"/>
                  </a:lnTo>
                  <a:lnTo>
                    <a:pt x="67" y="34"/>
                  </a:lnTo>
                  <a:lnTo>
                    <a:pt x="67" y="26"/>
                  </a:lnTo>
                  <a:lnTo>
                    <a:pt x="67" y="26"/>
                  </a:lnTo>
                  <a:lnTo>
                    <a:pt x="67" y="20"/>
                  </a:lnTo>
                  <a:lnTo>
                    <a:pt x="64" y="16"/>
                  </a:lnTo>
                  <a:lnTo>
                    <a:pt x="60" y="14"/>
                  </a:lnTo>
                  <a:lnTo>
                    <a:pt x="55" y="14"/>
                  </a:lnTo>
                  <a:lnTo>
                    <a:pt x="55" y="14"/>
                  </a:lnTo>
                  <a:lnTo>
                    <a:pt x="50" y="14"/>
                  </a:lnTo>
                  <a:lnTo>
                    <a:pt x="44" y="16"/>
                  </a:lnTo>
                  <a:lnTo>
                    <a:pt x="39" y="20"/>
                  </a:lnTo>
                  <a:lnTo>
                    <a:pt x="35" y="24"/>
                  </a:lnTo>
                  <a:lnTo>
                    <a:pt x="29" y="35"/>
                  </a:lnTo>
                  <a:lnTo>
                    <a:pt x="27" y="46"/>
                  </a:lnTo>
                  <a:lnTo>
                    <a:pt x="16" y="90"/>
                  </a:lnTo>
                  <a:lnTo>
                    <a:pt x="0" y="90"/>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3" name="Freeform 36">
              <a:extLst>
                <a:ext uri="{FF2B5EF4-FFF2-40B4-BE49-F238E27FC236}">
                  <a16:creationId xmlns:a16="http://schemas.microsoft.com/office/drawing/2014/main" id="{AEC6F055-9E4E-44DA-B98D-2250C408A223}"/>
                </a:ext>
              </a:extLst>
            </p:cNvPr>
            <p:cNvSpPr>
              <a:spLocks/>
            </p:cNvSpPr>
            <p:nvPr userDrawn="1"/>
          </p:nvSpPr>
          <p:spPr bwMode="auto">
            <a:xfrm>
              <a:off x="3850" y="3241"/>
              <a:ext cx="90" cy="89"/>
            </a:xfrm>
            <a:custGeom>
              <a:avLst/>
              <a:gdLst>
                <a:gd name="T0" fmla="*/ 74 w 90"/>
                <a:gd name="T1" fmla="*/ 75 h 89"/>
                <a:gd name="T2" fmla="*/ 74 w 90"/>
                <a:gd name="T3" fmla="*/ 75 h 89"/>
                <a:gd name="T4" fmla="*/ 73 w 90"/>
                <a:gd name="T5" fmla="*/ 88 h 89"/>
                <a:gd name="T6" fmla="*/ 57 w 90"/>
                <a:gd name="T7" fmla="*/ 88 h 89"/>
                <a:gd name="T8" fmla="*/ 59 w 90"/>
                <a:gd name="T9" fmla="*/ 73 h 89"/>
                <a:gd name="T10" fmla="*/ 59 w 90"/>
                <a:gd name="T11" fmla="*/ 73 h 89"/>
                <a:gd name="T12" fmla="*/ 59 w 90"/>
                <a:gd name="T13" fmla="*/ 73 h 89"/>
                <a:gd name="T14" fmla="*/ 55 w 90"/>
                <a:gd name="T15" fmla="*/ 80 h 89"/>
                <a:gd name="T16" fmla="*/ 49 w 90"/>
                <a:gd name="T17" fmla="*/ 85 h 89"/>
                <a:gd name="T18" fmla="*/ 40 w 90"/>
                <a:gd name="T19" fmla="*/ 88 h 89"/>
                <a:gd name="T20" fmla="*/ 30 w 90"/>
                <a:gd name="T21" fmla="*/ 89 h 89"/>
                <a:gd name="T22" fmla="*/ 30 w 90"/>
                <a:gd name="T23" fmla="*/ 89 h 89"/>
                <a:gd name="T24" fmla="*/ 23 w 90"/>
                <a:gd name="T25" fmla="*/ 89 h 89"/>
                <a:gd name="T26" fmla="*/ 18 w 90"/>
                <a:gd name="T27" fmla="*/ 88 h 89"/>
                <a:gd name="T28" fmla="*/ 12 w 90"/>
                <a:gd name="T29" fmla="*/ 87 h 89"/>
                <a:gd name="T30" fmla="*/ 8 w 90"/>
                <a:gd name="T31" fmla="*/ 83 h 89"/>
                <a:gd name="T32" fmla="*/ 6 w 90"/>
                <a:gd name="T33" fmla="*/ 79 h 89"/>
                <a:gd name="T34" fmla="*/ 3 w 90"/>
                <a:gd name="T35" fmla="*/ 75 h 89"/>
                <a:gd name="T36" fmla="*/ 0 w 90"/>
                <a:gd name="T37" fmla="*/ 69 h 89"/>
                <a:gd name="T38" fmla="*/ 0 w 90"/>
                <a:gd name="T39" fmla="*/ 63 h 89"/>
                <a:gd name="T40" fmla="*/ 0 w 90"/>
                <a:gd name="T41" fmla="*/ 63 h 89"/>
                <a:gd name="T42" fmla="*/ 0 w 90"/>
                <a:gd name="T43" fmla="*/ 55 h 89"/>
                <a:gd name="T44" fmla="*/ 3 w 90"/>
                <a:gd name="T45" fmla="*/ 47 h 89"/>
                <a:gd name="T46" fmla="*/ 12 w 90"/>
                <a:gd name="T47" fmla="*/ 0 h 89"/>
                <a:gd name="T48" fmla="*/ 28 w 90"/>
                <a:gd name="T49" fmla="*/ 0 h 89"/>
                <a:gd name="T50" fmla="*/ 18 w 90"/>
                <a:gd name="T51" fmla="*/ 53 h 89"/>
                <a:gd name="T52" fmla="*/ 18 w 90"/>
                <a:gd name="T53" fmla="*/ 53 h 89"/>
                <a:gd name="T54" fmla="*/ 16 w 90"/>
                <a:gd name="T55" fmla="*/ 61 h 89"/>
                <a:gd name="T56" fmla="*/ 16 w 90"/>
                <a:gd name="T57" fmla="*/ 61 h 89"/>
                <a:gd name="T58" fmla="*/ 18 w 90"/>
                <a:gd name="T59" fmla="*/ 67 h 89"/>
                <a:gd name="T60" fmla="*/ 20 w 90"/>
                <a:gd name="T61" fmla="*/ 72 h 89"/>
                <a:gd name="T62" fmla="*/ 26 w 90"/>
                <a:gd name="T63" fmla="*/ 76 h 89"/>
                <a:gd name="T64" fmla="*/ 32 w 90"/>
                <a:gd name="T65" fmla="*/ 77 h 89"/>
                <a:gd name="T66" fmla="*/ 32 w 90"/>
                <a:gd name="T67" fmla="*/ 77 h 89"/>
                <a:gd name="T68" fmla="*/ 39 w 90"/>
                <a:gd name="T69" fmla="*/ 76 h 89"/>
                <a:gd name="T70" fmla="*/ 46 w 90"/>
                <a:gd name="T71" fmla="*/ 73 h 89"/>
                <a:gd name="T72" fmla="*/ 51 w 90"/>
                <a:gd name="T73" fmla="*/ 69 h 89"/>
                <a:gd name="T74" fmla="*/ 55 w 90"/>
                <a:gd name="T75" fmla="*/ 65 h 89"/>
                <a:gd name="T76" fmla="*/ 59 w 90"/>
                <a:gd name="T77" fmla="*/ 60 h 89"/>
                <a:gd name="T78" fmla="*/ 62 w 90"/>
                <a:gd name="T79" fmla="*/ 55 h 89"/>
                <a:gd name="T80" fmla="*/ 65 w 90"/>
                <a:gd name="T81" fmla="*/ 44 h 89"/>
                <a:gd name="T82" fmla="*/ 74 w 90"/>
                <a:gd name="T83" fmla="*/ 0 h 89"/>
                <a:gd name="T84" fmla="*/ 90 w 90"/>
                <a:gd name="T85" fmla="*/ 0 h 89"/>
                <a:gd name="T86" fmla="*/ 74 w 90"/>
                <a:gd name="T8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89">
                  <a:moveTo>
                    <a:pt x="74" y="75"/>
                  </a:moveTo>
                  <a:lnTo>
                    <a:pt x="74" y="75"/>
                  </a:lnTo>
                  <a:lnTo>
                    <a:pt x="73" y="88"/>
                  </a:lnTo>
                  <a:lnTo>
                    <a:pt x="57" y="88"/>
                  </a:lnTo>
                  <a:lnTo>
                    <a:pt x="59" y="73"/>
                  </a:lnTo>
                  <a:lnTo>
                    <a:pt x="59" y="73"/>
                  </a:lnTo>
                  <a:lnTo>
                    <a:pt x="59" y="73"/>
                  </a:lnTo>
                  <a:lnTo>
                    <a:pt x="55" y="80"/>
                  </a:lnTo>
                  <a:lnTo>
                    <a:pt x="49" y="85"/>
                  </a:lnTo>
                  <a:lnTo>
                    <a:pt x="40" y="88"/>
                  </a:lnTo>
                  <a:lnTo>
                    <a:pt x="30" y="89"/>
                  </a:lnTo>
                  <a:lnTo>
                    <a:pt x="30" y="89"/>
                  </a:lnTo>
                  <a:lnTo>
                    <a:pt x="23" y="89"/>
                  </a:lnTo>
                  <a:lnTo>
                    <a:pt x="18" y="88"/>
                  </a:lnTo>
                  <a:lnTo>
                    <a:pt x="12" y="87"/>
                  </a:lnTo>
                  <a:lnTo>
                    <a:pt x="8" y="83"/>
                  </a:lnTo>
                  <a:lnTo>
                    <a:pt x="6" y="79"/>
                  </a:lnTo>
                  <a:lnTo>
                    <a:pt x="3" y="75"/>
                  </a:lnTo>
                  <a:lnTo>
                    <a:pt x="0" y="69"/>
                  </a:lnTo>
                  <a:lnTo>
                    <a:pt x="0" y="63"/>
                  </a:lnTo>
                  <a:lnTo>
                    <a:pt x="0" y="63"/>
                  </a:lnTo>
                  <a:lnTo>
                    <a:pt x="0" y="55"/>
                  </a:lnTo>
                  <a:lnTo>
                    <a:pt x="3" y="47"/>
                  </a:lnTo>
                  <a:lnTo>
                    <a:pt x="12" y="0"/>
                  </a:lnTo>
                  <a:lnTo>
                    <a:pt x="28" y="0"/>
                  </a:lnTo>
                  <a:lnTo>
                    <a:pt x="18" y="53"/>
                  </a:lnTo>
                  <a:lnTo>
                    <a:pt x="18" y="53"/>
                  </a:lnTo>
                  <a:lnTo>
                    <a:pt x="16" y="61"/>
                  </a:lnTo>
                  <a:lnTo>
                    <a:pt x="16" y="61"/>
                  </a:lnTo>
                  <a:lnTo>
                    <a:pt x="18" y="67"/>
                  </a:lnTo>
                  <a:lnTo>
                    <a:pt x="20" y="72"/>
                  </a:lnTo>
                  <a:lnTo>
                    <a:pt x="26" y="76"/>
                  </a:lnTo>
                  <a:lnTo>
                    <a:pt x="32" y="77"/>
                  </a:lnTo>
                  <a:lnTo>
                    <a:pt x="32" y="77"/>
                  </a:lnTo>
                  <a:lnTo>
                    <a:pt x="39" y="76"/>
                  </a:lnTo>
                  <a:lnTo>
                    <a:pt x="46" y="73"/>
                  </a:lnTo>
                  <a:lnTo>
                    <a:pt x="51" y="69"/>
                  </a:lnTo>
                  <a:lnTo>
                    <a:pt x="55" y="65"/>
                  </a:lnTo>
                  <a:lnTo>
                    <a:pt x="59" y="60"/>
                  </a:lnTo>
                  <a:lnTo>
                    <a:pt x="62" y="55"/>
                  </a:lnTo>
                  <a:lnTo>
                    <a:pt x="65" y="44"/>
                  </a:lnTo>
                  <a:lnTo>
                    <a:pt x="74" y="0"/>
                  </a:lnTo>
                  <a:lnTo>
                    <a:pt x="90" y="0"/>
                  </a:lnTo>
                  <a:lnTo>
                    <a:pt x="7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37">
              <a:extLst>
                <a:ext uri="{FF2B5EF4-FFF2-40B4-BE49-F238E27FC236}">
                  <a16:creationId xmlns:a16="http://schemas.microsoft.com/office/drawing/2014/main" id="{545CD39B-B045-4FA9-81EF-7185F40A7641}"/>
                </a:ext>
              </a:extLst>
            </p:cNvPr>
            <p:cNvSpPr>
              <a:spLocks/>
            </p:cNvSpPr>
            <p:nvPr userDrawn="1"/>
          </p:nvSpPr>
          <p:spPr bwMode="auto">
            <a:xfrm>
              <a:off x="3951" y="3239"/>
              <a:ext cx="90" cy="90"/>
            </a:xfrm>
            <a:custGeom>
              <a:avLst/>
              <a:gdLst>
                <a:gd name="T0" fmla="*/ 15 w 90"/>
                <a:gd name="T1" fmla="*/ 15 h 90"/>
                <a:gd name="T2" fmla="*/ 15 w 90"/>
                <a:gd name="T3" fmla="*/ 15 h 90"/>
                <a:gd name="T4" fmla="*/ 17 w 90"/>
                <a:gd name="T5" fmla="*/ 2 h 90"/>
                <a:gd name="T6" fmla="*/ 32 w 90"/>
                <a:gd name="T7" fmla="*/ 2 h 90"/>
                <a:gd name="T8" fmla="*/ 29 w 90"/>
                <a:gd name="T9" fmla="*/ 16 h 90"/>
                <a:gd name="T10" fmla="*/ 31 w 90"/>
                <a:gd name="T11" fmla="*/ 16 h 90"/>
                <a:gd name="T12" fmla="*/ 31 w 90"/>
                <a:gd name="T13" fmla="*/ 16 h 90"/>
                <a:gd name="T14" fmla="*/ 35 w 90"/>
                <a:gd name="T15" fmla="*/ 10 h 90"/>
                <a:gd name="T16" fmla="*/ 41 w 90"/>
                <a:gd name="T17" fmla="*/ 4 h 90"/>
                <a:gd name="T18" fmla="*/ 50 w 90"/>
                <a:gd name="T19" fmla="*/ 2 h 90"/>
                <a:gd name="T20" fmla="*/ 60 w 90"/>
                <a:gd name="T21" fmla="*/ 0 h 90"/>
                <a:gd name="T22" fmla="*/ 60 w 90"/>
                <a:gd name="T23" fmla="*/ 0 h 90"/>
                <a:gd name="T24" fmla="*/ 67 w 90"/>
                <a:gd name="T25" fmla="*/ 0 h 90"/>
                <a:gd name="T26" fmla="*/ 72 w 90"/>
                <a:gd name="T27" fmla="*/ 2 h 90"/>
                <a:gd name="T28" fmla="*/ 76 w 90"/>
                <a:gd name="T29" fmla="*/ 4 h 90"/>
                <a:gd name="T30" fmla="*/ 82 w 90"/>
                <a:gd name="T31" fmla="*/ 7 h 90"/>
                <a:gd name="T32" fmla="*/ 84 w 90"/>
                <a:gd name="T33" fmla="*/ 11 h 90"/>
                <a:gd name="T34" fmla="*/ 87 w 90"/>
                <a:gd name="T35" fmla="*/ 15 h 90"/>
                <a:gd name="T36" fmla="*/ 88 w 90"/>
                <a:gd name="T37" fmla="*/ 22 h 90"/>
                <a:gd name="T38" fmla="*/ 90 w 90"/>
                <a:gd name="T39" fmla="*/ 27 h 90"/>
                <a:gd name="T40" fmla="*/ 90 w 90"/>
                <a:gd name="T41" fmla="*/ 27 h 90"/>
                <a:gd name="T42" fmla="*/ 88 w 90"/>
                <a:gd name="T43" fmla="*/ 35 h 90"/>
                <a:gd name="T44" fmla="*/ 87 w 90"/>
                <a:gd name="T45" fmla="*/ 43 h 90"/>
                <a:gd name="T46" fmla="*/ 78 w 90"/>
                <a:gd name="T47" fmla="*/ 90 h 90"/>
                <a:gd name="T48" fmla="*/ 62 w 90"/>
                <a:gd name="T49" fmla="*/ 90 h 90"/>
                <a:gd name="T50" fmla="*/ 72 w 90"/>
                <a:gd name="T51" fmla="*/ 38 h 90"/>
                <a:gd name="T52" fmla="*/ 72 w 90"/>
                <a:gd name="T53" fmla="*/ 38 h 90"/>
                <a:gd name="T54" fmla="*/ 74 w 90"/>
                <a:gd name="T55" fmla="*/ 30 h 90"/>
                <a:gd name="T56" fmla="*/ 74 w 90"/>
                <a:gd name="T57" fmla="*/ 30 h 90"/>
                <a:gd name="T58" fmla="*/ 72 w 90"/>
                <a:gd name="T59" fmla="*/ 23 h 90"/>
                <a:gd name="T60" fmla="*/ 70 w 90"/>
                <a:gd name="T61" fmla="*/ 18 h 90"/>
                <a:gd name="T62" fmla="*/ 64 w 90"/>
                <a:gd name="T63" fmla="*/ 15 h 90"/>
                <a:gd name="T64" fmla="*/ 58 w 90"/>
                <a:gd name="T65" fmla="*/ 14 h 90"/>
                <a:gd name="T66" fmla="*/ 58 w 90"/>
                <a:gd name="T67" fmla="*/ 14 h 90"/>
                <a:gd name="T68" fmla="*/ 51 w 90"/>
                <a:gd name="T69" fmla="*/ 14 h 90"/>
                <a:gd name="T70" fmla="*/ 44 w 90"/>
                <a:gd name="T71" fmla="*/ 16 h 90"/>
                <a:gd name="T72" fmla="*/ 39 w 90"/>
                <a:gd name="T73" fmla="*/ 20 h 90"/>
                <a:gd name="T74" fmla="*/ 35 w 90"/>
                <a:gd name="T75" fmla="*/ 26 h 90"/>
                <a:gd name="T76" fmla="*/ 31 w 90"/>
                <a:gd name="T77" fmla="*/ 31 h 90"/>
                <a:gd name="T78" fmla="*/ 28 w 90"/>
                <a:gd name="T79" fmla="*/ 37 h 90"/>
                <a:gd name="T80" fmla="*/ 25 w 90"/>
                <a:gd name="T81" fmla="*/ 46 h 90"/>
                <a:gd name="T82" fmla="*/ 16 w 90"/>
                <a:gd name="T83" fmla="*/ 90 h 90"/>
                <a:gd name="T84" fmla="*/ 0 w 90"/>
                <a:gd name="T85" fmla="*/ 90 h 90"/>
                <a:gd name="T86" fmla="*/ 15 w 90"/>
                <a:gd name="T8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90">
                  <a:moveTo>
                    <a:pt x="15" y="15"/>
                  </a:moveTo>
                  <a:lnTo>
                    <a:pt x="15" y="15"/>
                  </a:lnTo>
                  <a:lnTo>
                    <a:pt x="17" y="2"/>
                  </a:lnTo>
                  <a:lnTo>
                    <a:pt x="32" y="2"/>
                  </a:lnTo>
                  <a:lnTo>
                    <a:pt x="29" y="16"/>
                  </a:lnTo>
                  <a:lnTo>
                    <a:pt x="31" y="16"/>
                  </a:lnTo>
                  <a:lnTo>
                    <a:pt x="31" y="16"/>
                  </a:lnTo>
                  <a:lnTo>
                    <a:pt x="35" y="10"/>
                  </a:lnTo>
                  <a:lnTo>
                    <a:pt x="41" y="4"/>
                  </a:lnTo>
                  <a:lnTo>
                    <a:pt x="50" y="2"/>
                  </a:lnTo>
                  <a:lnTo>
                    <a:pt x="60" y="0"/>
                  </a:lnTo>
                  <a:lnTo>
                    <a:pt x="60" y="0"/>
                  </a:lnTo>
                  <a:lnTo>
                    <a:pt x="67" y="0"/>
                  </a:lnTo>
                  <a:lnTo>
                    <a:pt x="72" y="2"/>
                  </a:lnTo>
                  <a:lnTo>
                    <a:pt x="76" y="4"/>
                  </a:lnTo>
                  <a:lnTo>
                    <a:pt x="82" y="7"/>
                  </a:lnTo>
                  <a:lnTo>
                    <a:pt x="84" y="11"/>
                  </a:lnTo>
                  <a:lnTo>
                    <a:pt x="87" y="15"/>
                  </a:lnTo>
                  <a:lnTo>
                    <a:pt x="88" y="22"/>
                  </a:lnTo>
                  <a:lnTo>
                    <a:pt x="90" y="27"/>
                  </a:lnTo>
                  <a:lnTo>
                    <a:pt x="90" y="27"/>
                  </a:lnTo>
                  <a:lnTo>
                    <a:pt x="88" y="35"/>
                  </a:lnTo>
                  <a:lnTo>
                    <a:pt x="87" y="43"/>
                  </a:lnTo>
                  <a:lnTo>
                    <a:pt x="78" y="90"/>
                  </a:lnTo>
                  <a:lnTo>
                    <a:pt x="62" y="90"/>
                  </a:lnTo>
                  <a:lnTo>
                    <a:pt x="72" y="38"/>
                  </a:lnTo>
                  <a:lnTo>
                    <a:pt x="72" y="38"/>
                  </a:lnTo>
                  <a:lnTo>
                    <a:pt x="74" y="30"/>
                  </a:lnTo>
                  <a:lnTo>
                    <a:pt x="74" y="30"/>
                  </a:lnTo>
                  <a:lnTo>
                    <a:pt x="72" y="23"/>
                  </a:lnTo>
                  <a:lnTo>
                    <a:pt x="70" y="18"/>
                  </a:lnTo>
                  <a:lnTo>
                    <a:pt x="64" y="15"/>
                  </a:lnTo>
                  <a:lnTo>
                    <a:pt x="58" y="14"/>
                  </a:lnTo>
                  <a:lnTo>
                    <a:pt x="58" y="14"/>
                  </a:lnTo>
                  <a:lnTo>
                    <a:pt x="51" y="14"/>
                  </a:lnTo>
                  <a:lnTo>
                    <a:pt x="44" y="16"/>
                  </a:lnTo>
                  <a:lnTo>
                    <a:pt x="39" y="20"/>
                  </a:lnTo>
                  <a:lnTo>
                    <a:pt x="35" y="26"/>
                  </a:lnTo>
                  <a:lnTo>
                    <a:pt x="31" y="31"/>
                  </a:lnTo>
                  <a:lnTo>
                    <a:pt x="28" y="37"/>
                  </a:lnTo>
                  <a:lnTo>
                    <a:pt x="25" y="46"/>
                  </a:lnTo>
                  <a:lnTo>
                    <a:pt x="16"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38">
              <a:extLst>
                <a:ext uri="{FF2B5EF4-FFF2-40B4-BE49-F238E27FC236}">
                  <a16:creationId xmlns:a16="http://schemas.microsoft.com/office/drawing/2014/main" id="{7B8C7B95-0129-4A48-B994-4BDDA658E2A6}"/>
                </a:ext>
              </a:extLst>
            </p:cNvPr>
            <p:cNvSpPr>
              <a:spLocks noEditPoints="1"/>
            </p:cNvSpPr>
            <p:nvPr userDrawn="1"/>
          </p:nvSpPr>
          <p:spPr bwMode="auto">
            <a:xfrm>
              <a:off x="4057" y="3203"/>
              <a:ext cx="44" cy="126"/>
            </a:xfrm>
            <a:custGeom>
              <a:avLst/>
              <a:gdLst>
                <a:gd name="T0" fmla="*/ 19 w 44"/>
                <a:gd name="T1" fmla="*/ 38 h 126"/>
                <a:gd name="T2" fmla="*/ 35 w 44"/>
                <a:gd name="T3" fmla="*/ 38 h 126"/>
                <a:gd name="T4" fmla="*/ 16 w 44"/>
                <a:gd name="T5" fmla="*/ 126 h 126"/>
                <a:gd name="T6" fmla="*/ 0 w 44"/>
                <a:gd name="T7" fmla="*/ 126 h 126"/>
                <a:gd name="T8" fmla="*/ 19 w 44"/>
                <a:gd name="T9" fmla="*/ 38 h 126"/>
                <a:gd name="T10" fmla="*/ 40 w 44"/>
                <a:gd name="T11" fmla="*/ 19 h 126"/>
                <a:gd name="T12" fmla="*/ 21 w 44"/>
                <a:gd name="T13" fmla="*/ 19 h 126"/>
                <a:gd name="T14" fmla="*/ 25 w 44"/>
                <a:gd name="T15" fmla="*/ 0 h 126"/>
                <a:gd name="T16" fmla="*/ 44 w 44"/>
                <a:gd name="T17" fmla="*/ 0 h 126"/>
                <a:gd name="T18" fmla="*/ 40 w 44"/>
                <a:gd name="T19" fmla="*/ 1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26">
                  <a:moveTo>
                    <a:pt x="19" y="38"/>
                  </a:moveTo>
                  <a:lnTo>
                    <a:pt x="35" y="38"/>
                  </a:lnTo>
                  <a:lnTo>
                    <a:pt x="16" y="126"/>
                  </a:lnTo>
                  <a:lnTo>
                    <a:pt x="0" y="126"/>
                  </a:lnTo>
                  <a:lnTo>
                    <a:pt x="19" y="38"/>
                  </a:lnTo>
                  <a:close/>
                  <a:moveTo>
                    <a:pt x="40" y="19"/>
                  </a:moveTo>
                  <a:lnTo>
                    <a:pt x="21" y="19"/>
                  </a:lnTo>
                  <a:lnTo>
                    <a:pt x="25" y="0"/>
                  </a:lnTo>
                  <a:lnTo>
                    <a:pt x="44" y="0"/>
                  </a:lnTo>
                  <a:lnTo>
                    <a:pt x="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6" name="Freeform 39">
              <a:extLst>
                <a:ext uri="{FF2B5EF4-FFF2-40B4-BE49-F238E27FC236}">
                  <a16:creationId xmlns:a16="http://schemas.microsoft.com/office/drawing/2014/main" id="{FCB0B9BC-5579-4CB9-8C1A-FE8891D763B0}"/>
                </a:ext>
              </a:extLst>
            </p:cNvPr>
            <p:cNvSpPr>
              <a:spLocks/>
            </p:cNvSpPr>
            <p:nvPr userDrawn="1"/>
          </p:nvSpPr>
          <p:spPr bwMode="auto">
            <a:xfrm>
              <a:off x="4108" y="3215"/>
              <a:ext cx="63" cy="115"/>
            </a:xfrm>
            <a:custGeom>
              <a:avLst/>
              <a:gdLst>
                <a:gd name="T0" fmla="*/ 3 w 63"/>
                <a:gd name="T1" fmla="*/ 26 h 115"/>
                <a:gd name="T2" fmla="*/ 23 w 63"/>
                <a:gd name="T3" fmla="*/ 26 h 115"/>
                <a:gd name="T4" fmla="*/ 27 w 63"/>
                <a:gd name="T5" fmla="*/ 6 h 115"/>
                <a:gd name="T6" fmla="*/ 44 w 63"/>
                <a:gd name="T7" fmla="*/ 0 h 115"/>
                <a:gd name="T8" fmla="*/ 39 w 63"/>
                <a:gd name="T9" fmla="*/ 26 h 115"/>
                <a:gd name="T10" fmla="*/ 63 w 63"/>
                <a:gd name="T11" fmla="*/ 26 h 115"/>
                <a:gd name="T12" fmla="*/ 60 w 63"/>
                <a:gd name="T13" fmla="*/ 39 h 115"/>
                <a:gd name="T14" fmla="*/ 36 w 63"/>
                <a:gd name="T15" fmla="*/ 39 h 115"/>
                <a:gd name="T16" fmla="*/ 28 w 63"/>
                <a:gd name="T17" fmla="*/ 77 h 115"/>
                <a:gd name="T18" fmla="*/ 28 w 63"/>
                <a:gd name="T19" fmla="*/ 77 h 115"/>
                <a:gd name="T20" fmla="*/ 25 w 63"/>
                <a:gd name="T21" fmla="*/ 94 h 115"/>
                <a:gd name="T22" fmla="*/ 25 w 63"/>
                <a:gd name="T23" fmla="*/ 94 h 115"/>
                <a:gd name="T24" fmla="*/ 25 w 63"/>
                <a:gd name="T25" fmla="*/ 98 h 115"/>
                <a:gd name="T26" fmla="*/ 28 w 63"/>
                <a:gd name="T27" fmla="*/ 101 h 115"/>
                <a:gd name="T28" fmla="*/ 32 w 63"/>
                <a:gd name="T29" fmla="*/ 102 h 115"/>
                <a:gd name="T30" fmla="*/ 36 w 63"/>
                <a:gd name="T31" fmla="*/ 103 h 115"/>
                <a:gd name="T32" fmla="*/ 36 w 63"/>
                <a:gd name="T33" fmla="*/ 103 h 115"/>
                <a:gd name="T34" fmla="*/ 43 w 63"/>
                <a:gd name="T35" fmla="*/ 102 h 115"/>
                <a:gd name="T36" fmla="*/ 48 w 63"/>
                <a:gd name="T37" fmla="*/ 101 h 115"/>
                <a:gd name="T38" fmla="*/ 45 w 63"/>
                <a:gd name="T39" fmla="*/ 114 h 115"/>
                <a:gd name="T40" fmla="*/ 45 w 63"/>
                <a:gd name="T41" fmla="*/ 114 h 115"/>
                <a:gd name="T42" fmla="*/ 39 w 63"/>
                <a:gd name="T43" fmla="*/ 115 h 115"/>
                <a:gd name="T44" fmla="*/ 29 w 63"/>
                <a:gd name="T45" fmla="*/ 115 h 115"/>
                <a:gd name="T46" fmla="*/ 29 w 63"/>
                <a:gd name="T47" fmla="*/ 115 h 115"/>
                <a:gd name="T48" fmla="*/ 24 w 63"/>
                <a:gd name="T49" fmla="*/ 115 h 115"/>
                <a:gd name="T50" fmla="*/ 20 w 63"/>
                <a:gd name="T51" fmla="*/ 114 h 115"/>
                <a:gd name="T52" fmla="*/ 16 w 63"/>
                <a:gd name="T53" fmla="*/ 113 h 115"/>
                <a:gd name="T54" fmla="*/ 13 w 63"/>
                <a:gd name="T55" fmla="*/ 110 h 115"/>
                <a:gd name="T56" fmla="*/ 11 w 63"/>
                <a:gd name="T57" fmla="*/ 103 h 115"/>
                <a:gd name="T58" fmla="*/ 9 w 63"/>
                <a:gd name="T59" fmla="*/ 97 h 115"/>
                <a:gd name="T60" fmla="*/ 9 w 63"/>
                <a:gd name="T61" fmla="*/ 97 h 115"/>
                <a:gd name="T62" fmla="*/ 11 w 63"/>
                <a:gd name="T63" fmla="*/ 86 h 115"/>
                <a:gd name="T64" fmla="*/ 12 w 63"/>
                <a:gd name="T65" fmla="*/ 77 h 115"/>
                <a:gd name="T66" fmla="*/ 20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4" y="0"/>
                  </a:lnTo>
                  <a:lnTo>
                    <a:pt x="39" y="26"/>
                  </a:lnTo>
                  <a:lnTo>
                    <a:pt x="63" y="26"/>
                  </a:lnTo>
                  <a:lnTo>
                    <a:pt x="60" y="39"/>
                  </a:lnTo>
                  <a:lnTo>
                    <a:pt x="36" y="39"/>
                  </a:lnTo>
                  <a:lnTo>
                    <a:pt x="28" y="77"/>
                  </a:lnTo>
                  <a:lnTo>
                    <a:pt x="28" y="77"/>
                  </a:lnTo>
                  <a:lnTo>
                    <a:pt x="25" y="94"/>
                  </a:lnTo>
                  <a:lnTo>
                    <a:pt x="25" y="94"/>
                  </a:lnTo>
                  <a:lnTo>
                    <a:pt x="25" y="98"/>
                  </a:lnTo>
                  <a:lnTo>
                    <a:pt x="28" y="101"/>
                  </a:lnTo>
                  <a:lnTo>
                    <a:pt x="32" y="102"/>
                  </a:lnTo>
                  <a:lnTo>
                    <a:pt x="36" y="103"/>
                  </a:lnTo>
                  <a:lnTo>
                    <a:pt x="36" y="103"/>
                  </a:lnTo>
                  <a:lnTo>
                    <a:pt x="43" y="102"/>
                  </a:lnTo>
                  <a:lnTo>
                    <a:pt x="48" y="101"/>
                  </a:lnTo>
                  <a:lnTo>
                    <a:pt x="45" y="114"/>
                  </a:lnTo>
                  <a:lnTo>
                    <a:pt x="45" y="114"/>
                  </a:lnTo>
                  <a:lnTo>
                    <a:pt x="39" y="115"/>
                  </a:lnTo>
                  <a:lnTo>
                    <a:pt x="29" y="115"/>
                  </a:lnTo>
                  <a:lnTo>
                    <a:pt x="29" y="115"/>
                  </a:lnTo>
                  <a:lnTo>
                    <a:pt x="24" y="115"/>
                  </a:lnTo>
                  <a:lnTo>
                    <a:pt x="20" y="114"/>
                  </a:lnTo>
                  <a:lnTo>
                    <a:pt x="16" y="113"/>
                  </a:lnTo>
                  <a:lnTo>
                    <a:pt x="13" y="110"/>
                  </a:lnTo>
                  <a:lnTo>
                    <a:pt x="11" y="103"/>
                  </a:lnTo>
                  <a:lnTo>
                    <a:pt x="9" y="97"/>
                  </a:lnTo>
                  <a:lnTo>
                    <a:pt x="9" y="97"/>
                  </a:lnTo>
                  <a:lnTo>
                    <a:pt x="11" y="86"/>
                  </a:lnTo>
                  <a:lnTo>
                    <a:pt x="12" y="77"/>
                  </a:lnTo>
                  <a:lnTo>
                    <a:pt x="20"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7" name="Freeform 40">
              <a:extLst>
                <a:ext uri="{FF2B5EF4-FFF2-40B4-BE49-F238E27FC236}">
                  <a16:creationId xmlns:a16="http://schemas.microsoft.com/office/drawing/2014/main" id="{8DFF82DD-E810-4651-BB68-556230FCFAFF}"/>
                </a:ext>
              </a:extLst>
            </p:cNvPr>
            <p:cNvSpPr>
              <a:spLocks/>
            </p:cNvSpPr>
            <p:nvPr userDrawn="1"/>
          </p:nvSpPr>
          <p:spPr bwMode="auto">
            <a:xfrm>
              <a:off x="4159" y="3241"/>
              <a:ext cx="102" cy="126"/>
            </a:xfrm>
            <a:custGeom>
              <a:avLst/>
              <a:gdLst>
                <a:gd name="T0" fmla="*/ 3 w 102"/>
                <a:gd name="T1" fmla="*/ 111 h 126"/>
                <a:gd name="T2" fmla="*/ 3 w 102"/>
                <a:gd name="T3" fmla="*/ 111 h 126"/>
                <a:gd name="T4" fmla="*/ 5 w 102"/>
                <a:gd name="T5" fmla="*/ 112 h 126"/>
                <a:gd name="T6" fmla="*/ 9 w 102"/>
                <a:gd name="T7" fmla="*/ 113 h 126"/>
                <a:gd name="T8" fmla="*/ 9 w 102"/>
                <a:gd name="T9" fmla="*/ 113 h 126"/>
                <a:gd name="T10" fmla="*/ 16 w 102"/>
                <a:gd name="T11" fmla="*/ 112 h 126"/>
                <a:gd name="T12" fmla="*/ 21 w 102"/>
                <a:gd name="T13" fmla="*/ 108 h 126"/>
                <a:gd name="T14" fmla="*/ 27 w 102"/>
                <a:gd name="T15" fmla="*/ 101 h 126"/>
                <a:gd name="T16" fmla="*/ 32 w 102"/>
                <a:gd name="T17" fmla="*/ 92 h 126"/>
                <a:gd name="T18" fmla="*/ 19 w 102"/>
                <a:gd name="T19" fmla="*/ 0 h 126"/>
                <a:gd name="T20" fmla="*/ 35 w 102"/>
                <a:gd name="T21" fmla="*/ 0 h 126"/>
                <a:gd name="T22" fmla="*/ 45 w 102"/>
                <a:gd name="T23" fmla="*/ 71 h 126"/>
                <a:gd name="T24" fmla="*/ 45 w 102"/>
                <a:gd name="T25" fmla="*/ 71 h 126"/>
                <a:gd name="T26" fmla="*/ 84 w 102"/>
                <a:gd name="T27" fmla="*/ 0 h 126"/>
                <a:gd name="T28" fmla="*/ 102 w 102"/>
                <a:gd name="T29" fmla="*/ 0 h 126"/>
                <a:gd name="T30" fmla="*/ 41 w 102"/>
                <a:gd name="T31" fmla="*/ 104 h 126"/>
                <a:gd name="T32" fmla="*/ 41 w 102"/>
                <a:gd name="T33" fmla="*/ 104 h 126"/>
                <a:gd name="T34" fmla="*/ 36 w 102"/>
                <a:gd name="T35" fmla="*/ 113 h 126"/>
                <a:gd name="T36" fmla="*/ 29 w 102"/>
                <a:gd name="T37" fmla="*/ 120 h 126"/>
                <a:gd name="T38" fmla="*/ 27 w 102"/>
                <a:gd name="T39" fmla="*/ 123 h 126"/>
                <a:gd name="T40" fmla="*/ 21 w 102"/>
                <a:gd name="T41" fmla="*/ 124 h 126"/>
                <a:gd name="T42" fmla="*/ 17 w 102"/>
                <a:gd name="T43" fmla="*/ 126 h 126"/>
                <a:gd name="T44" fmla="*/ 12 w 102"/>
                <a:gd name="T45" fmla="*/ 126 h 126"/>
                <a:gd name="T46" fmla="*/ 12 w 102"/>
                <a:gd name="T47" fmla="*/ 126 h 126"/>
                <a:gd name="T48" fmla="*/ 0 w 102"/>
                <a:gd name="T49" fmla="*/ 126 h 126"/>
                <a:gd name="T50" fmla="*/ 3 w 102"/>
                <a:gd name="T51"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26">
                  <a:moveTo>
                    <a:pt x="3" y="111"/>
                  </a:moveTo>
                  <a:lnTo>
                    <a:pt x="3" y="111"/>
                  </a:lnTo>
                  <a:lnTo>
                    <a:pt x="5" y="112"/>
                  </a:lnTo>
                  <a:lnTo>
                    <a:pt x="9" y="113"/>
                  </a:lnTo>
                  <a:lnTo>
                    <a:pt x="9" y="113"/>
                  </a:lnTo>
                  <a:lnTo>
                    <a:pt x="16" y="112"/>
                  </a:lnTo>
                  <a:lnTo>
                    <a:pt x="21" y="108"/>
                  </a:lnTo>
                  <a:lnTo>
                    <a:pt x="27" y="101"/>
                  </a:lnTo>
                  <a:lnTo>
                    <a:pt x="32" y="92"/>
                  </a:lnTo>
                  <a:lnTo>
                    <a:pt x="19" y="0"/>
                  </a:lnTo>
                  <a:lnTo>
                    <a:pt x="35" y="0"/>
                  </a:lnTo>
                  <a:lnTo>
                    <a:pt x="45" y="71"/>
                  </a:lnTo>
                  <a:lnTo>
                    <a:pt x="45" y="71"/>
                  </a:lnTo>
                  <a:lnTo>
                    <a:pt x="84" y="0"/>
                  </a:lnTo>
                  <a:lnTo>
                    <a:pt x="102" y="0"/>
                  </a:lnTo>
                  <a:lnTo>
                    <a:pt x="41" y="104"/>
                  </a:lnTo>
                  <a:lnTo>
                    <a:pt x="41" y="104"/>
                  </a:lnTo>
                  <a:lnTo>
                    <a:pt x="36" y="113"/>
                  </a:lnTo>
                  <a:lnTo>
                    <a:pt x="29" y="120"/>
                  </a:lnTo>
                  <a:lnTo>
                    <a:pt x="27" y="123"/>
                  </a:lnTo>
                  <a:lnTo>
                    <a:pt x="21" y="124"/>
                  </a:lnTo>
                  <a:lnTo>
                    <a:pt x="17" y="126"/>
                  </a:lnTo>
                  <a:lnTo>
                    <a:pt x="12" y="126"/>
                  </a:lnTo>
                  <a:lnTo>
                    <a:pt x="12" y="126"/>
                  </a:lnTo>
                  <a:lnTo>
                    <a:pt x="0" y="126"/>
                  </a:lnTo>
                  <a:lnTo>
                    <a:pt x="3"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1482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4F6C-BA14-4779-901A-2875FE65C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B96A06-676C-42E4-BCCE-D0E77B56AF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3D3161-9FF4-4823-AC54-A60214B01FF6}"/>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5" name="Footer Placeholder 4">
            <a:extLst>
              <a:ext uri="{FF2B5EF4-FFF2-40B4-BE49-F238E27FC236}">
                <a16:creationId xmlns:a16="http://schemas.microsoft.com/office/drawing/2014/main" id="{E8C8EBC0-E3F8-4BAD-AE3F-AC57BCA02C7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80F68B5-98A3-414C-A8F1-1ED786289F9E}"/>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136443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4C71-143A-4E13-BCF5-F9642DB931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84B360-6A76-42CA-AA46-893C3B16B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D41C37-E140-4CFA-8420-F1527EE6B193}"/>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5" name="Footer Placeholder 4">
            <a:extLst>
              <a:ext uri="{FF2B5EF4-FFF2-40B4-BE49-F238E27FC236}">
                <a16:creationId xmlns:a16="http://schemas.microsoft.com/office/drawing/2014/main" id="{BE356644-FF90-4449-BD8C-258A9B0C3C4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FD56F20-90A5-46FD-8AAE-615819187584}"/>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396464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5284-A2B1-43B0-A78A-F0622A6D0B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4C1E5B-E495-42D8-99DB-17C91CB236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78BB22-7542-4224-9EBA-74B49E78F784}"/>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5" name="Footer Placeholder 4">
            <a:extLst>
              <a:ext uri="{FF2B5EF4-FFF2-40B4-BE49-F238E27FC236}">
                <a16:creationId xmlns:a16="http://schemas.microsoft.com/office/drawing/2014/main" id="{B070E15E-4E31-4107-A4B1-B174DBC470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C02F36-244F-456B-821C-494645706471}"/>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20089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CD8A-819B-42D2-8FF3-DC027E025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54B369-8A23-4C3F-BAC3-00FC2F304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4C6E34-9BDD-4CDF-82C2-C207C0471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D9B742-6F2B-49AD-B304-494CA153EA14}"/>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6" name="Footer Placeholder 5">
            <a:extLst>
              <a:ext uri="{FF2B5EF4-FFF2-40B4-BE49-F238E27FC236}">
                <a16:creationId xmlns:a16="http://schemas.microsoft.com/office/drawing/2014/main" id="{40B1855C-FBBE-4231-8A94-05B034E2927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5BF9D1F-B279-4292-B343-41B37D176B60}"/>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241698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0EDC-C5D0-4ABE-87D7-A9B109B150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9293CA-0028-4A44-ADB9-5628C2B01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FB6D7-8143-485D-AE76-F9060E4315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A9FE34-A4D2-4C02-85FD-04BCFD73A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5D8D45-017D-4BD8-8D3A-07D072CE81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F95037-7F3D-4CCF-B0A2-ADB76521B94F}"/>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8" name="Footer Placeholder 7">
            <a:extLst>
              <a:ext uri="{FF2B5EF4-FFF2-40B4-BE49-F238E27FC236}">
                <a16:creationId xmlns:a16="http://schemas.microsoft.com/office/drawing/2014/main" id="{73F4736D-64AC-4404-8450-0671DC79A3B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18CF6DE-C517-4C19-9EF1-C1D5B615C5A0}"/>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209538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528E-406B-4EC6-A09F-6B4682C160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686172-229D-4F19-A766-8C5798164931}"/>
              </a:ext>
            </a:extLst>
          </p:cNvPr>
          <p:cNvSpPr>
            <a:spLocks noGrp="1"/>
          </p:cNvSpPr>
          <p:nvPr>
            <p:ph type="dt" sz="half" idx="10"/>
          </p:nvPr>
        </p:nvSpPr>
        <p:spPr/>
        <p:txBody>
          <a:bodyPr/>
          <a:lstStyle/>
          <a:p>
            <a:fld id="{2AE4EB49-54DA-48A8-B6E6-40B7F97F661F}" type="datetimeFigureOut">
              <a:rPr lang="en-GB" smtClean="0"/>
              <a:t>15/11/2023</a:t>
            </a:fld>
            <a:endParaRPr lang="en-GB" dirty="0"/>
          </a:p>
        </p:txBody>
      </p:sp>
      <p:sp>
        <p:nvSpPr>
          <p:cNvPr id="4" name="Footer Placeholder 3">
            <a:extLst>
              <a:ext uri="{FF2B5EF4-FFF2-40B4-BE49-F238E27FC236}">
                <a16:creationId xmlns:a16="http://schemas.microsoft.com/office/drawing/2014/main" id="{0627071D-8F76-463C-BEA5-A3C33BBE311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C348D71-BDA0-4A79-8470-C4A26D670C42}"/>
              </a:ext>
            </a:extLst>
          </p:cNvPr>
          <p:cNvSpPr>
            <a:spLocks noGrp="1"/>
          </p:cNvSpPr>
          <p:nvPr>
            <p:ph type="sldNum" sz="quarter" idx="12"/>
          </p:nvPr>
        </p:nvSpPr>
        <p:spPr/>
        <p:txBody>
          <a:bodyPr/>
          <a:lstStyle/>
          <a:p>
            <a:fld id="{4974E6BD-8808-47EE-8221-1779D9DE6C08}" type="slidenum">
              <a:rPr lang="en-GB" smtClean="0"/>
              <a:t>‹#›</a:t>
            </a:fld>
            <a:endParaRPr lang="en-GB" dirty="0"/>
          </a:p>
        </p:txBody>
      </p:sp>
    </p:spTree>
    <p:extLst>
      <p:ext uri="{BB962C8B-B14F-4D97-AF65-F5344CB8AC3E}">
        <p14:creationId xmlns:p14="http://schemas.microsoft.com/office/powerpoint/2010/main" val="1271550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CB72E-A01C-4185-A38A-6E04814B7C42}"/>
              </a:ext>
            </a:extLst>
          </p:cNvPr>
          <p:cNvSpPr>
            <a:spLocks noGrp="1"/>
          </p:cNvSpPr>
          <p:nvPr>
            <p:ph type="title"/>
          </p:nvPr>
        </p:nvSpPr>
        <p:spPr>
          <a:xfrm>
            <a:off x="1772354" y="338616"/>
            <a:ext cx="8578147" cy="779463"/>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9F7ED8-B9D5-41D5-B7C7-5EA89396744F}"/>
              </a:ext>
            </a:extLst>
          </p:cNvPr>
          <p:cNvSpPr>
            <a:spLocks noGrp="1"/>
          </p:cNvSpPr>
          <p:nvPr>
            <p:ph type="body" idx="1"/>
          </p:nvPr>
        </p:nvSpPr>
        <p:spPr>
          <a:xfrm>
            <a:off x="1772354" y="1405216"/>
            <a:ext cx="8578147" cy="428075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A217E8B-0FF7-4CB4-B299-49117474FC9D}"/>
              </a:ext>
            </a:extLst>
          </p:cNvPr>
          <p:cNvSpPr>
            <a:spLocks noGrp="1"/>
          </p:cNvSpPr>
          <p:nvPr>
            <p:ph type="sldNum" sz="quarter" idx="4"/>
          </p:nvPr>
        </p:nvSpPr>
        <p:spPr>
          <a:xfrm>
            <a:off x="11649341" y="6429266"/>
            <a:ext cx="221760" cy="135503"/>
          </a:xfrm>
          <a:prstGeom prst="rect">
            <a:avLst/>
          </a:prstGeom>
        </p:spPr>
        <p:txBody>
          <a:bodyPr vert="horz" lIns="0" tIns="0" rIns="0" bIns="0" rtlCol="0" anchor="t" anchorCtr="0"/>
          <a:lstStyle>
            <a:lvl1pPr algn="l">
              <a:defRPr sz="900">
                <a:solidFill>
                  <a:schemeClr val="accent1"/>
                </a:solidFill>
              </a:defRPr>
            </a:lvl1pPr>
          </a:lstStyle>
          <a:p>
            <a:fld id="{01898949-DBEE-42AF-93B8-E24DF2BBF04D}" type="slidenum">
              <a:rPr lang="en-GB" smtClean="0"/>
              <a:pPr/>
              <a:t>‹#›</a:t>
            </a:fld>
            <a:endParaRPr lang="en-GB" dirty="0"/>
          </a:p>
        </p:txBody>
      </p:sp>
      <p:pic>
        <p:nvPicPr>
          <p:cNvPr id="16" name="Picture 15">
            <a:extLst>
              <a:ext uri="{FF2B5EF4-FFF2-40B4-BE49-F238E27FC236}">
                <a16:creationId xmlns:a16="http://schemas.microsoft.com/office/drawing/2014/main" id="{A9C20EA2-A6DE-4FB2-96A3-71390A75E1A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77246" y="331789"/>
            <a:ext cx="486631" cy="466736"/>
          </a:xfrm>
          <a:prstGeom prst="rect">
            <a:avLst/>
          </a:prstGeom>
        </p:spPr>
      </p:pic>
      <p:cxnSp>
        <p:nvCxnSpPr>
          <p:cNvPr id="18" name="Straight Connector 17">
            <a:extLst>
              <a:ext uri="{FF2B5EF4-FFF2-40B4-BE49-F238E27FC236}">
                <a16:creationId xmlns:a16="http://schemas.microsoft.com/office/drawing/2014/main" id="{58A5A56A-6E6B-4277-A578-A4662AAB41B2}"/>
              </a:ext>
            </a:extLst>
          </p:cNvPr>
          <p:cNvCxnSpPr>
            <a:cxnSpLocks/>
          </p:cNvCxnSpPr>
          <p:nvPr userDrawn="1"/>
        </p:nvCxnSpPr>
        <p:spPr>
          <a:xfrm>
            <a:off x="11559157" y="6429376"/>
            <a:ext cx="0" cy="12087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A23BEF5-9E63-4466-AFE0-78E6C176AF55}"/>
              </a:ext>
            </a:extLst>
          </p:cNvPr>
          <p:cNvGrpSpPr>
            <a:grpSpLocks noChangeAspect="1"/>
          </p:cNvGrpSpPr>
          <p:nvPr userDrawn="1"/>
        </p:nvGrpSpPr>
        <p:grpSpPr bwMode="auto">
          <a:xfrm>
            <a:off x="9131347" y="6186589"/>
            <a:ext cx="2296965" cy="456731"/>
            <a:chOff x="5816" y="3913"/>
            <a:chExt cx="1378" cy="274"/>
          </a:xfrm>
        </p:grpSpPr>
        <p:sp>
          <p:nvSpPr>
            <p:cNvPr id="9" name="AutoShape 3">
              <a:extLst>
                <a:ext uri="{FF2B5EF4-FFF2-40B4-BE49-F238E27FC236}">
                  <a16:creationId xmlns:a16="http://schemas.microsoft.com/office/drawing/2014/main" id="{F225D9D5-272F-42E9-B380-72E6DB7CBC94}"/>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
              <a:extLst>
                <a:ext uri="{FF2B5EF4-FFF2-40B4-BE49-F238E27FC236}">
                  <a16:creationId xmlns:a16="http://schemas.microsoft.com/office/drawing/2014/main" id="{06EA7048-02F4-4A62-9D9E-1763C0322DC3}"/>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a16="http://schemas.microsoft.com/office/drawing/2014/main" id="{D9D9469D-7D6F-40FD-95DC-D6A919D50309}"/>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7">
              <a:extLst>
                <a:ext uri="{FF2B5EF4-FFF2-40B4-BE49-F238E27FC236}">
                  <a16:creationId xmlns:a16="http://schemas.microsoft.com/office/drawing/2014/main" id="{65AEA792-AAE5-4207-8E30-AC74B6FA2F8B}"/>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8">
              <a:extLst>
                <a:ext uri="{FF2B5EF4-FFF2-40B4-BE49-F238E27FC236}">
                  <a16:creationId xmlns:a16="http://schemas.microsoft.com/office/drawing/2014/main" id="{B1395AD9-D0DC-4940-B824-DF5E8C26A752}"/>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9">
              <a:extLst>
                <a:ext uri="{FF2B5EF4-FFF2-40B4-BE49-F238E27FC236}">
                  <a16:creationId xmlns:a16="http://schemas.microsoft.com/office/drawing/2014/main" id="{CF35E2C5-B8F3-4D63-A1A2-B7159BFF71F2}"/>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a:extLst>
                <a:ext uri="{FF2B5EF4-FFF2-40B4-BE49-F238E27FC236}">
                  <a16:creationId xmlns:a16="http://schemas.microsoft.com/office/drawing/2014/main" id="{3D538FE5-2704-49D5-85FF-02A061C6D6D5}"/>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1">
              <a:extLst>
                <a:ext uri="{FF2B5EF4-FFF2-40B4-BE49-F238E27FC236}">
                  <a16:creationId xmlns:a16="http://schemas.microsoft.com/office/drawing/2014/main" id="{AEBC94E3-CB35-428C-B968-050FDDAD7AE6}"/>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2">
              <a:extLst>
                <a:ext uri="{FF2B5EF4-FFF2-40B4-BE49-F238E27FC236}">
                  <a16:creationId xmlns:a16="http://schemas.microsoft.com/office/drawing/2014/main" id="{E009E90B-613E-4294-8108-AA32AF68F3EA}"/>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3">
              <a:extLst>
                <a:ext uri="{FF2B5EF4-FFF2-40B4-BE49-F238E27FC236}">
                  <a16:creationId xmlns:a16="http://schemas.microsoft.com/office/drawing/2014/main" id="{DC9E0F58-E293-437E-8F14-1BDDD1820F09}"/>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4">
              <a:extLst>
                <a:ext uri="{FF2B5EF4-FFF2-40B4-BE49-F238E27FC236}">
                  <a16:creationId xmlns:a16="http://schemas.microsoft.com/office/drawing/2014/main" id="{5C749BB0-37E8-49E5-9C94-0B7AD3938299}"/>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5">
              <a:extLst>
                <a:ext uri="{FF2B5EF4-FFF2-40B4-BE49-F238E27FC236}">
                  <a16:creationId xmlns:a16="http://schemas.microsoft.com/office/drawing/2014/main" id="{DC975C13-FF0B-4949-95A4-4A744F59D5DC}"/>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6">
              <a:extLst>
                <a:ext uri="{FF2B5EF4-FFF2-40B4-BE49-F238E27FC236}">
                  <a16:creationId xmlns:a16="http://schemas.microsoft.com/office/drawing/2014/main" id="{C2DC04AA-5C5A-45F6-B6AB-1B1F9D97FF65}"/>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7">
              <a:extLst>
                <a:ext uri="{FF2B5EF4-FFF2-40B4-BE49-F238E27FC236}">
                  <a16:creationId xmlns:a16="http://schemas.microsoft.com/office/drawing/2014/main" id="{32416ED0-C737-46B1-BB19-1E8CFC7D5FDF}"/>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8">
              <a:extLst>
                <a:ext uri="{FF2B5EF4-FFF2-40B4-BE49-F238E27FC236}">
                  <a16:creationId xmlns:a16="http://schemas.microsoft.com/office/drawing/2014/main" id="{960E548E-D15F-4744-B643-0028F89D6435}"/>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19">
              <a:extLst>
                <a:ext uri="{FF2B5EF4-FFF2-40B4-BE49-F238E27FC236}">
                  <a16:creationId xmlns:a16="http://schemas.microsoft.com/office/drawing/2014/main" id="{6505F2B4-A2E1-45AF-8968-3FC63F67C646}"/>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20">
              <a:extLst>
                <a:ext uri="{FF2B5EF4-FFF2-40B4-BE49-F238E27FC236}">
                  <a16:creationId xmlns:a16="http://schemas.microsoft.com/office/drawing/2014/main" id="{66853197-14BC-45BE-A967-CC050146DC03}"/>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21">
              <a:extLst>
                <a:ext uri="{FF2B5EF4-FFF2-40B4-BE49-F238E27FC236}">
                  <a16:creationId xmlns:a16="http://schemas.microsoft.com/office/drawing/2014/main" id="{E46D8D40-32F2-43D1-B870-77A300430D0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22">
              <a:extLst>
                <a:ext uri="{FF2B5EF4-FFF2-40B4-BE49-F238E27FC236}">
                  <a16:creationId xmlns:a16="http://schemas.microsoft.com/office/drawing/2014/main" id="{ADF32F55-D245-49F6-8CD6-7637F3CC6E4A}"/>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23">
              <a:extLst>
                <a:ext uri="{FF2B5EF4-FFF2-40B4-BE49-F238E27FC236}">
                  <a16:creationId xmlns:a16="http://schemas.microsoft.com/office/drawing/2014/main" id="{36E225FE-9AA7-4766-BA81-FB627B034AA7}"/>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4">
              <a:extLst>
                <a:ext uri="{FF2B5EF4-FFF2-40B4-BE49-F238E27FC236}">
                  <a16:creationId xmlns:a16="http://schemas.microsoft.com/office/drawing/2014/main" id="{4F5917C1-828A-44EC-AC9E-22AD9945C203}"/>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5">
              <a:extLst>
                <a:ext uri="{FF2B5EF4-FFF2-40B4-BE49-F238E27FC236}">
                  <a16:creationId xmlns:a16="http://schemas.microsoft.com/office/drawing/2014/main" id="{A1ACC3A7-B6B1-44BE-AF9E-7713643FC0A0}"/>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26">
              <a:extLst>
                <a:ext uri="{FF2B5EF4-FFF2-40B4-BE49-F238E27FC236}">
                  <a16:creationId xmlns:a16="http://schemas.microsoft.com/office/drawing/2014/main" id="{A470783C-312D-4632-8FEC-ACFC12FA912F}"/>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7">
              <a:extLst>
                <a:ext uri="{FF2B5EF4-FFF2-40B4-BE49-F238E27FC236}">
                  <a16:creationId xmlns:a16="http://schemas.microsoft.com/office/drawing/2014/main" id="{7679DB64-4C14-46C8-BF95-B28359DD1928}"/>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28">
              <a:extLst>
                <a:ext uri="{FF2B5EF4-FFF2-40B4-BE49-F238E27FC236}">
                  <a16:creationId xmlns:a16="http://schemas.microsoft.com/office/drawing/2014/main" id="{48E0284E-03D3-4037-A344-8DB187CD7C51}"/>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29">
              <a:extLst>
                <a:ext uri="{FF2B5EF4-FFF2-40B4-BE49-F238E27FC236}">
                  <a16:creationId xmlns:a16="http://schemas.microsoft.com/office/drawing/2014/main" id="{1D4C94AD-370C-4D0A-B67B-A0C34244D7C4}"/>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30">
              <a:extLst>
                <a:ext uri="{FF2B5EF4-FFF2-40B4-BE49-F238E27FC236}">
                  <a16:creationId xmlns:a16="http://schemas.microsoft.com/office/drawing/2014/main" id="{4DC0AA4F-28EB-403C-9FD4-7FEA18A4E7DB}"/>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31">
              <a:extLst>
                <a:ext uri="{FF2B5EF4-FFF2-40B4-BE49-F238E27FC236}">
                  <a16:creationId xmlns:a16="http://schemas.microsoft.com/office/drawing/2014/main" id="{96579C5B-40C1-46B9-9BA4-BA9E3DCC5291}"/>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32">
              <a:extLst>
                <a:ext uri="{FF2B5EF4-FFF2-40B4-BE49-F238E27FC236}">
                  <a16:creationId xmlns:a16="http://schemas.microsoft.com/office/drawing/2014/main" id="{88B24689-3BCA-4241-A7CC-AE9FF657EBCF}"/>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33">
              <a:extLst>
                <a:ext uri="{FF2B5EF4-FFF2-40B4-BE49-F238E27FC236}">
                  <a16:creationId xmlns:a16="http://schemas.microsoft.com/office/drawing/2014/main" id="{B2679343-A098-45CB-8A40-A49253A2E445}"/>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34">
              <a:extLst>
                <a:ext uri="{FF2B5EF4-FFF2-40B4-BE49-F238E27FC236}">
                  <a16:creationId xmlns:a16="http://schemas.microsoft.com/office/drawing/2014/main" id="{A5A65720-A8EB-4038-BB3A-46723A3314C9}"/>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35">
              <a:extLst>
                <a:ext uri="{FF2B5EF4-FFF2-40B4-BE49-F238E27FC236}">
                  <a16:creationId xmlns:a16="http://schemas.microsoft.com/office/drawing/2014/main" id="{80AF5A0E-1908-49A6-8BE8-1F60BCFBC24A}"/>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36">
              <a:extLst>
                <a:ext uri="{FF2B5EF4-FFF2-40B4-BE49-F238E27FC236}">
                  <a16:creationId xmlns:a16="http://schemas.microsoft.com/office/drawing/2014/main" id="{DC4435E4-3FF2-4B46-A852-C9B494EE8747}"/>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37">
              <a:extLst>
                <a:ext uri="{FF2B5EF4-FFF2-40B4-BE49-F238E27FC236}">
                  <a16:creationId xmlns:a16="http://schemas.microsoft.com/office/drawing/2014/main" id="{F5BAEC72-64F6-4F21-9691-A4399F1C5375}"/>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38">
              <a:extLst>
                <a:ext uri="{FF2B5EF4-FFF2-40B4-BE49-F238E27FC236}">
                  <a16:creationId xmlns:a16="http://schemas.microsoft.com/office/drawing/2014/main" id="{64E1ACB6-E1CE-470C-8CD5-B3BEDDCBBDD6}"/>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39">
              <a:extLst>
                <a:ext uri="{FF2B5EF4-FFF2-40B4-BE49-F238E27FC236}">
                  <a16:creationId xmlns:a16="http://schemas.microsoft.com/office/drawing/2014/main" id="{D0E30878-A80E-49D1-8D56-EF23ECD34F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40">
              <a:extLst>
                <a:ext uri="{FF2B5EF4-FFF2-40B4-BE49-F238E27FC236}">
                  <a16:creationId xmlns:a16="http://schemas.microsoft.com/office/drawing/2014/main" id="{43EFD731-3AC6-42FC-9A77-67B5BC0056D6}"/>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07358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C4CF9-A571-47CE-98A5-EAD306EB5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95D2E5-6334-4EB5-B116-1341D5132A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AAB485-6ADE-43B0-9090-86856A634F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4EB49-54DA-48A8-B6E6-40B7F97F661F}" type="datetimeFigureOut">
              <a:rPr lang="en-GB" smtClean="0"/>
              <a:t>15/11/2023</a:t>
            </a:fld>
            <a:endParaRPr lang="en-GB" dirty="0"/>
          </a:p>
        </p:txBody>
      </p:sp>
      <p:sp>
        <p:nvSpPr>
          <p:cNvPr id="5" name="Footer Placeholder 4">
            <a:extLst>
              <a:ext uri="{FF2B5EF4-FFF2-40B4-BE49-F238E27FC236}">
                <a16:creationId xmlns:a16="http://schemas.microsoft.com/office/drawing/2014/main" id="{863C3702-97A8-4F0E-9FA4-D6C4F34FB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4DE3BE2-124E-41AA-9C90-B13EAABF2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4E6BD-8808-47EE-8221-1779D9DE6C08}" type="slidenum">
              <a:rPr lang="en-GB" smtClean="0"/>
              <a:t>‹#›</a:t>
            </a:fld>
            <a:endParaRPr lang="en-GB" dirty="0"/>
          </a:p>
        </p:txBody>
      </p:sp>
    </p:spTree>
    <p:extLst>
      <p:ext uri="{BB962C8B-B14F-4D97-AF65-F5344CB8AC3E}">
        <p14:creationId xmlns:p14="http://schemas.microsoft.com/office/powerpoint/2010/main" val="129672241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hsx.nhs.uk/digitise-connect-transform/what-good-looks-like/what-good-looks-like-publication/" TargetMode="External"/><Relationship Id="rId5" Type="http://schemas.openxmlformats.org/officeDocument/2006/relationships/hyperlink" Target="https://www.gov.uk/government/publications/data-saves-lives-reshaping-health-and-social-care-with-data-draft" TargetMode="External"/><Relationship Id="rId4" Type="http://schemas.openxmlformats.org/officeDocument/2006/relationships/hyperlink" Target="https://www.longtermplan.nhs.uk/wp-content/uploads/2019/08/nhs-long-term-plan-version-1.2.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speeches/oral-statement-on-the-nhs-delivery-plan-for-tackling-the-covid-19-backlog" TargetMode="External"/><Relationship Id="rId2" Type="http://schemas.openxmlformats.org/officeDocument/2006/relationships/hyperlink" Target="https://apps.who.int/iris/bitstream/handle/10665/250368/9789241511131-eng.pdf" TargetMode="External"/><Relationship Id="rId1" Type="http://schemas.openxmlformats.org/officeDocument/2006/relationships/slideLayout" Target="../slideLayouts/slideLayout2.xml"/><Relationship Id="rId6" Type="http://schemas.openxmlformats.org/officeDocument/2006/relationships/hyperlink" Target="https://www.england.nhs.uk/greenernhs/wp-content/uploads/sites/51/2020/10/delivering-a-net-zero-national-health-service.pdf" TargetMode="External"/><Relationship Id="rId5" Type="http://schemas.openxmlformats.org/officeDocument/2006/relationships/hyperlink" Target="https://nhsproviders.org/media/689235/nhsx-tech-vision-otdb.pdf" TargetMode="External"/><Relationship Id="rId4" Type="http://schemas.openxmlformats.org/officeDocument/2006/relationships/hyperlink" Target="https://topol.hee.nhs.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19.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89E304-6AAD-4763-B897-D0BA172CC205}"/>
              </a:ext>
            </a:extLst>
          </p:cNvPr>
          <p:cNvSpPr>
            <a:spLocks noGrp="1"/>
          </p:cNvSpPr>
          <p:nvPr>
            <p:ph type="ctrTitle"/>
          </p:nvPr>
        </p:nvSpPr>
        <p:spPr>
          <a:xfrm>
            <a:off x="1569368" y="4063170"/>
            <a:ext cx="4449693" cy="1088366"/>
          </a:xfrm>
        </p:spPr>
        <p:txBody>
          <a:bodyPr>
            <a:noAutofit/>
          </a:bodyPr>
          <a:lstStyle/>
          <a:p>
            <a:r>
              <a:rPr lang="en-GB" sz="3200" dirty="0">
                <a:latin typeface="Calibri" panose="020F0502020204030204" pitchFamily="34" charset="0"/>
                <a:cs typeface="Calibri" panose="020F0502020204030204" pitchFamily="34" charset="0"/>
              </a:rPr>
              <a:t>Solent Digital Strategy</a:t>
            </a:r>
          </a:p>
        </p:txBody>
      </p:sp>
      <p:sp>
        <p:nvSpPr>
          <p:cNvPr id="5" name="Subtitle 4">
            <a:extLst>
              <a:ext uri="{FF2B5EF4-FFF2-40B4-BE49-F238E27FC236}">
                <a16:creationId xmlns:a16="http://schemas.microsoft.com/office/drawing/2014/main" id="{AD2900D8-A799-49D5-A9DB-BF2B00D274BD}"/>
              </a:ext>
            </a:extLst>
          </p:cNvPr>
          <p:cNvSpPr>
            <a:spLocks noGrp="1"/>
          </p:cNvSpPr>
          <p:nvPr>
            <p:ph type="subTitle" idx="1"/>
          </p:nvPr>
        </p:nvSpPr>
        <p:spPr/>
        <p:txBody>
          <a:bodyPr>
            <a:normAutofit/>
          </a:bodyPr>
          <a:lstStyle/>
          <a:p>
            <a:r>
              <a:rPr lang="en-GB" sz="1800" dirty="0">
                <a:latin typeface="Calibri" panose="020F0502020204030204" pitchFamily="34" charset="0"/>
                <a:cs typeface="Calibri" panose="020F0502020204030204" pitchFamily="34" charset="0"/>
              </a:rPr>
              <a:t>2022 - 2025</a:t>
            </a:r>
          </a:p>
        </p:txBody>
      </p:sp>
      <p:sp>
        <p:nvSpPr>
          <p:cNvPr id="11" name="Text Placeholder 5">
            <a:extLst>
              <a:ext uri="{FF2B5EF4-FFF2-40B4-BE49-F238E27FC236}">
                <a16:creationId xmlns:a16="http://schemas.microsoft.com/office/drawing/2014/main" id="{BB3865D4-CF72-4868-B352-6F363229041E}"/>
              </a:ext>
            </a:extLst>
          </p:cNvPr>
          <p:cNvSpPr>
            <a:spLocks noGrp="1"/>
          </p:cNvSpPr>
          <p:nvPr>
            <p:ph type="body" sz="quarter" idx="12"/>
          </p:nvPr>
        </p:nvSpPr>
        <p:spPr>
          <a:xfrm>
            <a:off x="9122032" y="4119249"/>
            <a:ext cx="2701336" cy="600671"/>
          </a:xfrm>
        </p:spPr>
        <p:txBody>
          <a:bodyPr vert="horz" lIns="0" tIns="0" rIns="0" bIns="0" rtlCol="0" anchor="t">
            <a:normAutofit/>
          </a:bodyPr>
          <a:lstStyle/>
          <a:p>
            <a:r>
              <a:rPr lang="en-GB" sz="1400" b="1" dirty="0">
                <a:latin typeface="Calibri"/>
                <a:cs typeface="Calibri"/>
              </a:rPr>
              <a:t>                           </a:t>
            </a:r>
          </a:p>
        </p:txBody>
      </p:sp>
      <p:sp>
        <p:nvSpPr>
          <p:cNvPr id="12" name="Text Placeholder 6">
            <a:extLst>
              <a:ext uri="{FF2B5EF4-FFF2-40B4-BE49-F238E27FC236}">
                <a16:creationId xmlns:a16="http://schemas.microsoft.com/office/drawing/2014/main" id="{E384F427-3601-4B7C-B0A5-C5B90D32B1F6}"/>
              </a:ext>
            </a:extLst>
          </p:cNvPr>
          <p:cNvSpPr>
            <a:spLocks noGrp="1"/>
          </p:cNvSpPr>
          <p:nvPr>
            <p:ph type="body" sz="quarter" idx="13"/>
          </p:nvPr>
        </p:nvSpPr>
        <p:spPr>
          <a:xfrm>
            <a:off x="9022718" y="4719920"/>
            <a:ext cx="2800650" cy="618360"/>
          </a:xfrm>
        </p:spPr>
        <p:txBody>
          <a:bodyPr vert="horz" lIns="0" tIns="0" rIns="0" bIns="0" rtlCol="0" anchor="t">
            <a:normAutofit/>
          </a:bodyPr>
          <a:lstStyle/>
          <a:p>
            <a:r>
              <a:rPr lang="en-GB" sz="14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9008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9ABE-1468-419C-9256-CF8820B702CB}"/>
              </a:ext>
            </a:extLst>
          </p:cNvPr>
          <p:cNvSpPr>
            <a:spLocks noGrp="1"/>
          </p:cNvSpPr>
          <p:nvPr>
            <p:ph type="title"/>
          </p:nvPr>
        </p:nvSpPr>
        <p:spPr>
          <a:xfrm>
            <a:off x="812460" y="101518"/>
            <a:ext cx="5778430" cy="779463"/>
          </a:xfrm>
        </p:spPr>
        <p:txBody>
          <a:bodyPr/>
          <a:lstStyle/>
          <a:p>
            <a:r>
              <a:rPr lang="en-GB" dirty="0">
                <a:latin typeface="Calibri" panose="020F0502020204030204" pitchFamily="34" charset="0"/>
                <a:cs typeface="Calibri" panose="020F0502020204030204" pitchFamily="34" charset="0"/>
              </a:rPr>
              <a:t>How This Strategy Has Been Developed</a:t>
            </a:r>
          </a:p>
        </p:txBody>
      </p:sp>
      <p:sp>
        <p:nvSpPr>
          <p:cNvPr id="3" name="Content Placeholder 2">
            <a:extLst>
              <a:ext uri="{FF2B5EF4-FFF2-40B4-BE49-F238E27FC236}">
                <a16:creationId xmlns:a16="http://schemas.microsoft.com/office/drawing/2014/main" id="{0C71BD35-C263-4CF9-A551-C87747BFF19E}"/>
              </a:ext>
            </a:extLst>
          </p:cNvPr>
          <p:cNvSpPr>
            <a:spLocks noGrp="1"/>
          </p:cNvSpPr>
          <p:nvPr>
            <p:ph idx="1"/>
          </p:nvPr>
        </p:nvSpPr>
        <p:spPr>
          <a:xfrm>
            <a:off x="725324" y="1141412"/>
            <a:ext cx="4768334" cy="5531543"/>
          </a:xfrm>
        </p:spPr>
        <p:txBody>
          <a:bodyPr vert="horz" lIns="0" tIns="0" rIns="0" bIns="0" rtlCol="0" anchor="t">
            <a:normAutofit fontScale="85000" lnSpcReduction="10000"/>
          </a:bodyPr>
          <a:lstStyle/>
          <a:p>
            <a:pPr marL="285750" indent="-285750">
              <a:buFont typeface="Arial"/>
              <a:buChar char="•"/>
            </a:pPr>
            <a:r>
              <a:rPr lang="en-GB" dirty="0">
                <a:latin typeface="Calibri" panose="020F0502020204030204" pitchFamily="34" charset="0"/>
                <a:cs typeface="Calibri" panose="020F0502020204030204" pitchFamily="34" charset="0"/>
              </a:rPr>
              <a:t>The development of this strategy arose from a recognition that the digital agenda is necessarily wider than that which can be delivered by ICT team following an ICT strategy, both from the perspective of our organisational needs and as a response to external drivers. </a:t>
            </a:r>
          </a:p>
          <a:p>
            <a:pPr marL="285750" indent="-285750">
              <a:buFont typeface="Arial"/>
              <a:buChar char="•"/>
            </a:pPr>
            <a:r>
              <a:rPr lang="en-GB" dirty="0">
                <a:latin typeface="Calibri" panose="020F0502020204030204" pitchFamily="34" charset="0"/>
                <a:cs typeface="Calibri" panose="020F0502020204030204" pitchFamily="34" charset="0"/>
              </a:rPr>
              <a:t>Leaders and stakeholders from all corporate teams and service lines were canvassed to develop a list of projects, programmes and aspirations that they were currently involved in, which were in turn mapped as waypoints on the journey towards a digitally mature future.</a:t>
            </a:r>
          </a:p>
          <a:p>
            <a:pPr marL="285750" indent="-285750">
              <a:buFont typeface="Arial"/>
              <a:buChar char="•"/>
            </a:pPr>
            <a:r>
              <a:rPr lang="en-GB" dirty="0">
                <a:latin typeface="Calibri" panose="020F0502020204030204" pitchFamily="34" charset="0"/>
                <a:cs typeface="Calibri" panose="020F0502020204030204" pitchFamily="34" charset="0"/>
              </a:rPr>
              <a:t>The resulting picture was then scrutinised and added to by a group representing the current and future end users of Solent's digital estate, over the course of 9 workshops, to ensure its fitness for purpose.</a:t>
            </a:r>
          </a:p>
          <a:p>
            <a:pPr marL="285750" indent="-285750">
              <a:buFont typeface="Arial"/>
              <a:buChar char="•"/>
            </a:pPr>
            <a:r>
              <a:rPr lang="en-GB" dirty="0">
                <a:latin typeface="Calibri" panose="020F0502020204030204" pitchFamily="34" charset="0"/>
                <a:cs typeface="Calibri" panose="020F0502020204030204" pitchFamily="34" charset="0"/>
              </a:rPr>
              <a:t>This led to the requirement for the organisation to embark on five transformation journeys</a:t>
            </a:r>
          </a:p>
          <a:p>
            <a:pPr marL="285750" indent="-285750">
              <a:buFont typeface="Arial"/>
              <a:buChar char="•"/>
            </a:pPr>
            <a:r>
              <a:rPr lang="en-GB" dirty="0">
                <a:latin typeface="Calibri" panose="020F0502020204030204" pitchFamily="34" charset="0"/>
                <a:cs typeface="Calibri" panose="020F0502020204030204" pitchFamily="34" charset="0"/>
              </a:rPr>
              <a:t>Throughout this exercise, the emerging strategy was compared and contrasted to the ICS digital strategy, and the strategies of local partners and kept under review for alignment with national strategic drivers. It was presented, discussed and adapted at various leadership events and board workshops.</a:t>
            </a:r>
          </a:p>
        </p:txBody>
      </p:sp>
      <p:sp>
        <p:nvSpPr>
          <p:cNvPr id="4" name="Slide Number Placeholder 3">
            <a:extLst>
              <a:ext uri="{FF2B5EF4-FFF2-40B4-BE49-F238E27FC236}">
                <a16:creationId xmlns:a16="http://schemas.microsoft.com/office/drawing/2014/main" id="{11C1BBED-0278-42B3-AF74-F2FAE915FD2A}"/>
              </a:ext>
            </a:extLst>
          </p:cNvPr>
          <p:cNvSpPr>
            <a:spLocks noGrp="1"/>
          </p:cNvSpPr>
          <p:nvPr>
            <p:ph type="sldNum" sz="quarter" idx="12"/>
          </p:nvPr>
        </p:nvSpPr>
        <p:spPr/>
        <p:txBody>
          <a:bodyPr/>
          <a:lstStyle/>
          <a:p>
            <a:fld id="{01898949-DBEE-42AF-93B8-E24DF2BBF04D}" type="slidenum">
              <a:rPr lang="en-GB" smtClean="0"/>
              <a:t>10</a:t>
            </a:fld>
            <a:endParaRPr lang="en-GB" dirty="0"/>
          </a:p>
        </p:txBody>
      </p:sp>
      <p:sp>
        <p:nvSpPr>
          <p:cNvPr id="14" name="Rectangle 13">
            <a:extLst>
              <a:ext uri="{FF2B5EF4-FFF2-40B4-BE49-F238E27FC236}">
                <a16:creationId xmlns:a16="http://schemas.microsoft.com/office/drawing/2014/main" id="{FD820E9C-AE32-407A-9533-B4DF70F6CC23}"/>
              </a:ext>
            </a:extLst>
          </p:cNvPr>
          <p:cNvSpPr/>
          <p:nvPr/>
        </p:nvSpPr>
        <p:spPr>
          <a:xfrm>
            <a:off x="9981377" y="688992"/>
            <a:ext cx="1339884" cy="66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108000" bIns="0" numCol="1" spcCol="0" rtlCol="0" fromWordArt="0" anchor="t" anchorCtr="0" forceAA="0" compatLnSpc="1">
            <a:prstTxWarp prst="textNoShape">
              <a:avLst/>
            </a:prstTxWarp>
            <a:noAutofit/>
          </a:bodyPr>
          <a:lstStyle/>
          <a:p>
            <a:pPr marL="96838" marR="0" lvl="1"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96838"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rPr>
              <a:t>Drivers of our </a:t>
            </a:r>
          </a:p>
          <a:p>
            <a:pPr marL="96838"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rPr>
              <a:t>Digital Strategy</a:t>
            </a: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15" name="Diagram 14">
            <a:extLst>
              <a:ext uri="{FF2B5EF4-FFF2-40B4-BE49-F238E27FC236}">
                <a16:creationId xmlns:a16="http://schemas.microsoft.com/office/drawing/2014/main" id="{1EA6EAFB-B07A-4142-A84B-6CC812FECD12}"/>
              </a:ext>
            </a:extLst>
          </p:cNvPr>
          <p:cNvGraphicFramePr>
            <a:graphicFrameLocks noChangeAspect="1"/>
          </p:cNvGraphicFramePr>
          <p:nvPr>
            <p:extLst>
              <p:ext uri="{D42A27DB-BD31-4B8C-83A1-F6EECF244321}">
                <p14:modId xmlns:p14="http://schemas.microsoft.com/office/powerpoint/2010/main" val="1504039456"/>
              </p:ext>
            </p:extLst>
          </p:nvPr>
        </p:nvGraphicFramePr>
        <p:xfrm>
          <a:off x="8100411" y="291505"/>
          <a:ext cx="2281767" cy="1680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1330CB58-3744-44AD-93D7-B3C2A84AA5AB}"/>
              </a:ext>
            </a:extLst>
          </p:cNvPr>
          <p:cNvGraphicFramePr/>
          <p:nvPr>
            <p:extLst>
              <p:ext uri="{D42A27DB-BD31-4B8C-83A1-F6EECF244321}">
                <p14:modId xmlns:p14="http://schemas.microsoft.com/office/powerpoint/2010/main" val="3259020220"/>
              </p:ext>
            </p:extLst>
          </p:nvPr>
        </p:nvGraphicFramePr>
        <p:xfrm>
          <a:off x="4789184" y="291505"/>
          <a:ext cx="4124964" cy="59093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6" name="Picture 15">
            <a:extLst>
              <a:ext uri="{FF2B5EF4-FFF2-40B4-BE49-F238E27FC236}">
                <a16:creationId xmlns:a16="http://schemas.microsoft.com/office/drawing/2014/main" id="{98E8BED1-9A3C-42A0-86CC-FD96DE2521D4}"/>
              </a:ext>
            </a:extLst>
          </p:cNvPr>
          <p:cNvPicPr>
            <a:picLocks noChangeAspect="1"/>
          </p:cNvPicPr>
          <p:nvPr/>
        </p:nvPicPr>
        <p:blipFill>
          <a:blip r:embed="rId13"/>
          <a:stretch>
            <a:fillRect/>
          </a:stretch>
        </p:blipFill>
        <p:spPr>
          <a:xfrm>
            <a:off x="10316634" y="1751503"/>
            <a:ext cx="1832277" cy="2703418"/>
          </a:xfrm>
          <a:prstGeom prst="rect">
            <a:avLst/>
          </a:prstGeom>
        </p:spPr>
      </p:pic>
      <p:sp>
        <p:nvSpPr>
          <p:cNvPr id="17" name="Rectangle 16">
            <a:extLst>
              <a:ext uri="{FF2B5EF4-FFF2-40B4-BE49-F238E27FC236}">
                <a16:creationId xmlns:a16="http://schemas.microsoft.com/office/drawing/2014/main" id="{14267EB3-8C06-4EFB-A33C-5C64A033B77E}"/>
              </a:ext>
            </a:extLst>
          </p:cNvPr>
          <p:cNvSpPr/>
          <p:nvPr/>
        </p:nvSpPr>
        <p:spPr>
          <a:xfrm>
            <a:off x="8976750" y="2759862"/>
            <a:ext cx="1339884" cy="66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108000" bIns="0" numCol="1" spcCol="0" rtlCol="0" fromWordArt="0" anchor="t" anchorCtr="0" forceAA="0" compatLnSpc="1">
            <a:prstTxWarp prst="textNoShape">
              <a:avLst/>
            </a:prstTxWarp>
            <a:noAutofit/>
          </a:bodyPr>
          <a:lstStyle/>
          <a:p>
            <a:pPr marL="96838"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rPr>
              <a:t>Waypoints on the journey to digital maturity</a:t>
            </a: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E35C724C-3195-43BB-B6D4-FDA7729AE3F1}"/>
              </a:ext>
            </a:extLst>
          </p:cNvPr>
          <p:cNvSpPr/>
          <p:nvPr/>
        </p:nvSpPr>
        <p:spPr>
          <a:xfrm>
            <a:off x="10493612" y="5097225"/>
            <a:ext cx="1339884" cy="47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108000" bIns="0" numCol="1" spcCol="0" rtlCol="0" fromWordArt="0" anchor="t" anchorCtr="0" forceAA="0" compatLnSpc="1">
            <a:prstTxWarp prst="textNoShape">
              <a:avLst/>
            </a:prstTxWarp>
            <a:noAutofit/>
          </a:bodyPr>
          <a:lstStyle/>
          <a:p>
            <a:pPr marL="96838"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rPr>
              <a:t>5 strategic journeys</a:t>
            </a: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a:p>
            <a:pPr marL="268288" marR="0" lvl="1" indent="-171450" algn="l" defTabSz="914400" rtl="0" eaLnBrk="1" fontAlgn="auto" latinLnBrk="0" hangingPunct="1">
              <a:lnSpc>
                <a:spcPts val="1600"/>
              </a:lnSpc>
              <a:spcBef>
                <a:spcPts val="0"/>
              </a:spcBef>
              <a:spcAft>
                <a:spcPts val="1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27DDA40-1A1C-4742-8B81-7A38B297B357}"/>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6600" dirty="0">
                <a:solidFill>
                  <a:srgbClr val="0078D4"/>
                </a:solidFill>
                <a:latin typeface="Segoe UI Light" panose="020B0502040204020203" pitchFamily="34" charset="0"/>
                <a:cs typeface="Segoe UI Light" panose="020B0502040204020203" pitchFamily="34" charset="0"/>
              </a:rPr>
              <a:t>5</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13" name="Rectangle 12">
            <a:extLst>
              <a:ext uri="{FF2B5EF4-FFF2-40B4-BE49-F238E27FC236}">
                <a16:creationId xmlns:a16="http://schemas.microsoft.com/office/drawing/2014/main" id="{9E05DBF5-9034-41AD-BFF9-8342A722D5D2}"/>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5DCB75F0-52DA-43A7-9DEC-EDB9370E8A9B}"/>
              </a:ext>
            </a:extLst>
          </p:cNvPr>
          <p:cNvPicPr>
            <a:picLocks noChangeAspect="1"/>
          </p:cNvPicPr>
          <p:nvPr/>
        </p:nvPicPr>
        <p:blipFill>
          <a:blip r:embed="rId14"/>
          <a:stretch>
            <a:fillRect/>
          </a:stretch>
        </p:blipFill>
        <p:spPr>
          <a:xfrm>
            <a:off x="8734853" y="4879586"/>
            <a:ext cx="1778651" cy="1391599"/>
          </a:xfrm>
          <a:prstGeom prst="rect">
            <a:avLst/>
          </a:prstGeom>
        </p:spPr>
      </p:pic>
    </p:spTree>
    <p:extLst>
      <p:ext uri="{BB962C8B-B14F-4D97-AF65-F5344CB8AC3E}">
        <p14:creationId xmlns:p14="http://schemas.microsoft.com/office/powerpoint/2010/main" val="333582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5201-FAC3-4777-9A0A-60CDB566E32C}"/>
              </a:ext>
            </a:extLst>
          </p:cNvPr>
          <p:cNvSpPr>
            <a:spLocks noGrp="1"/>
          </p:cNvSpPr>
          <p:nvPr>
            <p:ph type="title"/>
          </p:nvPr>
        </p:nvSpPr>
        <p:spPr>
          <a:xfrm>
            <a:off x="885667" y="225675"/>
            <a:ext cx="4512943" cy="779463"/>
          </a:xfrm>
        </p:spPr>
        <p:txBody>
          <a:bodyPr/>
          <a:lstStyle/>
          <a:p>
            <a:r>
              <a:rPr lang="en-GB" dirty="0">
                <a:latin typeface="Calibri" panose="020F0502020204030204" pitchFamily="34" charset="0"/>
                <a:cs typeface="Calibri" panose="020F0502020204030204" pitchFamily="34" charset="0"/>
              </a:rPr>
              <a:t>Regional and National Context</a:t>
            </a:r>
          </a:p>
        </p:txBody>
      </p:sp>
      <p:sp>
        <p:nvSpPr>
          <p:cNvPr id="4" name="Slide Number Placeholder 3">
            <a:extLst>
              <a:ext uri="{FF2B5EF4-FFF2-40B4-BE49-F238E27FC236}">
                <a16:creationId xmlns:a16="http://schemas.microsoft.com/office/drawing/2014/main" id="{161CF1ED-4E50-4F52-BCF8-0EE9A4C1152F}"/>
              </a:ext>
            </a:extLst>
          </p:cNvPr>
          <p:cNvSpPr>
            <a:spLocks noGrp="1"/>
          </p:cNvSpPr>
          <p:nvPr>
            <p:ph type="sldNum" sz="quarter" idx="12"/>
          </p:nvPr>
        </p:nvSpPr>
        <p:spPr/>
        <p:txBody>
          <a:bodyPr/>
          <a:lstStyle/>
          <a:p>
            <a:fld id="{01898949-DBEE-42AF-93B8-E24DF2BBF04D}" type="slidenum">
              <a:rPr lang="en-GB" smtClean="0"/>
              <a:t>11</a:t>
            </a:fld>
            <a:endParaRPr lang="en-GB" dirty="0"/>
          </a:p>
        </p:txBody>
      </p:sp>
      <p:sp>
        <p:nvSpPr>
          <p:cNvPr id="10" name="TextBox 9">
            <a:extLst>
              <a:ext uri="{FF2B5EF4-FFF2-40B4-BE49-F238E27FC236}">
                <a16:creationId xmlns:a16="http://schemas.microsoft.com/office/drawing/2014/main" id="{78591815-BDD6-41E9-BFEB-8E75DE9D25BA}"/>
              </a:ext>
            </a:extLst>
          </p:cNvPr>
          <p:cNvSpPr txBox="1"/>
          <p:nvPr/>
        </p:nvSpPr>
        <p:spPr>
          <a:xfrm>
            <a:off x="486403" y="3537773"/>
            <a:ext cx="524251" cy="261610"/>
          </a:xfrm>
          <a:prstGeom prst="rect">
            <a:avLst/>
          </a:prstGeom>
          <a:noFill/>
        </p:spPr>
        <p:txBody>
          <a:bodyPr wrap="square" rtlCol="0">
            <a:spAutoFit/>
          </a:bodyPr>
          <a:lstStyle/>
          <a:p>
            <a:r>
              <a:rPr lang="en-GB" sz="1050" dirty="0">
                <a:latin typeface="Calibri" panose="020F0502020204030204" pitchFamily="34" charset="0"/>
                <a:cs typeface="Calibri" panose="020F0502020204030204" pitchFamily="34" charset="0"/>
              </a:rPr>
              <a:t>2019</a:t>
            </a:r>
          </a:p>
        </p:txBody>
      </p:sp>
      <p:sp>
        <p:nvSpPr>
          <p:cNvPr id="11" name="TextBox 10">
            <a:extLst>
              <a:ext uri="{FF2B5EF4-FFF2-40B4-BE49-F238E27FC236}">
                <a16:creationId xmlns:a16="http://schemas.microsoft.com/office/drawing/2014/main" id="{E5226D88-9C8F-43EA-B0FF-EB8D715D34A1}"/>
              </a:ext>
            </a:extLst>
          </p:cNvPr>
          <p:cNvSpPr txBox="1"/>
          <p:nvPr/>
        </p:nvSpPr>
        <p:spPr>
          <a:xfrm>
            <a:off x="2998922" y="3537773"/>
            <a:ext cx="524251" cy="261610"/>
          </a:xfrm>
          <a:prstGeom prst="rect">
            <a:avLst/>
          </a:prstGeom>
          <a:noFill/>
        </p:spPr>
        <p:txBody>
          <a:bodyPr wrap="square" rtlCol="0">
            <a:spAutoFit/>
          </a:bodyPr>
          <a:lstStyle/>
          <a:p>
            <a:r>
              <a:rPr lang="en-GB" sz="1050" dirty="0">
                <a:latin typeface="Calibri" panose="020F0502020204030204" pitchFamily="34" charset="0"/>
                <a:cs typeface="Calibri" panose="020F0502020204030204" pitchFamily="34" charset="0"/>
              </a:rPr>
              <a:t>2020</a:t>
            </a:r>
          </a:p>
        </p:txBody>
      </p:sp>
      <p:sp>
        <p:nvSpPr>
          <p:cNvPr id="12" name="TextBox 11">
            <a:extLst>
              <a:ext uri="{FF2B5EF4-FFF2-40B4-BE49-F238E27FC236}">
                <a16:creationId xmlns:a16="http://schemas.microsoft.com/office/drawing/2014/main" id="{AD85C992-41E0-4359-A408-A3C2A6BA647B}"/>
              </a:ext>
            </a:extLst>
          </p:cNvPr>
          <p:cNvSpPr txBox="1"/>
          <p:nvPr/>
        </p:nvSpPr>
        <p:spPr>
          <a:xfrm>
            <a:off x="5511441" y="3537773"/>
            <a:ext cx="524251" cy="261610"/>
          </a:xfrm>
          <a:prstGeom prst="rect">
            <a:avLst/>
          </a:prstGeom>
          <a:noFill/>
        </p:spPr>
        <p:txBody>
          <a:bodyPr wrap="square" rtlCol="0">
            <a:spAutoFit/>
          </a:bodyPr>
          <a:lstStyle/>
          <a:p>
            <a:r>
              <a:rPr lang="en-GB" sz="1050" dirty="0">
                <a:latin typeface="Calibri" panose="020F0502020204030204" pitchFamily="34" charset="0"/>
                <a:cs typeface="Calibri" panose="020F0502020204030204" pitchFamily="34" charset="0"/>
              </a:rPr>
              <a:t>2021</a:t>
            </a:r>
          </a:p>
        </p:txBody>
      </p:sp>
      <p:sp>
        <p:nvSpPr>
          <p:cNvPr id="13" name="TextBox 12">
            <a:extLst>
              <a:ext uri="{FF2B5EF4-FFF2-40B4-BE49-F238E27FC236}">
                <a16:creationId xmlns:a16="http://schemas.microsoft.com/office/drawing/2014/main" id="{066E3B1D-4AE3-4446-BBE3-97DD14F9759A}"/>
              </a:ext>
            </a:extLst>
          </p:cNvPr>
          <p:cNvSpPr txBox="1"/>
          <p:nvPr/>
        </p:nvSpPr>
        <p:spPr>
          <a:xfrm>
            <a:off x="8023960" y="3537773"/>
            <a:ext cx="524251" cy="261610"/>
          </a:xfrm>
          <a:prstGeom prst="rect">
            <a:avLst/>
          </a:prstGeom>
          <a:noFill/>
        </p:spPr>
        <p:txBody>
          <a:bodyPr wrap="square" rtlCol="0">
            <a:spAutoFit/>
          </a:bodyPr>
          <a:lstStyle/>
          <a:p>
            <a:r>
              <a:rPr lang="en-GB" sz="1050" dirty="0">
                <a:latin typeface="Calibri" panose="020F0502020204030204" pitchFamily="34" charset="0"/>
                <a:cs typeface="Calibri" panose="020F0502020204030204" pitchFamily="34" charset="0"/>
              </a:rPr>
              <a:t>2022</a:t>
            </a:r>
          </a:p>
        </p:txBody>
      </p:sp>
      <p:cxnSp>
        <p:nvCxnSpPr>
          <p:cNvPr id="15" name="Straight Connector 14">
            <a:extLst>
              <a:ext uri="{FF2B5EF4-FFF2-40B4-BE49-F238E27FC236}">
                <a16:creationId xmlns:a16="http://schemas.microsoft.com/office/drawing/2014/main" id="{2F41BEE3-E349-426B-8E87-74B0161C3667}"/>
              </a:ext>
            </a:extLst>
          </p:cNvPr>
          <p:cNvCxnSpPr>
            <a:cxnSpLocks/>
          </p:cNvCxnSpPr>
          <p:nvPr/>
        </p:nvCxnSpPr>
        <p:spPr>
          <a:xfrm>
            <a:off x="563406" y="3480019"/>
            <a:ext cx="107559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D5B3C2D-D808-4085-86BB-16CFCF7B3897}"/>
              </a:ext>
            </a:extLst>
          </p:cNvPr>
          <p:cNvCxnSpPr>
            <a:cxnSpLocks/>
          </p:cNvCxnSpPr>
          <p:nvPr/>
        </p:nvCxnSpPr>
        <p:spPr>
          <a:xfrm flipV="1">
            <a:off x="664146" y="1803565"/>
            <a:ext cx="0" cy="161870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34BC754A-052E-4A5D-82B1-8FE198051F13}"/>
              </a:ext>
            </a:extLst>
          </p:cNvPr>
          <p:cNvSpPr txBox="1"/>
          <p:nvPr/>
        </p:nvSpPr>
        <p:spPr>
          <a:xfrm>
            <a:off x="1270000" y="1372677"/>
            <a:ext cx="1925047" cy="430887"/>
          </a:xfrm>
          <a:prstGeom prst="rect">
            <a:avLst/>
          </a:prstGeom>
          <a:noFill/>
        </p:spPr>
        <p:txBody>
          <a:bodyPr wrap="square" rtlCol="0">
            <a:spAutoFit/>
          </a:bodyPr>
          <a:lstStyle/>
          <a:p>
            <a:r>
              <a:rPr lang="en-GB" sz="1100" b="1" dirty="0">
                <a:latin typeface="Calibri" panose="020F0502020204030204" pitchFamily="34" charset="0"/>
                <a:cs typeface="Calibri" panose="020F0502020204030204" pitchFamily="34" charset="0"/>
              </a:rPr>
              <a:t>Long Term Plan (LTP) published </a:t>
            </a:r>
            <a:endParaRPr lang="en-GB" sz="1400" b="1"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DC0040C6-C2EE-46B0-A235-8342A70698C1}"/>
              </a:ext>
            </a:extLst>
          </p:cNvPr>
          <p:cNvCxnSpPr>
            <a:cxnSpLocks/>
          </p:cNvCxnSpPr>
          <p:nvPr/>
        </p:nvCxnSpPr>
        <p:spPr>
          <a:xfrm flipV="1">
            <a:off x="6737054" y="3513833"/>
            <a:ext cx="0" cy="95039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1B994D5A-FE51-4D0C-8305-6B3B64C8C398}"/>
              </a:ext>
            </a:extLst>
          </p:cNvPr>
          <p:cNvCxnSpPr>
            <a:cxnSpLocks/>
          </p:cNvCxnSpPr>
          <p:nvPr/>
        </p:nvCxnSpPr>
        <p:spPr>
          <a:xfrm flipV="1">
            <a:off x="9006040" y="2459744"/>
            <a:ext cx="0" cy="950399"/>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026B4D51-7950-434C-9DBF-89AA8E727042}"/>
              </a:ext>
            </a:extLst>
          </p:cNvPr>
          <p:cNvSpPr txBox="1"/>
          <p:nvPr/>
        </p:nvSpPr>
        <p:spPr>
          <a:xfrm>
            <a:off x="861776" y="1778166"/>
            <a:ext cx="1727413" cy="1477328"/>
          </a:xfrm>
          <a:prstGeom prst="rect">
            <a:avLst/>
          </a:prstGeom>
          <a:solidFill>
            <a:schemeClr val="bg1">
              <a:lumMod val="95000"/>
            </a:schemeClr>
          </a:solidFill>
        </p:spPr>
        <p:txBody>
          <a:bodyPr wrap="square" rtlCol="0">
            <a:spAutoFit/>
          </a:bodyPr>
          <a:lstStyle/>
          <a:p>
            <a:r>
              <a:rPr lang="en-GB" sz="1000" dirty="0">
                <a:latin typeface="Calibri" panose="020F0502020204030204" pitchFamily="34" charset="0"/>
                <a:cs typeface="Calibri" panose="020F0502020204030204" pitchFamily="34" charset="0"/>
              </a:rPr>
              <a:t>5 key goals for digital:</a:t>
            </a:r>
          </a:p>
          <a:p>
            <a:pPr marL="228600" indent="-228600">
              <a:buFont typeface="Arial" panose="020B0604020202020204" pitchFamily="34" charset="0"/>
              <a:buChar char="•"/>
            </a:pPr>
            <a:r>
              <a:rPr lang="en-GB" sz="1000" dirty="0">
                <a:latin typeface="Calibri" panose="020F0502020204030204" pitchFamily="34" charset="0"/>
                <a:cs typeface="Calibri" panose="020F0502020204030204" pitchFamily="34" charset="0"/>
              </a:rPr>
              <a:t>Empowering people</a:t>
            </a:r>
          </a:p>
          <a:p>
            <a:pPr marL="228600" indent="-228600">
              <a:buFont typeface="Arial" panose="020B0604020202020204" pitchFamily="34" charset="0"/>
              <a:buChar char="•"/>
            </a:pPr>
            <a:r>
              <a:rPr lang="en-GB" sz="1000" dirty="0">
                <a:latin typeface="Calibri" panose="020F0502020204030204" pitchFamily="34" charset="0"/>
                <a:cs typeface="Calibri" panose="020F0502020204030204" pitchFamily="34" charset="0"/>
              </a:rPr>
              <a:t>Supporting health &amp; care professionals</a:t>
            </a:r>
          </a:p>
          <a:p>
            <a:pPr marL="228600" indent="-228600">
              <a:buFont typeface="Arial" panose="020B0604020202020204" pitchFamily="34" charset="0"/>
              <a:buChar char="•"/>
            </a:pPr>
            <a:r>
              <a:rPr lang="en-GB" sz="1000" dirty="0">
                <a:latin typeface="Calibri" panose="020F0502020204030204" pitchFamily="34" charset="0"/>
                <a:cs typeface="Calibri" panose="020F0502020204030204" pitchFamily="34" charset="0"/>
              </a:rPr>
              <a:t>Supporting clinical care</a:t>
            </a:r>
          </a:p>
          <a:p>
            <a:pPr marL="228600" indent="-228600">
              <a:buFont typeface="Arial" panose="020B0604020202020204" pitchFamily="34" charset="0"/>
              <a:buChar char="•"/>
            </a:pPr>
            <a:r>
              <a:rPr lang="en-GB" sz="1000" dirty="0">
                <a:latin typeface="Calibri" panose="020F0502020204030204" pitchFamily="34" charset="0"/>
                <a:cs typeface="Calibri" panose="020F0502020204030204" pitchFamily="34" charset="0"/>
              </a:rPr>
              <a:t>Improving population health</a:t>
            </a:r>
          </a:p>
          <a:p>
            <a:pPr marL="228600" indent="-228600">
              <a:buFont typeface="Arial" panose="020B0604020202020204" pitchFamily="34" charset="0"/>
              <a:buChar char="•"/>
            </a:pPr>
            <a:r>
              <a:rPr lang="en-GB" sz="1000" dirty="0">
                <a:latin typeface="Calibri" panose="020F0502020204030204" pitchFamily="34" charset="0"/>
                <a:cs typeface="Calibri" panose="020F0502020204030204" pitchFamily="34" charset="0"/>
              </a:rPr>
              <a:t>Improving clinical efficiency and safety </a:t>
            </a:r>
          </a:p>
        </p:txBody>
      </p:sp>
      <p:pic>
        <p:nvPicPr>
          <p:cNvPr id="28" name="Picture 27">
            <a:extLst>
              <a:ext uri="{FF2B5EF4-FFF2-40B4-BE49-F238E27FC236}">
                <a16:creationId xmlns:a16="http://schemas.microsoft.com/office/drawing/2014/main" id="{30A3F4FA-A905-4800-B533-1D7E2B1B282A}"/>
              </a:ext>
            </a:extLst>
          </p:cNvPr>
          <p:cNvPicPr>
            <a:picLocks noChangeAspect="1"/>
          </p:cNvPicPr>
          <p:nvPr/>
        </p:nvPicPr>
        <p:blipFill>
          <a:blip r:embed="rId2"/>
          <a:stretch>
            <a:fillRect/>
          </a:stretch>
        </p:blipFill>
        <p:spPr>
          <a:xfrm>
            <a:off x="6885139" y="3918552"/>
            <a:ext cx="495368" cy="519184"/>
          </a:xfrm>
          <a:prstGeom prst="rect">
            <a:avLst/>
          </a:prstGeom>
        </p:spPr>
      </p:pic>
      <p:sp>
        <p:nvSpPr>
          <p:cNvPr id="29" name="TextBox 28">
            <a:extLst>
              <a:ext uri="{FF2B5EF4-FFF2-40B4-BE49-F238E27FC236}">
                <a16:creationId xmlns:a16="http://schemas.microsoft.com/office/drawing/2014/main" id="{26EC3BAF-4EB1-45E8-9E70-562C0C300BA7}"/>
              </a:ext>
            </a:extLst>
          </p:cNvPr>
          <p:cNvSpPr txBox="1"/>
          <p:nvPr/>
        </p:nvSpPr>
        <p:spPr>
          <a:xfrm>
            <a:off x="6737054" y="4464232"/>
            <a:ext cx="1608051" cy="400110"/>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Draft strategy published: </a:t>
            </a:r>
            <a:r>
              <a:rPr lang="en-GB" sz="1000" b="1" dirty="0">
                <a:latin typeface="Calibri" panose="020F0502020204030204" pitchFamily="34" charset="0"/>
                <a:cs typeface="Calibri" panose="020F0502020204030204" pitchFamily="34" charset="0"/>
              </a:rPr>
              <a:t>Data Saves Lives</a:t>
            </a:r>
          </a:p>
        </p:txBody>
      </p:sp>
      <p:sp>
        <p:nvSpPr>
          <p:cNvPr id="30" name="TextBox 29">
            <a:extLst>
              <a:ext uri="{FF2B5EF4-FFF2-40B4-BE49-F238E27FC236}">
                <a16:creationId xmlns:a16="http://schemas.microsoft.com/office/drawing/2014/main" id="{F64E48A6-B225-4470-A487-E1166E9334BF}"/>
              </a:ext>
            </a:extLst>
          </p:cNvPr>
          <p:cNvSpPr txBox="1"/>
          <p:nvPr/>
        </p:nvSpPr>
        <p:spPr>
          <a:xfrm>
            <a:off x="6737053" y="4864342"/>
            <a:ext cx="3195587" cy="1015663"/>
          </a:xfrm>
          <a:prstGeom prst="rect">
            <a:avLst/>
          </a:prstGeom>
          <a:solidFill>
            <a:schemeClr val="bg1">
              <a:lumMod val="95000"/>
            </a:schemeClr>
          </a:solidFill>
        </p:spPr>
        <p:txBody>
          <a:bodyPr wrap="square" rtlCol="0">
            <a:spAutoFit/>
          </a:bodyPr>
          <a:lstStyle/>
          <a:p>
            <a:r>
              <a:rPr lang="en-GB" sz="1000" dirty="0">
                <a:latin typeface="Calibri" panose="020F0502020204030204" pitchFamily="34" charset="0"/>
                <a:cs typeface="Calibri" panose="020F0502020204030204" pitchFamily="34" charset="0"/>
              </a:rPr>
              <a:t>‘the role that data will play in that transformation and how it can inspire effective collaboration across the NHS, adult social care, and public health, help us care for people in the best possible way, and ensuring that our citizens have the best experience possible when using the system’</a:t>
            </a:r>
            <a:endParaRPr lang="en-GB" sz="400" dirty="0">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D7E2A487-CB85-4427-A4F4-96C0B6929F5C}"/>
              </a:ext>
            </a:extLst>
          </p:cNvPr>
          <p:cNvCxnSpPr>
            <a:cxnSpLocks/>
          </p:cNvCxnSpPr>
          <p:nvPr/>
        </p:nvCxnSpPr>
        <p:spPr>
          <a:xfrm flipV="1">
            <a:off x="6885139" y="1506843"/>
            <a:ext cx="0" cy="1905803"/>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32" name="Picture 31">
            <a:extLst>
              <a:ext uri="{FF2B5EF4-FFF2-40B4-BE49-F238E27FC236}">
                <a16:creationId xmlns:a16="http://schemas.microsoft.com/office/drawing/2014/main" id="{F9AE13BB-BD35-4782-8106-86CD63B38CA5}"/>
              </a:ext>
            </a:extLst>
          </p:cNvPr>
          <p:cNvPicPr>
            <a:picLocks noChangeAspect="1"/>
          </p:cNvPicPr>
          <p:nvPr/>
        </p:nvPicPr>
        <p:blipFill>
          <a:blip r:embed="rId3"/>
          <a:stretch>
            <a:fillRect/>
          </a:stretch>
        </p:blipFill>
        <p:spPr>
          <a:xfrm>
            <a:off x="6843527" y="1143844"/>
            <a:ext cx="697552" cy="277952"/>
          </a:xfrm>
          <a:prstGeom prst="rect">
            <a:avLst/>
          </a:prstGeom>
        </p:spPr>
      </p:pic>
      <p:sp>
        <p:nvSpPr>
          <p:cNvPr id="33" name="TextBox 32">
            <a:extLst>
              <a:ext uri="{FF2B5EF4-FFF2-40B4-BE49-F238E27FC236}">
                <a16:creationId xmlns:a16="http://schemas.microsoft.com/office/drawing/2014/main" id="{0EA4A3D3-1504-4FC4-82B6-B488542E4FE4}"/>
              </a:ext>
            </a:extLst>
          </p:cNvPr>
          <p:cNvSpPr txBox="1"/>
          <p:nvPr/>
        </p:nvSpPr>
        <p:spPr>
          <a:xfrm>
            <a:off x="7094797" y="1475649"/>
            <a:ext cx="1453414" cy="1785104"/>
          </a:xfrm>
          <a:prstGeom prst="rect">
            <a:avLst/>
          </a:prstGeom>
          <a:solidFill>
            <a:schemeClr val="bg1">
              <a:lumMod val="95000"/>
            </a:schemeClr>
          </a:solidFill>
        </p:spPr>
        <p:txBody>
          <a:bodyPr wrap="square" rtlCol="0">
            <a:spAutoFit/>
          </a:bodyPr>
          <a:lstStyle/>
          <a:p>
            <a:r>
              <a:rPr lang="en-GB" sz="1000" dirty="0">
                <a:latin typeface="Calibri" panose="020F0502020204030204" pitchFamily="34" charset="0"/>
                <a:cs typeface="Calibri" panose="020F0502020204030204" pitchFamily="34" charset="0"/>
              </a:rPr>
              <a:t>What Good Looks Like (</a:t>
            </a:r>
            <a:r>
              <a:rPr lang="en-GB" sz="1000" b="1" dirty="0">
                <a:latin typeface="Calibri" panose="020F0502020204030204" pitchFamily="34" charset="0"/>
                <a:cs typeface="Calibri" panose="020F0502020204030204" pitchFamily="34" charset="0"/>
              </a:rPr>
              <a:t>WGLL</a:t>
            </a:r>
            <a:r>
              <a:rPr lang="en-GB" sz="1000" dirty="0">
                <a:latin typeface="Calibri" panose="020F0502020204030204" pitchFamily="34" charset="0"/>
                <a:cs typeface="Calibri" panose="020F0502020204030204" pitchFamily="34" charset="0"/>
              </a:rPr>
              <a:t>) digital transformation guidance and framework for NHS leaders at system and organisation level.</a:t>
            </a:r>
          </a:p>
          <a:p>
            <a:r>
              <a:rPr lang="en-GB" sz="1000" dirty="0">
                <a:latin typeface="Calibri" panose="020F0502020204030204" pitchFamily="34" charset="0"/>
                <a:cs typeface="Calibri" panose="020F0502020204030204" pitchFamily="34" charset="0"/>
              </a:rPr>
              <a:t> </a:t>
            </a:r>
          </a:p>
          <a:p>
            <a:r>
              <a:rPr lang="en-GB" sz="1000" dirty="0">
                <a:latin typeface="Calibri" panose="020F0502020204030204" pitchFamily="34" charset="0"/>
                <a:cs typeface="Calibri" panose="020F0502020204030204" pitchFamily="34" charset="0"/>
              </a:rPr>
              <a:t>Funding (digital) will be based upon this framework.</a:t>
            </a:r>
          </a:p>
        </p:txBody>
      </p:sp>
      <p:pic>
        <p:nvPicPr>
          <p:cNvPr id="35" name="Picture 34">
            <a:extLst>
              <a:ext uri="{FF2B5EF4-FFF2-40B4-BE49-F238E27FC236}">
                <a16:creationId xmlns:a16="http://schemas.microsoft.com/office/drawing/2014/main" id="{8025AB46-7515-46E2-B087-A229BF9FA639}"/>
              </a:ext>
            </a:extLst>
          </p:cNvPr>
          <p:cNvPicPr>
            <a:picLocks noChangeAspect="1"/>
          </p:cNvPicPr>
          <p:nvPr/>
        </p:nvPicPr>
        <p:blipFill>
          <a:blip r:embed="rId4"/>
          <a:stretch>
            <a:fillRect/>
          </a:stretch>
        </p:blipFill>
        <p:spPr>
          <a:xfrm>
            <a:off x="9009113" y="2021212"/>
            <a:ext cx="1420143" cy="339138"/>
          </a:xfrm>
          <a:prstGeom prst="rect">
            <a:avLst/>
          </a:prstGeom>
        </p:spPr>
      </p:pic>
      <p:sp>
        <p:nvSpPr>
          <p:cNvPr id="36" name="TextBox 35">
            <a:extLst>
              <a:ext uri="{FF2B5EF4-FFF2-40B4-BE49-F238E27FC236}">
                <a16:creationId xmlns:a16="http://schemas.microsoft.com/office/drawing/2014/main" id="{E2637614-CAFE-49E0-88EC-84FF103C3DCE}"/>
              </a:ext>
            </a:extLst>
          </p:cNvPr>
          <p:cNvSpPr txBox="1"/>
          <p:nvPr/>
        </p:nvSpPr>
        <p:spPr>
          <a:xfrm>
            <a:off x="9094819" y="2406816"/>
            <a:ext cx="1453414" cy="553998"/>
          </a:xfrm>
          <a:prstGeom prst="rect">
            <a:avLst/>
          </a:prstGeom>
          <a:solidFill>
            <a:schemeClr val="bg1">
              <a:lumMod val="95000"/>
            </a:schemeClr>
          </a:solidFill>
        </p:spPr>
        <p:txBody>
          <a:bodyPr wrap="square" rtlCol="0">
            <a:spAutoFit/>
          </a:bodyPr>
          <a:lstStyle/>
          <a:p>
            <a:r>
              <a:rPr lang="en-GB" sz="1000" dirty="0">
                <a:latin typeface="Calibri" panose="020F0502020204030204" pitchFamily="34" charset="0"/>
                <a:cs typeface="Calibri" panose="020F0502020204030204" pitchFamily="34" charset="0"/>
              </a:rPr>
              <a:t>ICS digital transformation plan to be ready for FY22</a:t>
            </a:r>
          </a:p>
        </p:txBody>
      </p:sp>
      <p:sp>
        <p:nvSpPr>
          <p:cNvPr id="37" name="TextBox 36">
            <a:extLst>
              <a:ext uri="{FF2B5EF4-FFF2-40B4-BE49-F238E27FC236}">
                <a16:creationId xmlns:a16="http://schemas.microsoft.com/office/drawing/2014/main" id="{525AD88D-CEF0-4924-8AAE-6FBC2FCF3DF8}"/>
              </a:ext>
            </a:extLst>
          </p:cNvPr>
          <p:cNvSpPr txBox="1"/>
          <p:nvPr/>
        </p:nvSpPr>
        <p:spPr>
          <a:xfrm>
            <a:off x="10429256" y="3537769"/>
            <a:ext cx="524251" cy="261610"/>
          </a:xfrm>
          <a:prstGeom prst="rect">
            <a:avLst/>
          </a:prstGeom>
          <a:noFill/>
        </p:spPr>
        <p:txBody>
          <a:bodyPr wrap="square" rtlCol="0">
            <a:spAutoFit/>
          </a:bodyPr>
          <a:lstStyle/>
          <a:p>
            <a:r>
              <a:rPr lang="en-GB" sz="1050" dirty="0">
                <a:latin typeface="Calibri" panose="020F0502020204030204" pitchFamily="34" charset="0"/>
                <a:cs typeface="Calibri" panose="020F0502020204030204" pitchFamily="34" charset="0"/>
              </a:rPr>
              <a:t>2023</a:t>
            </a:r>
          </a:p>
        </p:txBody>
      </p:sp>
      <p:sp>
        <p:nvSpPr>
          <p:cNvPr id="39" name="TextBox 38">
            <a:extLst>
              <a:ext uri="{FF2B5EF4-FFF2-40B4-BE49-F238E27FC236}">
                <a16:creationId xmlns:a16="http://schemas.microsoft.com/office/drawing/2014/main" id="{1E5CFF05-A472-4D46-B53A-7AD6F2415BA2}"/>
              </a:ext>
            </a:extLst>
          </p:cNvPr>
          <p:cNvSpPr txBox="1"/>
          <p:nvPr/>
        </p:nvSpPr>
        <p:spPr>
          <a:xfrm>
            <a:off x="472555" y="4175574"/>
            <a:ext cx="5468802" cy="1815882"/>
          </a:xfrm>
          <a:prstGeom prst="rect">
            <a:avLst/>
          </a:prstGeom>
          <a:solidFill>
            <a:schemeClr val="tx1">
              <a:lumMod val="65000"/>
              <a:lumOff val="35000"/>
            </a:schemeClr>
          </a:solidFill>
          <a:ln>
            <a:solidFill>
              <a:schemeClr val="tx1"/>
            </a:solidFill>
          </a:ln>
        </p:spPr>
        <p:txBody>
          <a:bodyPr wrap="square" rtlCol="0">
            <a:spAutoFit/>
          </a:bodyPr>
          <a:lstStyle/>
          <a:p>
            <a:r>
              <a:rPr lang="en-GB" sz="1400" dirty="0">
                <a:solidFill>
                  <a:schemeClr val="bg1"/>
                </a:solidFill>
                <a:latin typeface="Calibri" panose="020F0502020204030204" pitchFamily="34" charset="0"/>
                <a:cs typeface="Calibri" panose="020F0502020204030204" pitchFamily="34" charset="0"/>
              </a:rPr>
              <a:t>From a national perspective, key goals from central policies have been taken into consideration and guidelines used to develop this digital strategy.</a:t>
            </a:r>
          </a:p>
          <a:p>
            <a:endParaRPr lang="en-GB" sz="1400" dirty="0">
              <a:solidFill>
                <a:schemeClr val="bg1"/>
              </a:solidFill>
              <a:latin typeface="Calibri" panose="020F0502020204030204" pitchFamily="34" charset="0"/>
              <a:cs typeface="Calibri" panose="020F0502020204030204" pitchFamily="34" charset="0"/>
            </a:endParaRPr>
          </a:p>
          <a:p>
            <a:r>
              <a:rPr lang="en-GB" sz="1400" dirty="0">
                <a:solidFill>
                  <a:schemeClr val="bg1"/>
                </a:solidFill>
                <a:latin typeface="Calibri" panose="020F0502020204030204" pitchFamily="34" charset="0"/>
                <a:cs typeface="Calibri" panose="020F0502020204030204" pitchFamily="34" charset="0"/>
              </a:rPr>
              <a:t>Regionally, we are engaged &amp; involved with Hampshire &amp; Isle of Wight Integrated Care System (</a:t>
            </a:r>
            <a:r>
              <a:rPr lang="en-GB" sz="1400" dirty="0">
                <a:solidFill>
                  <a:schemeClr val="accent6">
                    <a:lumMod val="75000"/>
                  </a:schemeClr>
                </a:solidFill>
                <a:latin typeface="Calibri" panose="020F0502020204030204" pitchFamily="34" charset="0"/>
                <a:cs typeface="Calibri" panose="020F0502020204030204" pitchFamily="34" charset="0"/>
              </a:rPr>
              <a:t>HIoW ICS</a:t>
            </a:r>
            <a:r>
              <a:rPr lang="en-GB" sz="1400" dirty="0">
                <a:solidFill>
                  <a:schemeClr val="bg1"/>
                </a:solidFill>
                <a:latin typeface="Calibri" panose="020F0502020204030204" pitchFamily="34" charset="0"/>
                <a:cs typeface="Calibri" panose="020F0502020204030204" pitchFamily="34" charset="0"/>
              </a:rPr>
              <a:t>) in developing the ICS digital transformation plan. Solent’s digital strategy aligns and complements those plans.</a:t>
            </a:r>
          </a:p>
        </p:txBody>
      </p:sp>
      <p:sp>
        <p:nvSpPr>
          <p:cNvPr id="40" name="TextBox 39">
            <a:extLst>
              <a:ext uri="{FF2B5EF4-FFF2-40B4-BE49-F238E27FC236}">
                <a16:creationId xmlns:a16="http://schemas.microsoft.com/office/drawing/2014/main" id="{3381FFDE-77AD-432F-A4F0-B91F2262E032}"/>
              </a:ext>
            </a:extLst>
          </p:cNvPr>
          <p:cNvSpPr txBox="1"/>
          <p:nvPr/>
        </p:nvSpPr>
        <p:spPr>
          <a:xfrm>
            <a:off x="407738" y="6424277"/>
            <a:ext cx="2430052" cy="246221"/>
          </a:xfrm>
          <a:prstGeom prst="rect">
            <a:avLst/>
          </a:prstGeom>
          <a:noFill/>
        </p:spPr>
        <p:txBody>
          <a:bodyPr wrap="square" rtlCol="0">
            <a:spAutoFit/>
          </a:bodyPr>
          <a:lstStyle/>
          <a:p>
            <a:r>
              <a:rPr lang="en-GB" sz="1000" dirty="0"/>
              <a:t>See appendix for further detail</a:t>
            </a:r>
          </a:p>
        </p:txBody>
      </p:sp>
      <p:pic>
        <p:nvPicPr>
          <p:cNvPr id="3" name="Picture 2">
            <a:extLst>
              <a:ext uri="{FF2B5EF4-FFF2-40B4-BE49-F238E27FC236}">
                <a16:creationId xmlns:a16="http://schemas.microsoft.com/office/drawing/2014/main" id="{7625D98D-732A-49FD-86F2-8ECAE001687A}"/>
              </a:ext>
            </a:extLst>
          </p:cNvPr>
          <p:cNvPicPr>
            <a:picLocks noChangeAspect="1"/>
          </p:cNvPicPr>
          <p:nvPr/>
        </p:nvPicPr>
        <p:blipFill>
          <a:blip r:embed="rId5"/>
          <a:stretch>
            <a:fillRect/>
          </a:stretch>
        </p:blipFill>
        <p:spPr>
          <a:xfrm>
            <a:off x="636445" y="1444935"/>
            <a:ext cx="669068" cy="255211"/>
          </a:xfrm>
          <a:prstGeom prst="rect">
            <a:avLst/>
          </a:prstGeom>
        </p:spPr>
      </p:pic>
      <p:cxnSp>
        <p:nvCxnSpPr>
          <p:cNvPr id="27" name="Straight Connector 26">
            <a:extLst>
              <a:ext uri="{FF2B5EF4-FFF2-40B4-BE49-F238E27FC236}">
                <a16:creationId xmlns:a16="http://schemas.microsoft.com/office/drawing/2014/main" id="{7DD678C2-EB3D-44DA-9234-010478C826BC}"/>
              </a:ext>
            </a:extLst>
          </p:cNvPr>
          <p:cNvCxnSpPr>
            <a:cxnSpLocks/>
          </p:cNvCxnSpPr>
          <p:nvPr/>
        </p:nvCxnSpPr>
        <p:spPr>
          <a:xfrm flipV="1">
            <a:off x="9347040" y="3523069"/>
            <a:ext cx="0" cy="45126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D7024C7D-9EA5-4B4F-88F3-D89C45A52880}"/>
              </a:ext>
            </a:extLst>
          </p:cNvPr>
          <p:cNvSpPr txBox="1"/>
          <p:nvPr/>
        </p:nvSpPr>
        <p:spPr>
          <a:xfrm>
            <a:off x="9418063" y="3910389"/>
            <a:ext cx="1453414" cy="400110"/>
          </a:xfrm>
          <a:prstGeom prst="rect">
            <a:avLst/>
          </a:prstGeom>
          <a:solidFill>
            <a:schemeClr val="bg1">
              <a:lumMod val="95000"/>
            </a:schemeClr>
          </a:solidFill>
        </p:spPr>
        <p:txBody>
          <a:bodyPr wrap="square" rtlCol="0">
            <a:spAutoFit/>
          </a:bodyPr>
          <a:lstStyle/>
          <a:p>
            <a:r>
              <a:rPr lang="en-GB" sz="1000" dirty="0">
                <a:latin typeface="Calibri" panose="020F0502020204030204" pitchFamily="34" charset="0"/>
                <a:cs typeface="Calibri" panose="020F0502020204030204" pitchFamily="34" charset="0"/>
              </a:rPr>
              <a:t>ICSs become a statutory body (July)</a:t>
            </a:r>
          </a:p>
        </p:txBody>
      </p:sp>
      <p:cxnSp>
        <p:nvCxnSpPr>
          <p:cNvPr id="38" name="Straight Connector 37">
            <a:extLst>
              <a:ext uri="{FF2B5EF4-FFF2-40B4-BE49-F238E27FC236}">
                <a16:creationId xmlns:a16="http://schemas.microsoft.com/office/drawing/2014/main" id="{6F95C1BB-AB0A-4837-88C7-FC44BE51316D}"/>
              </a:ext>
            </a:extLst>
          </p:cNvPr>
          <p:cNvCxnSpPr>
            <a:cxnSpLocks/>
          </p:cNvCxnSpPr>
          <p:nvPr/>
        </p:nvCxnSpPr>
        <p:spPr>
          <a:xfrm flipH="1" flipV="1">
            <a:off x="563406" y="3438809"/>
            <a:ext cx="3315" cy="168520"/>
          </a:xfrm>
          <a:prstGeom prst="line">
            <a:avLst/>
          </a:prstGeom>
          <a:ln w="28575">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D12968EB-72EB-464A-9AEE-B1C0168E0B1A}"/>
              </a:ext>
            </a:extLst>
          </p:cNvPr>
          <p:cNvCxnSpPr>
            <a:cxnSpLocks/>
          </p:cNvCxnSpPr>
          <p:nvPr/>
        </p:nvCxnSpPr>
        <p:spPr>
          <a:xfrm flipH="1" flipV="1">
            <a:off x="3054572" y="3438809"/>
            <a:ext cx="3315" cy="168520"/>
          </a:xfrm>
          <a:prstGeom prst="line">
            <a:avLst/>
          </a:prstGeom>
          <a:ln w="28575">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44C30348-BF1A-41D0-AC8E-12072D674271}"/>
              </a:ext>
            </a:extLst>
          </p:cNvPr>
          <p:cNvCxnSpPr>
            <a:cxnSpLocks/>
          </p:cNvCxnSpPr>
          <p:nvPr/>
        </p:nvCxnSpPr>
        <p:spPr>
          <a:xfrm flipH="1" flipV="1">
            <a:off x="5565433" y="3429573"/>
            <a:ext cx="3315" cy="168520"/>
          </a:xfrm>
          <a:prstGeom prst="line">
            <a:avLst/>
          </a:prstGeom>
          <a:ln w="28575">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3B3B058C-BBBF-46F1-9B77-E2E238041390}"/>
              </a:ext>
            </a:extLst>
          </p:cNvPr>
          <p:cNvCxnSpPr>
            <a:cxnSpLocks/>
          </p:cNvCxnSpPr>
          <p:nvPr/>
        </p:nvCxnSpPr>
        <p:spPr>
          <a:xfrm flipH="1" flipV="1">
            <a:off x="8072979" y="3429573"/>
            <a:ext cx="3315" cy="168520"/>
          </a:xfrm>
          <a:prstGeom prst="line">
            <a:avLst/>
          </a:prstGeom>
          <a:ln w="28575">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E3B2E46F-D2F4-4F57-95F8-210550AB902E}"/>
              </a:ext>
            </a:extLst>
          </p:cNvPr>
          <p:cNvCxnSpPr>
            <a:cxnSpLocks/>
          </p:cNvCxnSpPr>
          <p:nvPr/>
        </p:nvCxnSpPr>
        <p:spPr>
          <a:xfrm flipH="1" flipV="1">
            <a:off x="10464555" y="3429573"/>
            <a:ext cx="3315" cy="168520"/>
          </a:xfrm>
          <a:prstGeom prst="line">
            <a:avLst/>
          </a:prstGeom>
          <a:ln w="28575">
            <a:solidFill>
              <a:schemeClr val="tx1">
                <a:lumMod val="75000"/>
                <a:lumOff val="25000"/>
              </a:schemeClr>
            </a:solidFill>
          </a:ln>
        </p:spPr>
        <p:style>
          <a:lnRef idx="1">
            <a:schemeClr val="accent2"/>
          </a:lnRef>
          <a:fillRef idx="0">
            <a:schemeClr val="accent2"/>
          </a:fillRef>
          <a:effectRef idx="0">
            <a:schemeClr val="accent2"/>
          </a:effectRef>
          <a:fontRef idx="minor">
            <a:schemeClr val="tx1"/>
          </a:fontRef>
        </p:style>
      </p:cxnSp>
      <p:sp>
        <p:nvSpPr>
          <p:cNvPr id="45" name="TextBox 44">
            <a:extLst>
              <a:ext uri="{FF2B5EF4-FFF2-40B4-BE49-F238E27FC236}">
                <a16:creationId xmlns:a16="http://schemas.microsoft.com/office/drawing/2014/main" id="{3567E55A-B3D5-4CD8-9675-0E1CFDBA0B35}"/>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6600" dirty="0">
                <a:solidFill>
                  <a:srgbClr val="0078D4"/>
                </a:solidFill>
                <a:latin typeface="Segoe UI Light" panose="020B0502040204020203" pitchFamily="34" charset="0"/>
                <a:cs typeface="Segoe UI Light" panose="020B0502040204020203" pitchFamily="34" charset="0"/>
              </a:rPr>
              <a:t>6</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46" name="Rectangle 45">
            <a:extLst>
              <a:ext uri="{FF2B5EF4-FFF2-40B4-BE49-F238E27FC236}">
                <a16:creationId xmlns:a16="http://schemas.microsoft.com/office/drawing/2014/main" id="{5F3192E7-DD9D-4A67-B5F8-45748CE212BB}"/>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36162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Up 11">
            <a:extLst>
              <a:ext uri="{FF2B5EF4-FFF2-40B4-BE49-F238E27FC236}">
                <a16:creationId xmlns:a16="http://schemas.microsoft.com/office/drawing/2014/main" id="{E51C8C84-1AEE-4567-B7D6-727C40BFFF4B}"/>
              </a:ext>
            </a:extLst>
          </p:cNvPr>
          <p:cNvSpPr/>
          <p:nvPr/>
        </p:nvSpPr>
        <p:spPr>
          <a:xfrm>
            <a:off x="1152795" y="1939836"/>
            <a:ext cx="960120" cy="4258491"/>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5DBF1A2F-3DEA-4766-981B-386E80CA4A6C}"/>
              </a:ext>
            </a:extLst>
          </p:cNvPr>
          <p:cNvSpPr>
            <a:spLocks noGrp="1"/>
          </p:cNvSpPr>
          <p:nvPr>
            <p:ph type="sldNum" sz="quarter" idx="12"/>
          </p:nvPr>
        </p:nvSpPr>
        <p:spPr>
          <a:xfrm>
            <a:off x="11640269" y="6407979"/>
            <a:ext cx="221760" cy="135503"/>
          </a:xfrm>
        </p:spPr>
        <p:txBody>
          <a:bodyPr/>
          <a:lstStyle/>
          <a:p>
            <a:fld id="{01898949-DBEE-42AF-93B8-E24DF2BBF04D}" type="slidenum">
              <a:rPr lang="en-GB" smtClean="0"/>
              <a:t>12</a:t>
            </a:fld>
            <a:endParaRPr lang="en-GB" dirty="0"/>
          </a:p>
        </p:txBody>
      </p:sp>
      <p:sp>
        <p:nvSpPr>
          <p:cNvPr id="5" name="Title 1">
            <a:extLst>
              <a:ext uri="{FF2B5EF4-FFF2-40B4-BE49-F238E27FC236}">
                <a16:creationId xmlns:a16="http://schemas.microsoft.com/office/drawing/2014/main" id="{9F625684-E0F7-4B30-86B2-CD5B8F511B09}"/>
              </a:ext>
            </a:extLst>
          </p:cNvPr>
          <p:cNvSpPr>
            <a:spLocks noGrp="1"/>
          </p:cNvSpPr>
          <p:nvPr>
            <p:ph type="title"/>
          </p:nvPr>
        </p:nvSpPr>
        <p:spPr>
          <a:xfrm>
            <a:off x="1294856" y="202093"/>
            <a:ext cx="8578850" cy="779462"/>
          </a:xfrm>
        </p:spPr>
        <p:txBody>
          <a:bodyPr/>
          <a:lstStyle/>
          <a:p>
            <a:r>
              <a:rPr lang="en-GB" dirty="0">
                <a:latin typeface="Calibri" panose="020F0502020204030204" pitchFamily="34" charset="0"/>
                <a:cs typeface="Calibri" panose="020F0502020204030204" pitchFamily="34" charset="0"/>
              </a:rPr>
              <a:t>How We’ll Deliver The Strategy</a:t>
            </a:r>
          </a:p>
        </p:txBody>
      </p:sp>
      <p:sp>
        <p:nvSpPr>
          <p:cNvPr id="6" name="TextBox 5">
            <a:extLst>
              <a:ext uri="{FF2B5EF4-FFF2-40B4-BE49-F238E27FC236}">
                <a16:creationId xmlns:a16="http://schemas.microsoft.com/office/drawing/2014/main" id="{9B9EBDD3-9B3A-4470-8124-BFC57E94D0CF}"/>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7</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7" name="Rectangle 6">
            <a:extLst>
              <a:ext uri="{FF2B5EF4-FFF2-40B4-BE49-F238E27FC236}">
                <a16:creationId xmlns:a16="http://schemas.microsoft.com/office/drawing/2014/main" id="{866012D0-10F3-44AC-ABF6-0BF31E791BAE}"/>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
        <p:nvSpPr>
          <p:cNvPr id="8" name="TextBox 7">
            <a:extLst>
              <a:ext uri="{FF2B5EF4-FFF2-40B4-BE49-F238E27FC236}">
                <a16:creationId xmlns:a16="http://schemas.microsoft.com/office/drawing/2014/main" id="{F243F067-3EFA-45B2-AC74-0F68C9405183}"/>
              </a:ext>
            </a:extLst>
          </p:cNvPr>
          <p:cNvSpPr txBox="1"/>
          <p:nvPr/>
        </p:nvSpPr>
        <p:spPr>
          <a:xfrm>
            <a:off x="275046" y="1121571"/>
            <a:ext cx="2925354" cy="738664"/>
          </a:xfrm>
          <a:prstGeom prst="rect">
            <a:avLst/>
          </a:prstGeom>
          <a:noFill/>
        </p:spPr>
        <p:txBody>
          <a:bodyPr wrap="square" rtlCol="0">
            <a:spAutoFit/>
          </a:bodyPr>
          <a:lstStyle/>
          <a:p>
            <a:pPr algn="ctr"/>
            <a:r>
              <a:rPr lang="en-GB" sz="1400" b="1" dirty="0">
                <a:latin typeface="Calibri" panose="020F0502020204030204" pitchFamily="34" charset="0"/>
                <a:cs typeface="Calibri" panose="020F0502020204030204" pitchFamily="34" charset="0"/>
              </a:rPr>
              <a:t>We have a comprehensive structure* in place to track and ensure delivery of the Digital Strategy </a:t>
            </a:r>
          </a:p>
        </p:txBody>
      </p:sp>
      <p:sp>
        <p:nvSpPr>
          <p:cNvPr id="9" name="Rectangle: Rounded Corners 8">
            <a:extLst>
              <a:ext uri="{FF2B5EF4-FFF2-40B4-BE49-F238E27FC236}">
                <a16:creationId xmlns:a16="http://schemas.microsoft.com/office/drawing/2014/main" id="{5C5D38F4-CB29-4FC5-923E-8F9D5A6EFFB6}"/>
              </a:ext>
            </a:extLst>
          </p:cNvPr>
          <p:cNvSpPr/>
          <p:nvPr/>
        </p:nvSpPr>
        <p:spPr>
          <a:xfrm>
            <a:off x="424543" y="2527667"/>
            <a:ext cx="2468880" cy="100584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0B77F746-1946-4E63-8DBB-16614A69486D}"/>
              </a:ext>
            </a:extLst>
          </p:cNvPr>
          <p:cNvSpPr/>
          <p:nvPr/>
        </p:nvSpPr>
        <p:spPr>
          <a:xfrm>
            <a:off x="424543" y="4957921"/>
            <a:ext cx="2468880" cy="100584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A0C66983-B4C7-4713-9426-C6037867E78E}"/>
              </a:ext>
            </a:extLst>
          </p:cNvPr>
          <p:cNvSpPr/>
          <p:nvPr/>
        </p:nvSpPr>
        <p:spPr>
          <a:xfrm>
            <a:off x="424543" y="3742794"/>
            <a:ext cx="2468880" cy="100584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15B7DA78-5848-4AFC-9A47-559D9D926D32}"/>
              </a:ext>
            </a:extLst>
          </p:cNvPr>
          <p:cNvSpPr txBox="1"/>
          <p:nvPr/>
        </p:nvSpPr>
        <p:spPr>
          <a:xfrm>
            <a:off x="391884" y="2615088"/>
            <a:ext cx="2468880" cy="646331"/>
          </a:xfrm>
          <a:prstGeom prst="rect">
            <a:avLst/>
          </a:prstGeom>
          <a:noFill/>
        </p:spPr>
        <p:txBody>
          <a:bodyPr wrap="square" rtlCol="0">
            <a:spAutoFit/>
          </a:bodyPr>
          <a:lstStyle/>
          <a:p>
            <a:pPr algn="ctr"/>
            <a:r>
              <a:rPr lang="en-GB" sz="1400" b="1" dirty="0">
                <a:solidFill>
                  <a:schemeClr val="bg1"/>
                </a:solidFill>
              </a:rPr>
              <a:t>Trust Board </a:t>
            </a:r>
          </a:p>
          <a:p>
            <a:pPr algn="ctr"/>
            <a:r>
              <a:rPr lang="en-GB" sz="1050" dirty="0">
                <a:solidFill>
                  <a:schemeClr val="bg1"/>
                </a:solidFill>
              </a:rPr>
              <a:t>Will receive regular updates on the delivery of the Digital Strategy</a:t>
            </a:r>
          </a:p>
        </p:txBody>
      </p:sp>
      <p:sp>
        <p:nvSpPr>
          <p:cNvPr id="14" name="TextBox 13">
            <a:extLst>
              <a:ext uri="{FF2B5EF4-FFF2-40B4-BE49-F238E27FC236}">
                <a16:creationId xmlns:a16="http://schemas.microsoft.com/office/drawing/2014/main" id="{B5CD8F91-A705-4BD7-B0CE-56E89B3F89C9}"/>
              </a:ext>
            </a:extLst>
          </p:cNvPr>
          <p:cNvSpPr txBox="1"/>
          <p:nvPr/>
        </p:nvSpPr>
        <p:spPr>
          <a:xfrm>
            <a:off x="424543" y="3788442"/>
            <a:ext cx="2468880" cy="954107"/>
          </a:xfrm>
          <a:prstGeom prst="rect">
            <a:avLst/>
          </a:prstGeom>
          <a:noFill/>
        </p:spPr>
        <p:txBody>
          <a:bodyPr wrap="square" rtlCol="0">
            <a:spAutoFit/>
          </a:bodyPr>
          <a:lstStyle/>
          <a:p>
            <a:pPr algn="ctr"/>
            <a:r>
              <a:rPr lang="en-GB" sz="1400" b="1" dirty="0">
                <a:solidFill>
                  <a:schemeClr val="bg1"/>
                </a:solidFill>
              </a:rPr>
              <a:t>Digital Information Group</a:t>
            </a:r>
          </a:p>
          <a:p>
            <a:pPr algn="ctr"/>
            <a:r>
              <a:rPr lang="en-GB" sz="1050" dirty="0">
                <a:solidFill>
                  <a:schemeClr val="bg1"/>
                </a:solidFill>
              </a:rPr>
              <a:t>Will oversee the delivery of the Digital Strategy, all associated programmes of work including business cases &amp; management of risk.</a:t>
            </a:r>
          </a:p>
        </p:txBody>
      </p:sp>
      <p:sp>
        <p:nvSpPr>
          <p:cNvPr id="15" name="TextBox 14">
            <a:extLst>
              <a:ext uri="{FF2B5EF4-FFF2-40B4-BE49-F238E27FC236}">
                <a16:creationId xmlns:a16="http://schemas.microsoft.com/office/drawing/2014/main" id="{8C400583-E785-42B2-8219-CE9AFC03BDCE}"/>
              </a:ext>
            </a:extLst>
          </p:cNvPr>
          <p:cNvSpPr txBox="1"/>
          <p:nvPr/>
        </p:nvSpPr>
        <p:spPr>
          <a:xfrm>
            <a:off x="391884" y="5053037"/>
            <a:ext cx="2468880" cy="815608"/>
          </a:xfrm>
          <a:prstGeom prst="rect">
            <a:avLst/>
          </a:prstGeom>
          <a:noFill/>
        </p:spPr>
        <p:txBody>
          <a:bodyPr wrap="square" rtlCol="0">
            <a:spAutoFit/>
          </a:bodyPr>
          <a:lstStyle/>
          <a:p>
            <a:pPr algn="ctr"/>
            <a:r>
              <a:rPr lang="en-GB" sz="1400" b="1" dirty="0">
                <a:solidFill>
                  <a:schemeClr val="bg1"/>
                </a:solidFill>
              </a:rPr>
              <a:t>Sub-Groups</a:t>
            </a:r>
          </a:p>
          <a:p>
            <a:pPr algn="ctr"/>
            <a:r>
              <a:rPr lang="en-GB" sz="1100" dirty="0">
                <a:solidFill>
                  <a:schemeClr val="bg1"/>
                </a:solidFill>
              </a:rPr>
              <a:t>Will monitor and manage the detailed delivery of projects against milestones</a:t>
            </a:r>
          </a:p>
        </p:txBody>
      </p:sp>
      <p:sp>
        <p:nvSpPr>
          <p:cNvPr id="16" name="Rectangle 15">
            <a:extLst>
              <a:ext uri="{FF2B5EF4-FFF2-40B4-BE49-F238E27FC236}">
                <a16:creationId xmlns:a16="http://schemas.microsoft.com/office/drawing/2014/main" id="{80D1E620-CA09-4934-AEA0-CF1BA3C59EBA}"/>
              </a:ext>
            </a:extLst>
          </p:cNvPr>
          <p:cNvSpPr/>
          <p:nvPr/>
        </p:nvSpPr>
        <p:spPr>
          <a:xfrm>
            <a:off x="275046" y="6533957"/>
            <a:ext cx="2576346" cy="253916"/>
          </a:xfrm>
          <a:prstGeom prst="rect">
            <a:avLst/>
          </a:prstGeom>
        </p:spPr>
        <p:txBody>
          <a:bodyPr wrap="none">
            <a:spAutoFit/>
          </a:bodyPr>
          <a:lstStyle/>
          <a:p>
            <a:r>
              <a:rPr lang="en-GB" sz="1050" dirty="0">
                <a:solidFill>
                  <a:srgbClr val="005EB8"/>
                </a:solidFill>
                <a:latin typeface="Calibri" panose="020F0502020204030204" pitchFamily="34" charset="0"/>
                <a:ea typeface="Tahoma" panose="020B0604030504040204" pitchFamily="34" charset="0"/>
              </a:rPr>
              <a:t>*See appendix for full governance structure</a:t>
            </a:r>
          </a:p>
        </p:txBody>
      </p:sp>
      <p:sp>
        <p:nvSpPr>
          <p:cNvPr id="17" name="TextBox 16">
            <a:extLst>
              <a:ext uri="{FF2B5EF4-FFF2-40B4-BE49-F238E27FC236}">
                <a16:creationId xmlns:a16="http://schemas.microsoft.com/office/drawing/2014/main" id="{69C30646-21C0-424F-88C9-3CC64FFEFB5F}"/>
              </a:ext>
            </a:extLst>
          </p:cNvPr>
          <p:cNvSpPr txBox="1"/>
          <p:nvPr/>
        </p:nvSpPr>
        <p:spPr>
          <a:xfrm>
            <a:off x="4851762" y="1118086"/>
            <a:ext cx="2488476" cy="307777"/>
          </a:xfrm>
          <a:prstGeom prst="rect">
            <a:avLst/>
          </a:prstGeom>
          <a:noFill/>
        </p:spPr>
        <p:txBody>
          <a:bodyPr wrap="square" rtlCol="0">
            <a:spAutoFit/>
          </a:bodyPr>
          <a:lstStyle/>
          <a:p>
            <a:pPr algn="ctr"/>
            <a:r>
              <a:rPr lang="en-GB" sz="1400" b="1" dirty="0">
                <a:latin typeface="Calibri" panose="020F0502020204030204" pitchFamily="34" charset="0"/>
                <a:cs typeface="Calibri" panose="020F0502020204030204" pitchFamily="34" charset="0"/>
              </a:rPr>
              <a:t>Managing the change</a:t>
            </a:r>
          </a:p>
        </p:txBody>
      </p:sp>
      <p:pic>
        <p:nvPicPr>
          <p:cNvPr id="18" name="Picture 17">
            <a:extLst>
              <a:ext uri="{FF2B5EF4-FFF2-40B4-BE49-F238E27FC236}">
                <a16:creationId xmlns:a16="http://schemas.microsoft.com/office/drawing/2014/main" id="{97978953-545A-45A3-974A-84464B9163E0}"/>
              </a:ext>
            </a:extLst>
          </p:cNvPr>
          <p:cNvPicPr>
            <a:picLocks noChangeAspect="1"/>
          </p:cNvPicPr>
          <p:nvPr/>
        </p:nvPicPr>
        <p:blipFill>
          <a:blip r:embed="rId2"/>
          <a:stretch>
            <a:fillRect/>
          </a:stretch>
        </p:blipFill>
        <p:spPr>
          <a:xfrm>
            <a:off x="4796119" y="4773327"/>
            <a:ext cx="3273830" cy="1841529"/>
          </a:xfrm>
          <a:prstGeom prst="rect">
            <a:avLst/>
          </a:prstGeom>
        </p:spPr>
      </p:pic>
      <p:pic>
        <p:nvPicPr>
          <p:cNvPr id="21" name="Picture 20">
            <a:extLst>
              <a:ext uri="{FF2B5EF4-FFF2-40B4-BE49-F238E27FC236}">
                <a16:creationId xmlns:a16="http://schemas.microsoft.com/office/drawing/2014/main" id="{7AAD3389-3B57-46F7-B899-E6D9BD52F5E0}"/>
              </a:ext>
            </a:extLst>
          </p:cNvPr>
          <p:cNvPicPr>
            <a:picLocks noChangeAspect="1"/>
          </p:cNvPicPr>
          <p:nvPr/>
        </p:nvPicPr>
        <p:blipFill>
          <a:blip r:embed="rId3"/>
          <a:stretch>
            <a:fillRect/>
          </a:stretch>
        </p:blipFill>
        <p:spPr>
          <a:xfrm>
            <a:off x="4048269" y="2892127"/>
            <a:ext cx="3344356" cy="1881200"/>
          </a:xfrm>
          <a:prstGeom prst="rect">
            <a:avLst/>
          </a:prstGeom>
        </p:spPr>
      </p:pic>
      <p:sp>
        <p:nvSpPr>
          <p:cNvPr id="22" name="TextBox 21">
            <a:extLst>
              <a:ext uri="{FF2B5EF4-FFF2-40B4-BE49-F238E27FC236}">
                <a16:creationId xmlns:a16="http://schemas.microsoft.com/office/drawing/2014/main" id="{C15A1DA2-B295-4630-9DC9-A554B13FBFAD}"/>
              </a:ext>
            </a:extLst>
          </p:cNvPr>
          <p:cNvSpPr txBox="1"/>
          <p:nvPr/>
        </p:nvSpPr>
        <p:spPr>
          <a:xfrm>
            <a:off x="4282741" y="1573560"/>
            <a:ext cx="3633350" cy="1015663"/>
          </a:xfrm>
          <a:prstGeom prst="rect">
            <a:avLst/>
          </a:prstGeom>
          <a:solidFill>
            <a:schemeClr val="bg1">
              <a:lumMod val="95000"/>
            </a:schemeClr>
          </a:solidFill>
        </p:spPr>
        <p:txBody>
          <a:bodyPr wrap="square">
            <a:spAutoFit/>
          </a:bodyPr>
          <a:lstStyle>
            <a:defPPr>
              <a:defRPr lang="en-US"/>
            </a:defPPr>
            <a:lvl1pPr algn="ctr">
              <a:spcAft>
                <a:spcPts val="300"/>
              </a:spcAft>
              <a:defRPr sz="1600">
                <a:solidFill>
                  <a:schemeClr val="tx2"/>
                </a:solidFill>
              </a:defRPr>
            </a:lvl1p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rPr>
              <a:t>Delivering the many projects will require us</a:t>
            </a:r>
            <a:r>
              <a:rPr kumimoji="0" lang="en-GB" sz="1200" b="0" i="0" u="none" strike="noStrike" kern="1200" cap="none" spc="0" normalizeH="0" noProof="0" dirty="0">
                <a:ln>
                  <a:noFill/>
                </a:ln>
                <a:solidFill>
                  <a:srgbClr val="44546A"/>
                </a:solidFill>
                <a:effectLst/>
                <a:uLnTx/>
                <a:uFillTx/>
                <a:latin typeface="Calibri" panose="020F0502020204030204" pitchFamily="34" charset="0"/>
                <a:cs typeface="Calibri" panose="020F0502020204030204" pitchFamily="34" charset="0"/>
              </a:rPr>
              <a:t> to standardise our project management practises and reporting. This includes developing business cases for each area of investment, coupled with agreed ways of achieving &amp; measuring the benefits of the change.</a:t>
            </a:r>
            <a:endParaRPr kumimoji="0" lang="en-GB" sz="1200" b="0" i="0" u="none" strike="noStrike" kern="1200" cap="none" spc="0" normalizeH="0" baseline="0" noProof="0" dirty="0">
              <a:ln>
                <a:noFill/>
              </a:ln>
              <a:solidFill>
                <a:srgbClr val="44546A"/>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EC92DAD-1934-411F-93CE-C734637D25E6}"/>
              </a:ext>
            </a:extLst>
          </p:cNvPr>
          <p:cNvSpPr txBox="1"/>
          <p:nvPr/>
        </p:nvSpPr>
        <p:spPr>
          <a:xfrm>
            <a:off x="9151793" y="1163756"/>
            <a:ext cx="2488476" cy="523220"/>
          </a:xfrm>
          <a:prstGeom prst="rect">
            <a:avLst/>
          </a:prstGeom>
          <a:noFill/>
        </p:spPr>
        <p:txBody>
          <a:bodyPr wrap="square" rtlCol="0">
            <a:spAutoFit/>
          </a:bodyPr>
          <a:lstStyle/>
          <a:p>
            <a:pPr algn="ctr"/>
            <a:r>
              <a:rPr lang="en-GB" sz="1400" b="1" dirty="0">
                <a:latin typeface="Calibri" panose="020F0502020204030204" pitchFamily="34" charset="0"/>
                <a:cs typeface="Calibri" panose="020F0502020204030204" pitchFamily="34" charset="0"/>
              </a:rPr>
              <a:t>Keeping staff involved and patients informed and engaged</a:t>
            </a:r>
          </a:p>
        </p:txBody>
      </p:sp>
      <p:sp>
        <p:nvSpPr>
          <p:cNvPr id="24" name="Rectangle: Rounded Corners 23">
            <a:extLst>
              <a:ext uri="{FF2B5EF4-FFF2-40B4-BE49-F238E27FC236}">
                <a16:creationId xmlns:a16="http://schemas.microsoft.com/office/drawing/2014/main" id="{12EDBE29-F640-4E32-9EA9-119F529C3ADD}"/>
              </a:ext>
            </a:extLst>
          </p:cNvPr>
          <p:cNvSpPr/>
          <p:nvPr/>
        </p:nvSpPr>
        <p:spPr>
          <a:xfrm>
            <a:off x="9059091" y="1992091"/>
            <a:ext cx="2645229" cy="12997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E5CA6EDD-EAD8-49BB-A96A-9A4581949313}"/>
              </a:ext>
            </a:extLst>
          </p:cNvPr>
          <p:cNvSpPr txBox="1"/>
          <p:nvPr/>
        </p:nvSpPr>
        <p:spPr>
          <a:xfrm>
            <a:off x="9178836" y="2117756"/>
            <a:ext cx="2468880" cy="954107"/>
          </a:xfrm>
          <a:prstGeom prst="rect">
            <a:avLst/>
          </a:prstGeom>
          <a:solidFill>
            <a:schemeClr val="accent6">
              <a:lumMod val="20000"/>
              <a:lumOff val="80000"/>
            </a:schemeClr>
          </a:solidFill>
        </p:spPr>
        <p:txBody>
          <a:bodyPr wrap="square" rtlCol="0">
            <a:spAutoFit/>
          </a:bodyPr>
          <a:lstStyle/>
          <a:p>
            <a:pPr algn="ctr"/>
            <a:r>
              <a:rPr lang="en-GB" sz="1400" b="1" dirty="0">
                <a:solidFill>
                  <a:schemeClr val="tx1">
                    <a:lumMod val="65000"/>
                    <a:lumOff val="35000"/>
                  </a:schemeClr>
                </a:solidFill>
              </a:rPr>
              <a:t>Community Digital Panel</a:t>
            </a:r>
          </a:p>
          <a:p>
            <a:pPr algn="ctr"/>
            <a:r>
              <a:rPr lang="en-GB" sz="1050" dirty="0">
                <a:solidFill>
                  <a:schemeClr val="tx1">
                    <a:lumMod val="65000"/>
                    <a:lumOff val="35000"/>
                  </a:schemeClr>
                </a:solidFill>
              </a:rPr>
              <a:t>We’ll involve our patients and their families &amp; carers through working with our partners to engage and include citizens on digital developments </a:t>
            </a:r>
          </a:p>
        </p:txBody>
      </p:sp>
      <p:sp>
        <p:nvSpPr>
          <p:cNvPr id="26" name="Rectangle: Rounded Corners 25">
            <a:extLst>
              <a:ext uri="{FF2B5EF4-FFF2-40B4-BE49-F238E27FC236}">
                <a16:creationId xmlns:a16="http://schemas.microsoft.com/office/drawing/2014/main" id="{30EED6DA-08F1-4FB2-A482-17418957DE2C}"/>
              </a:ext>
            </a:extLst>
          </p:cNvPr>
          <p:cNvSpPr/>
          <p:nvPr/>
        </p:nvSpPr>
        <p:spPr>
          <a:xfrm>
            <a:off x="9059091" y="3389016"/>
            <a:ext cx="2645229" cy="12997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DC245FF1-37FA-4FCD-B6A6-8C4BCF817ACF}"/>
              </a:ext>
            </a:extLst>
          </p:cNvPr>
          <p:cNvSpPr txBox="1"/>
          <p:nvPr/>
        </p:nvSpPr>
        <p:spPr>
          <a:xfrm>
            <a:off x="9178836" y="3514681"/>
            <a:ext cx="2468880" cy="1115690"/>
          </a:xfrm>
          <a:prstGeom prst="rect">
            <a:avLst/>
          </a:prstGeom>
          <a:solidFill>
            <a:schemeClr val="accent6">
              <a:lumMod val="20000"/>
              <a:lumOff val="80000"/>
            </a:schemeClr>
          </a:solidFill>
        </p:spPr>
        <p:txBody>
          <a:bodyPr wrap="square" rtlCol="0">
            <a:spAutoFit/>
          </a:bodyPr>
          <a:lstStyle/>
          <a:p>
            <a:pPr algn="ctr"/>
            <a:r>
              <a:rPr lang="en-GB" sz="1400" b="1" dirty="0">
                <a:solidFill>
                  <a:schemeClr val="tx1">
                    <a:lumMod val="65000"/>
                    <a:lumOff val="35000"/>
                  </a:schemeClr>
                </a:solidFill>
              </a:rPr>
              <a:t>Digital Prioritisation Group</a:t>
            </a:r>
          </a:p>
          <a:p>
            <a:pPr algn="ctr"/>
            <a:r>
              <a:rPr lang="en-GB" sz="1050" dirty="0">
                <a:solidFill>
                  <a:schemeClr val="tx1">
                    <a:lumMod val="65000"/>
                    <a:lumOff val="35000"/>
                  </a:schemeClr>
                </a:solidFill>
              </a:rPr>
              <a:t>We’ll promote our DPG to involve and listen to staff who bring ideas to make digital improvements, working across boundaries to support each other in new ways of working</a:t>
            </a:r>
          </a:p>
        </p:txBody>
      </p:sp>
      <p:sp>
        <p:nvSpPr>
          <p:cNvPr id="28" name="Rectangle: Rounded Corners 27">
            <a:extLst>
              <a:ext uri="{FF2B5EF4-FFF2-40B4-BE49-F238E27FC236}">
                <a16:creationId xmlns:a16="http://schemas.microsoft.com/office/drawing/2014/main" id="{BF923565-88C8-4327-99DA-EAC45424B6D2}"/>
              </a:ext>
            </a:extLst>
          </p:cNvPr>
          <p:cNvSpPr/>
          <p:nvPr/>
        </p:nvSpPr>
        <p:spPr>
          <a:xfrm>
            <a:off x="9059091" y="4822114"/>
            <a:ext cx="2645229" cy="12997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1284D7C4-13BA-4858-A1AA-AB89FE20413E}"/>
              </a:ext>
            </a:extLst>
          </p:cNvPr>
          <p:cNvSpPr txBox="1"/>
          <p:nvPr/>
        </p:nvSpPr>
        <p:spPr>
          <a:xfrm>
            <a:off x="9178836" y="4947779"/>
            <a:ext cx="2468880" cy="954107"/>
          </a:xfrm>
          <a:prstGeom prst="rect">
            <a:avLst/>
          </a:prstGeom>
          <a:solidFill>
            <a:schemeClr val="accent6">
              <a:lumMod val="20000"/>
              <a:lumOff val="80000"/>
            </a:schemeClr>
          </a:solidFill>
        </p:spPr>
        <p:txBody>
          <a:bodyPr wrap="square" rtlCol="0">
            <a:spAutoFit/>
          </a:bodyPr>
          <a:lstStyle/>
          <a:p>
            <a:pPr algn="ctr"/>
            <a:r>
              <a:rPr lang="en-GB" sz="1400" b="1" dirty="0">
                <a:solidFill>
                  <a:schemeClr val="tx1">
                    <a:lumMod val="65000"/>
                    <a:lumOff val="35000"/>
                  </a:schemeClr>
                </a:solidFill>
              </a:rPr>
              <a:t>Sharing News</a:t>
            </a:r>
          </a:p>
          <a:p>
            <a:pPr algn="ctr"/>
            <a:r>
              <a:rPr lang="en-GB" sz="1050" dirty="0">
                <a:solidFill>
                  <a:schemeClr val="tx1">
                    <a:lumMod val="65000"/>
                    <a:lumOff val="35000"/>
                  </a:schemeClr>
                </a:solidFill>
              </a:rPr>
              <a:t>We’ll send out regular updates to keep staff up to date with progress and raise awareness of how to get involved</a:t>
            </a:r>
          </a:p>
        </p:txBody>
      </p:sp>
    </p:spTree>
    <p:extLst>
      <p:ext uri="{BB962C8B-B14F-4D97-AF65-F5344CB8AC3E}">
        <p14:creationId xmlns:p14="http://schemas.microsoft.com/office/powerpoint/2010/main" val="41972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50"/>
                                        <p:tgtEl>
                                          <p:spTgt spid="22"/>
                                        </p:tgtEl>
                                      </p:cBhvr>
                                    </p:animEffect>
                                  </p:childTnLst>
                                </p:cTn>
                              </p:par>
                              <p:par>
                                <p:cTn id="16" presetID="42" presetClass="path" presetSubtype="0" decel="100000" fill="hold" grpId="1" nodeType="withEffect">
                                  <p:stCondLst>
                                    <p:cond delay="1000"/>
                                  </p:stCondLst>
                                  <p:childTnLst>
                                    <p:animMotion origin="layout" path="M 0.00925 -2.22222E-6 L -4.16667E-7 -2.22222E-6 " pathEditMode="relative" rAng="0" ptsTypes="AA">
                                      <p:cBhvr>
                                        <p:cTn id="17" dur="500" fill="hold"/>
                                        <p:tgtEl>
                                          <p:spTgt spid="22"/>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DFFE-C32F-4BF9-BC7D-D05950903826}"/>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F9BFEB78-19F6-4EA4-97A1-F5512B18645D}"/>
              </a:ext>
            </a:extLst>
          </p:cNvPr>
          <p:cNvSpPr>
            <a:spLocks noGrp="1"/>
          </p:cNvSpPr>
          <p:nvPr>
            <p:ph idx="1"/>
          </p:nvPr>
        </p:nvSpPr>
        <p:spPr/>
        <p:txBody>
          <a:bodyPr/>
          <a:lstStyle/>
          <a:p>
            <a:r>
              <a:rPr lang="en-GB" dirty="0"/>
              <a:t>Regional and National Context</a:t>
            </a:r>
          </a:p>
          <a:p>
            <a:r>
              <a:rPr lang="en-GB" dirty="0"/>
              <a:t>Where we are now</a:t>
            </a:r>
          </a:p>
          <a:p>
            <a:r>
              <a:rPr lang="en-GB" dirty="0"/>
              <a:t>Harnessing Innovation</a:t>
            </a:r>
          </a:p>
          <a:p>
            <a:r>
              <a:rPr lang="en-GB" dirty="0"/>
              <a:t>Governance</a:t>
            </a:r>
          </a:p>
          <a:p>
            <a:r>
              <a:rPr lang="en-GB" dirty="0"/>
              <a:t>Roadmap on a page</a:t>
            </a:r>
          </a:p>
          <a:p>
            <a:r>
              <a:rPr lang="en-GB" dirty="0"/>
              <a:t>References</a:t>
            </a:r>
          </a:p>
          <a:p>
            <a:endParaRPr lang="en-GB" dirty="0"/>
          </a:p>
        </p:txBody>
      </p:sp>
      <p:sp>
        <p:nvSpPr>
          <p:cNvPr id="4" name="Slide Number Placeholder 3">
            <a:extLst>
              <a:ext uri="{FF2B5EF4-FFF2-40B4-BE49-F238E27FC236}">
                <a16:creationId xmlns:a16="http://schemas.microsoft.com/office/drawing/2014/main" id="{066C463D-71F2-430B-B9E8-466C929A8D4B}"/>
              </a:ext>
            </a:extLst>
          </p:cNvPr>
          <p:cNvSpPr>
            <a:spLocks noGrp="1"/>
          </p:cNvSpPr>
          <p:nvPr>
            <p:ph type="sldNum" sz="quarter" idx="12"/>
          </p:nvPr>
        </p:nvSpPr>
        <p:spPr/>
        <p:txBody>
          <a:bodyPr/>
          <a:lstStyle/>
          <a:p>
            <a:fld id="{01898949-DBEE-42AF-93B8-E24DF2BBF04D}" type="slidenum">
              <a:rPr lang="en-GB" smtClean="0"/>
              <a:t>13</a:t>
            </a:fld>
            <a:endParaRPr lang="en-GB" dirty="0"/>
          </a:p>
        </p:txBody>
      </p:sp>
      <p:sp>
        <p:nvSpPr>
          <p:cNvPr id="5" name="TextBox 4">
            <a:extLst>
              <a:ext uri="{FF2B5EF4-FFF2-40B4-BE49-F238E27FC236}">
                <a16:creationId xmlns:a16="http://schemas.microsoft.com/office/drawing/2014/main" id="{38ED34BA-24CA-4149-AF12-8EC37151CC5B}"/>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8</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6" name="Rectangle 5">
            <a:extLst>
              <a:ext uri="{FF2B5EF4-FFF2-40B4-BE49-F238E27FC236}">
                <a16:creationId xmlns:a16="http://schemas.microsoft.com/office/drawing/2014/main" id="{223C53C6-E1ED-4C45-9165-EE02E0B131E4}"/>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178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F4D6-248B-4EEE-ABC2-97745086BA74}"/>
              </a:ext>
            </a:extLst>
          </p:cNvPr>
          <p:cNvSpPr>
            <a:spLocks noGrp="1"/>
          </p:cNvSpPr>
          <p:nvPr>
            <p:ph type="title"/>
          </p:nvPr>
        </p:nvSpPr>
        <p:spPr>
          <a:xfrm>
            <a:off x="1393408" y="139197"/>
            <a:ext cx="3478492" cy="779463"/>
          </a:xfrm>
        </p:spPr>
        <p:txBody>
          <a:bodyPr/>
          <a:lstStyle/>
          <a:p>
            <a:r>
              <a:rPr lang="en-GB" dirty="0"/>
              <a:t>Regional and National Context</a:t>
            </a:r>
          </a:p>
        </p:txBody>
      </p:sp>
      <p:sp>
        <p:nvSpPr>
          <p:cNvPr id="3" name="Content Placeholder 2">
            <a:extLst>
              <a:ext uri="{FF2B5EF4-FFF2-40B4-BE49-F238E27FC236}">
                <a16:creationId xmlns:a16="http://schemas.microsoft.com/office/drawing/2014/main" id="{A8C556BF-8424-4EDD-BF9A-23D95268660F}"/>
              </a:ext>
            </a:extLst>
          </p:cNvPr>
          <p:cNvSpPr>
            <a:spLocks noGrp="1"/>
          </p:cNvSpPr>
          <p:nvPr>
            <p:ph idx="1"/>
          </p:nvPr>
        </p:nvSpPr>
        <p:spPr>
          <a:xfrm>
            <a:off x="246817" y="1541500"/>
            <a:ext cx="4123052" cy="3463637"/>
          </a:xfrm>
        </p:spPr>
        <p:txBody>
          <a:bodyPr>
            <a:normAutofit/>
          </a:bodyPr>
          <a:lstStyle/>
          <a:p>
            <a:r>
              <a:rPr lang="en-GB" sz="1200" dirty="0"/>
              <a:t>Solent NHS is part of the Hampshire &amp; Isle of Wight Integrated Care System (</a:t>
            </a:r>
            <a:r>
              <a:rPr lang="en-GB" sz="1200" b="1" dirty="0"/>
              <a:t>HIoW ICS</a:t>
            </a:r>
            <a:r>
              <a:rPr lang="en-GB" sz="1200" dirty="0"/>
              <a:t>) and our digital strategy will ensure that it aligns and contributes towards the strategic aims of the region. The ICS digital transformation plan is being developed in time for the end of this FY21/22 and will focus on 8 priorities:</a:t>
            </a:r>
            <a:endParaRPr lang="en-GB" sz="1400" dirty="0"/>
          </a:p>
          <a:p>
            <a:r>
              <a:rPr lang="en-GB" sz="1400" dirty="0"/>
              <a:t>Priorities for 2022 – 2025:</a:t>
            </a:r>
          </a:p>
          <a:p>
            <a:pPr marL="571500" lvl="1" indent="-342900">
              <a:buFont typeface="+mj-lt"/>
              <a:buAutoNum type="arabicPeriod"/>
            </a:pPr>
            <a:r>
              <a:rPr lang="en-GB" sz="1100" dirty="0"/>
              <a:t>Patient empowerment and involvement</a:t>
            </a:r>
          </a:p>
          <a:p>
            <a:pPr marL="571500" lvl="1" indent="-342900">
              <a:buFont typeface="+mj-lt"/>
              <a:buAutoNum type="arabicPeriod"/>
            </a:pPr>
            <a:r>
              <a:rPr lang="en-GB" sz="1100" dirty="0"/>
              <a:t>Supporting and developing our workforce</a:t>
            </a:r>
          </a:p>
          <a:p>
            <a:pPr marL="571500" lvl="1" indent="-342900">
              <a:buFont typeface="+mj-lt"/>
              <a:buAutoNum type="arabicPeriod"/>
            </a:pPr>
            <a:r>
              <a:rPr lang="en-GB" sz="1100" dirty="0"/>
              <a:t>Developing our interoperability solutions (Trusts, Primary Care and CHIE)</a:t>
            </a:r>
          </a:p>
          <a:p>
            <a:pPr marL="571500" lvl="1" indent="-342900">
              <a:buFont typeface="+mj-lt"/>
              <a:buAutoNum type="arabicPeriod"/>
            </a:pPr>
            <a:r>
              <a:rPr lang="en-GB" sz="1100" dirty="0"/>
              <a:t>ICS digitalisation and consolidation</a:t>
            </a:r>
          </a:p>
          <a:p>
            <a:pPr marL="571500" lvl="1" indent="-342900">
              <a:buFont typeface="+mj-lt"/>
              <a:buAutoNum type="arabicPeriod"/>
            </a:pPr>
            <a:r>
              <a:rPr lang="en-GB" sz="1100" dirty="0"/>
              <a:t>A new data strategy</a:t>
            </a:r>
          </a:p>
          <a:p>
            <a:pPr marL="571500" lvl="1" indent="-342900">
              <a:buFont typeface="+mj-lt"/>
              <a:buAutoNum type="arabicPeriod"/>
            </a:pPr>
            <a:r>
              <a:rPr lang="en-GB" sz="1100" dirty="0"/>
              <a:t>Implementing our PHM solution</a:t>
            </a:r>
          </a:p>
          <a:p>
            <a:pPr marL="571500" lvl="1" indent="-342900">
              <a:buFont typeface="+mj-lt"/>
              <a:buAutoNum type="arabicPeriod"/>
            </a:pPr>
            <a:r>
              <a:rPr lang="en-GB" sz="1100" dirty="0"/>
              <a:t>Developing our business intelligence </a:t>
            </a:r>
          </a:p>
          <a:p>
            <a:pPr marL="571500" lvl="1" indent="-342900">
              <a:buFont typeface="+mj-lt"/>
              <a:buAutoNum type="arabicPeriod"/>
            </a:pPr>
            <a:r>
              <a:rPr lang="en-GB" sz="1100" dirty="0"/>
              <a:t>Supporting innovation</a:t>
            </a:r>
          </a:p>
          <a:p>
            <a:endParaRPr lang="en-GB" sz="1400" dirty="0"/>
          </a:p>
        </p:txBody>
      </p:sp>
      <p:sp>
        <p:nvSpPr>
          <p:cNvPr id="4" name="Slide Number Placeholder 3">
            <a:extLst>
              <a:ext uri="{FF2B5EF4-FFF2-40B4-BE49-F238E27FC236}">
                <a16:creationId xmlns:a16="http://schemas.microsoft.com/office/drawing/2014/main" id="{ADCC57A7-BE04-44F1-98DE-8F0311B768C5}"/>
              </a:ext>
            </a:extLst>
          </p:cNvPr>
          <p:cNvSpPr>
            <a:spLocks noGrp="1"/>
          </p:cNvSpPr>
          <p:nvPr>
            <p:ph type="sldNum" sz="quarter" idx="12"/>
          </p:nvPr>
        </p:nvSpPr>
        <p:spPr>
          <a:xfrm>
            <a:off x="11670707" y="6437156"/>
            <a:ext cx="221760" cy="135503"/>
          </a:xfrm>
        </p:spPr>
        <p:txBody>
          <a:bodyPr/>
          <a:lstStyle/>
          <a:p>
            <a:fld id="{01898949-DBEE-42AF-93B8-E24DF2BBF04D}" type="slidenum">
              <a:rPr lang="en-GB" smtClean="0"/>
              <a:t>14</a:t>
            </a:fld>
            <a:endParaRPr lang="en-GB" dirty="0"/>
          </a:p>
        </p:txBody>
      </p:sp>
      <p:sp>
        <p:nvSpPr>
          <p:cNvPr id="5" name="Content Placeholder 2">
            <a:extLst>
              <a:ext uri="{FF2B5EF4-FFF2-40B4-BE49-F238E27FC236}">
                <a16:creationId xmlns:a16="http://schemas.microsoft.com/office/drawing/2014/main" id="{4226D101-D14D-4AFA-BC9D-D2298E3C2EEF}"/>
              </a:ext>
            </a:extLst>
          </p:cNvPr>
          <p:cNvSpPr txBox="1">
            <a:spLocks/>
          </p:cNvSpPr>
          <p:nvPr/>
        </p:nvSpPr>
        <p:spPr>
          <a:xfrm>
            <a:off x="5696118" y="440307"/>
            <a:ext cx="4932298" cy="1709128"/>
          </a:xfrm>
          <a:prstGeom prst="rect">
            <a:avLst/>
          </a:prstGeom>
          <a:ln>
            <a:solidFill>
              <a:schemeClr val="tx1"/>
            </a:solidFill>
          </a:ln>
        </p:spPr>
        <p:txBody>
          <a:bodyPr vert="horz" lIns="0" tIns="0" rIns="0" bIns="0" rtlCol="0">
            <a:normAutofit/>
          </a:bodyPr>
          <a:lst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 In 2019 </a:t>
            </a:r>
            <a:r>
              <a:rPr lang="en-GB" sz="1200" b="1" dirty="0"/>
              <a:t>NHS England </a:t>
            </a:r>
            <a:r>
              <a:rPr lang="en-GB" sz="1200" dirty="0"/>
              <a:t>set out its long term plan which focuses on 5 key   goals for digital transformation:</a:t>
            </a:r>
          </a:p>
          <a:p>
            <a:pPr lvl="1">
              <a:buFont typeface="+mj-lt"/>
              <a:buAutoNum type="arabicPeriod"/>
            </a:pPr>
            <a:r>
              <a:rPr lang="en-GB" sz="1100" dirty="0"/>
              <a:t>Empowering people</a:t>
            </a:r>
          </a:p>
          <a:p>
            <a:pPr lvl="1">
              <a:buFont typeface="+mj-lt"/>
              <a:buAutoNum type="arabicPeriod"/>
            </a:pPr>
            <a:r>
              <a:rPr lang="en-GB" sz="1100" dirty="0"/>
              <a:t>Supporting health and care professionals</a:t>
            </a:r>
          </a:p>
          <a:p>
            <a:pPr lvl="1">
              <a:buFont typeface="+mj-lt"/>
              <a:buAutoNum type="arabicPeriod"/>
            </a:pPr>
            <a:r>
              <a:rPr lang="en-GB" sz="1100" dirty="0"/>
              <a:t>Supporting clinical care</a:t>
            </a:r>
          </a:p>
          <a:p>
            <a:pPr lvl="1">
              <a:buFont typeface="+mj-lt"/>
              <a:buAutoNum type="arabicPeriod"/>
            </a:pPr>
            <a:r>
              <a:rPr lang="en-GB" sz="1100" dirty="0"/>
              <a:t>Improving population health</a:t>
            </a:r>
          </a:p>
          <a:p>
            <a:pPr lvl="1">
              <a:buFont typeface="+mj-lt"/>
              <a:buAutoNum type="arabicPeriod"/>
            </a:pPr>
            <a:r>
              <a:rPr lang="en-GB" sz="1100" dirty="0"/>
              <a:t>Improving clinical efficiency and safety</a:t>
            </a:r>
          </a:p>
        </p:txBody>
      </p:sp>
      <p:sp>
        <p:nvSpPr>
          <p:cNvPr id="6" name="TextBox 5">
            <a:extLst>
              <a:ext uri="{FF2B5EF4-FFF2-40B4-BE49-F238E27FC236}">
                <a16:creationId xmlns:a16="http://schemas.microsoft.com/office/drawing/2014/main" id="{188403E1-1682-417A-AB4D-C9A9C7A3933A}"/>
              </a:ext>
            </a:extLst>
          </p:cNvPr>
          <p:cNvSpPr txBox="1"/>
          <p:nvPr/>
        </p:nvSpPr>
        <p:spPr>
          <a:xfrm>
            <a:off x="168308" y="1172168"/>
            <a:ext cx="2347064" cy="369332"/>
          </a:xfrm>
          <a:prstGeom prst="rect">
            <a:avLst/>
          </a:prstGeom>
          <a:noFill/>
        </p:spPr>
        <p:txBody>
          <a:bodyPr wrap="square" rtlCol="0">
            <a:spAutoFit/>
          </a:bodyPr>
          <a:lstStyle/>
          <a:p>
            <a:r>
              <a:rPr lang="en-GB" dirty="0"/>
              <a:t>Regional</a:t>
            </a:r>
          </a:p>
        </p:txBody>
      </p:sp>
      <p:sp>
        <p:nvSpPr>
          <p:cNvPr id="7" name="TextBox 6">
            <a:extLst>
              <a:ext uri="{FF2B5EF4-FFF2-40B4-BE49-F238E27FC236}">
                <a16:creationId xmlns:a16="http://schemas.microsoft.com/office/drawing/2014/main" id="{37612344-4B0B-4896-9E49-FEB260CA53F4}"/>
              </a:ext>
            </a:extLst>
          </p:cNvPr>
          <p:cNvSpPr txBox="1"/>
          <p:nvPr/>
        </p:nvSpPr>
        <p:spPr>
          <a:xfrm>
            <a:off x="5617609" y="70974"/>
            <a:ext cx="2614383" cy="369332"/>
          </a:xfrm>
          <a:prstGeom prst="rect">
            <a:avLst/>
          </a:prstGeom>
          <a:noFill/>
        </p:spPr>
        <p:txBody>
          <a:bodyPr wrap="square" rtlCol="0">
            <a:spAutoFit/>
          </a:bodyPr>
          <a:lstStyle/>
          <a:p>
            <a:r>
              <a:rPr lang="en-GB" dirty="0"/>
              <a:t>National</a:t>
            </a:r>
          </a:p>
        </p:txBody>
      </p:sp>
      <p:sp>
        <p:nvSpPr>
          <p:cNvPr id="9" name="Content Placeholder 2">
            <a:extLst>
              <a:ext uri="{FF2B5EF4-FFF2-40B4-BE49-F238E27FC236}">
                <a16:creationId xmlns:a16="http://schemas.microsoft.com/office/drawing/2014/main" id="{804E0745-563F-43AB-AD12-B099C8E72617}"/>
              </a:ext>
            </a:extLst>
          </p:cNvPr>
          <p:cNvSpPr txBox="1">
            <a:spLocks/>
          </p:cNvSpPr>
          <p:nvPr/>
        </p:nvSpPr>
        <p:spPr>
          <a:xfrm>
            <a:off x="5696118" y="2278185"/>
            <a:ext cx="6383587" cy="1990265"/>
          </a:xfrm>
          <a:prstGeom prst="rect">
            <a:avLst/>
          </a:prstGeom>
          <a:ln>
            <a:solidFill>
              <a:schemeClr val="tx1"/>
            </a:solidFill>
          </a:ln>
        </p:spPr>
        <p:txBody>
          <a:bodyPr vert="horz" lIns="0" tIns="0" rIns="0" bIns="0" rtlCol="0">
            <a:normAutofit fontScale="92500" lnSpcReduction="10000"/>
          </a:bodyPr>
          <a:lst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In 2021 the </a:t>
            </a:r>
            <a:r>
              <a:rPr lang="en-GB" sz="1200" b="1" dirty="0"/>
              <a:t>DHSC</a:t>
            </a:r>
            <a:r>
              <a:rPr lang="en-GB" sz="1200" dirty="0"/>
              <a:t> published its draft data strategy: </a:t>
            </a:r>
            <a:r>
              <a:rPr lang="en-GB" sz="1200" b="1" dirty="0"/>
              <a:t>Data Saves Lives</a:t>
            </a:r>
            <a:r>
              <a:rPr lang="en-GB" sz="1200" dirty="0"/>
              <a:t> with 3 key priorities which underpin this strategy:</a:t>
            </a:r>
          </a:p>
          <a:p>
            <a:endParaRPr lang="en-GB" sz="1200" dirty="0"/>
          </a:p>
          <a:p>
            <a:r>
              <a:rPr lang="en-GB" sz="1200" b="1" dirty="0">
                <a:solidFill>
                  <a:schemeClr val="tx2"/>
                </a:solidFill>
              </a:rPr>
              <a:t>first</a:t>
            </a:r>
            <a:r>
              <a:rPr lang="en-GB" sz="1200" dirty="0">
                <a:solidFill>
                  <a:schemeClr val="tx2"/>
                </a:solidFill>
              </a:rPr>
              <a:t> to build understanding on how data is used and the potential for data-driven innovation, improving transparency so the public has control over how we are using their data</a:t>
            </a:r>
          </a:p>
          <a:p>
            <a:endParaRPr lang="en-GB" sz="1200" dirty="0">
              <a:solidFill>
                <a:schemeClr val="tx2"/>
              </a:solidFill>
            </a:endParaRPr>
          </a:p>
          <a:p>
            <a:r>
              <a:rPr lang="en-GB" sz="1200" b="1" dirty="0">
                <a:solidFill>
                  <a:schemeClr val="tx2"/>
                </a:solidFill>
              </a:rPr>
              <a:t>second</a:t>
            </a:r>
            <a:r>
              <a:rPr lang="en-GB" sz="1200" dirty="0">
                <a:solidFill>
                  <a:schemeClr val="tx2"/>
                </a:solidFill>
              </a:rPr>
              <a:t> to make appropriate data sharing the norm and not the exception across health, adult social care and public health, to provide the best care possible to the citizens we serve, and to support staff throughout the health and care system</a:t>
            </a:r>
          </a:p>
          <a:p>
            <a:endParaRPr lang="en-GB" sz="1200" dirty="0">
              <a:solidFill>
                <a:schemeClr val="tx2"/>
              </a:solidFill>
            </a:endParaRPr>
          </a:p>
          <a:p>
            <a:r>
              <a:rPr lang="en-GB" sz="1200" b="1" dirty="0">
                <a:solidFill>
                  <a:schemeClr val="tx2"/>
                </a:solidFill>
              </a:rPr>
              <a:t>third</a:t>
            </a:r>
            <a:r>
              <a:rPr lang="en-GB" sz="1200" dirty="0">
                <a:solidFill>
                  <a:schemeClr val="tx2"/>
                </a:solidFill>
              </a:rPr>
              <a:t> to build the right foundations – technical, legal, regulatory – to make that possible</a:t>
            </a:r>
          </a:p>
        </p:txBody>
      </p:sp>
      <p:pic>
        <p:nvPicPr>
          <p:cNvPr id="10" name="Picture 9">
            <a:extLst>
              <a:ext uri="{FF2B5EF4-FFF2-40B4-BE49-F238E27FC236}">
                <a16:creationId xmlns:a16="http://schemas.microsoft.com/office/drawing/2014/main" id="{D77C35AD-5B23-4A2C-B066-52A70839E4CE}"/>
              </a:ext>
            </a:extLst>
          </p:cNvPr>
          <p:cNvPicPr>
            <a:picLocks noChangeAspect="1"/>
          </p:cNvPicPr>
          <p:nvPr/>
        </p:nvPicPr>
        <p:blipFill>
          <a:blip r:embed="rId3"/>
          <a:stretch>
            <a:fillRect/>
          </a:stretch>
        </p:blipFill>
        <p:spPr>
          <a:xfrm>
            <a:off x="5273210" y="4344542"/>
            <a:ext cx="2724035" cy="2505763"/>
          </a:xfrm>
          <a:prstGeom prst="rect">
            <a:avLst/>
          </a:prstGeom>
        </p:spPr>
      </p:pic>
      <p:sp>
        <p:nvSpPr>
          <p:cNvPr id="12" name="TextBox 11">
            <a:extLst>
              <a:ext uri="{FF2B5EF4-FFF2-40B4-BE49-F238E27FC236}">
                <a16:creationId xmlns:a16="http://schemas.microsoft.com/office/drawing/2014/main" id="{DC38161E-5601-4790-8D34-FFAD1493229C}"/>
              </a:ext>
            </a:extLst>
          </p:cNvPr>
          <p:cNvSpPr txBox="1"/>
          <p:nvPr/>
        </p:nvSpPr>
        <p:spPr>
          <a:xfrm>
            <a:off x="7997247" y="4698104"/>
            <a:ext cx="2937243" cy="1332673"/>
          </a:xfrm>
          <a:prstGeom prst="rect">
            <a:avLst/>
          </a:prstGeom>
          <a:noFill/>
        </p:spPr>
        <p:txBody>
          <a:bodyPr wrap="square" rtlCol="0">
            <a:spAutoFit/>
          </a:bodyPr>
          <a:lstStyle/>
          <a:p>
            <a:pPr>
              <a:lnSpc>
                <a:spcPct val="90000"/>
              </a:lnSpc>
              <a:spcAft>
                <a:spcPts val="300"/>
              </a:spcAft>
            </a:pPr>
            <a:r>
              <a:rPr lang="en-GB" sz="1200" dirty="0">
                <a:solidFill>
                  <a:schemeClr val="accent1"/>
                </a:solidFill>
              </a:rPr>
              <a:t>In 2021 NHSx published the What Good Looks Like (</a:t>
            </a:r>
            <a:r>
              <a:rPr lang="en-GB" sz="1200" b="1" dirty="0">
                <a:solidFill>
                  <a:schemeClr val="accent1"/>
                </a:solidFill>
              </a:rPr>
              <a:t>WGLL</a:t>
            </a:r>
            <a:r>
              <a:rPr lang="en-GB" sz="1200" dirty="0">
                <a:solidFill>
                  <a:schemeClr val="accent1"/>
                </a:solidFill>
              </a:rPr>
              <a:t>) guidance and framework for NHS leaders at system and organisation level. </a:t>
            </a:r>
          </a:p>
          <a:p>
            <a:pPr>
              <a:lnSpc>
                <a:spcPct val="90000"/>
              </a:lnSpc>
              <a:spcAft>
                <a:spcPts val="300"/>
              </a:spcAft>
            </a:pPr>
            <a:endParaRPr lang="en-GB" sz="1200" dirty="0">
              <a:solidFill>
                <a:schemeClr val="accent1"/>
              </a:solidFill>
            </a:endParaRPr>
          </a:p>
          <a:p>
            <a:pPr>
              <a:lnSpc>
                <a:spcPct val="90000"/>
              </a:lnSpc>
              <a:spcAft>
                <a:spcPts val="300"/>
              </a:spcAft>
            </a:pPr>
            <a:r>
              <a:rPr lang="en-GB" sz="1200" dirty="0">
                <a:solidFill>
                  <a:schemeClr val="accent1"/>
                </a:solidFill>
              </a:rPr>
              <a:t>The ability to attract funding will be based upon this framework.</a:t>
            </a:r>
          </a:p>
        </p:txBody>
      </p:sp>
      <p:cxnSp>
        <p:nvCxnSpPr>
          <p:cNvPr id="14" name="Straight Connector 13">
            <a:extLst>
              <a:ext uri="{FF2B5EF4-FFF2-40B4-BE49-F238E27FC236}">
                <a16:creationId xmlns:a16="http://schemas.microsoft.com/office/drawing/2014/main" id="{FE5B8515-52EF-4CBF-A1EE-C0194761C2B4}"/>
              </a:ext>
            </a:extLst>
          </p:cNvPr>
          <p:cNvCxnSpPr/>
          <p:nvPr/>
        </p:nvCxnSpPr>
        <p:spPr>
          <a:xfrm>
            <a:off x="5186582" y="139197"/>
            <a:ext cx="0" cy="65118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E53BDDD3-0B04-4077-B9C6-C89C305DA776}"/>
              </a:ext>
            </a:extLst>
          </p:cNvPr>
          <p:cNvSpPr txBox="1">
            <a:spLocks/>
          </p:cNvSpPr>
          <p:nvPr/>
        </p:nvSpPr>
        <p:spPr>
          <a:xfrm>
            <a:off x="202001" y="5294408"/>
            <a:ext cx="4669894" cy="1472737"/>
          </a:xfrm>
          <a:prstGeom prst="rect">
            <a:avLst/>
          </a:prstGeom>
          <a:ln>
            <a:solidFill>
              <a:schemeClr val="tx1"/>
            </a:solidFill>
          </a:ln>
        </p:spPr>
        <p:txBody>
          <a:bodyPr vert="horz" lIns="0" tIns="0" rIns="0" bIns="0" rtlCol="0">
            <a:normAutofit/>
          </a:bodyPr>
          <a:lst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b="1" dirty="0">
                <a:solidFill>
                  <a:schemeClr val="tx1"/>
                </a:solidFill>
              </a:rPr>
              <a:t>Links:</a:t>
            </a:r>
          </a:p>
          <a:p>
            <a:r>
              <a:rPr lang="en-GB" sz="800" dirty="0">
                <a:solidFill>
                  <a:schemeClr val="tx1"/>
                </a:solidFill>
              </a:rPr>
              <a:t>NHS Long Term Plan, January 2019</a:t>
            </a:r>
          </a:p>
          <a:p>
            <a:r>
              <a:rPr lang="en-GB" sz="800" dirty="0">
                <a:solidFill>
                  <a:schemeClr val="tx1"/>
                </a:solidFill>
                <a:hlinkClick r:id="rId4"/>
              </a:rPr>
              <a:t>https://www.longtermplan.nhs.uk/wp-content/uploads/2019/08/nhs-long-term-plan-version-1.2.pdf</a:t>
            </a:r>
            <a:endParaRPr lang="en-GB" sz="800" dirty="0">
              <a:solidFill>
                <a:schemeClr val="tx1"/>
              </a:solidFill>
            </a:endParaRPr>
          </a:p>
          <a:p>
            <a:endParaRPr lang="en-GB" sz="800" dirty="0">
              <a:solidFill>
                <a:schemeClr val="tx1"/>
              </a:solidFill>
            </a:endParaRPr>
          </a:p>
          <a:p>
            <a:r>
              <a:rPr lang="en-GB" sz="800" dirty="0">
                <a:solidFill>
                  <a:schemeClr val="tx1"/>
                </a:solidFill>
              </a:rPr>
              <a:t>Department for Health and Social Care, Data Strategy, June 2021</a:t>
            </a:r>
          </a:p>
          <a:p>
            <a:r>
              <a:rPr lang="en-GB" sz="800" dirty="0">
                <a:hlinkClick r:id="rId5"/>
              </a:rPr>
              <a:t>Data saves lives: reshaping health and social care with data (draft) - GOV.UK (www.gov.uk)</a:t>
            </a:r>
            <a:endParaRPr lang="en-GB" sz="800" dirty="0"/>
          </a:p>
          <a:p>
            <a:endParaRPr lang="en-GB" sz="800" dirty="0">
              <a:solidFill>
                <a:schemeClr val="tx1"/>
              </a:solidFill>
            </a:endParaRPr>
          </a:p>
          <a:p>
            <a:r>
              <a:rPr lang="en-GB" sz="800" dirty="0">
                <a:solidFill>
                  <a:schemeClr val="tx1"/>
                </a:solidFill>
              </a:rPr>
              <a:t>NHSX What Good Looks Like Digital Maturity Framework, August 2021</a:t>
            </a:r>
          </a:p>
          <a:p>
            <a:r>
              <a:rPr lang="en-GB" sz="800" dirty="0">
                <a:hlinkClick r:id="rId6"/>
              </a:rPr>
              <a:t>What Good Looks Like framework – NHSX</a:t>
            </a:r>
            <a:endParaRPr lang="en-GB" sz="800" dirty="0"/>
          </a:p>
          <a:p>
            <a:endParaRPr lang="en-GB" sz="1400" dirty="0">
              <a:solidFill>
                <a:schemeClr val="tx1"/>
              </a:solidFill>
            </a:endParaRPr>
          </a:p>
        </p:txBody>
      </p:sp>
      <p:sp>
        <p:nvSpPr>
          <p:cNvPr id="15" name="TextBox 14">
            <a:extLst>
              <a:ext uri="{FF2B5EF4-FFF2-40B4-BE49-F238E27FC236}">
                <a16:creationId xmlns:a16="http://schemas.microsoft.com/office/drawing/2014/main" id="{E8973279-CF55-43BA-9FCA-F4C111369992}"/>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8</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16" name="Rectangle 15">
            <a:extLst>
              <a:ext uri="{FF2B5EF4-FFF2-40B4-BE49-F238E27FC236}">
                <a16:creationId xmlns:a16="http://schemas.microsoft.com/office/drawing/2014/main" id="{6194B711-DC12-4FD0-A016-36F54F87CF9F}"/>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9629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832757-9C89-4525-A363-AA548C769C5B}"/>
              </a:ext>
            </a:extLst>
          </p:cNvPr>
          <p:cNvPicPr>
            <a:picLocks noChangeAspect="1"/>
          </p:cNvPicPr>
          <p:nvPr/>
        </p:nvPicPr>
        <p:blipFill>
          <a:blip r:embed="rId3">
            <a:duotone>
              <a:schemeClr val="accent1">
                <a:shade val="45000"/>
                <a:satMod val="135000"/>
              </a:schemeClr>
              <a:prstClr val="white"/>
            </a:duotone>
          </a:blip>
          <a:stretch>
            <a:fillRect/>
          </a:stretch>
        </p:blipFill>
        <p:spPr>
          <a:xfrm>
            <a:off x="3326646" y="1543279"/>
            <a:ext cx="2619436" cy="2579137"/>
          </a:xfrm>
          <a:prstGeom prst="rect">
            <a:avLst/>
          </a:prstGeom>
        </p:spPr>
      </p:pic>
      <p:sp>
        <p:nvSpPr>
          <p:cNvPr id="2" name="Title 1">
            <a:extLst>
              <a:ext uri="{FF2B5EF4-FFF2-40B4-BE49-F238E27FC236}">
                <a16:creationId xmlns:a16="http://schemas.microsoft.com/office/drawing/2014/main" id="{5BA015F8-C6F3-4591-B2EA-45C1AE87A5CF}"/>
              </a:ext>
            </a:extLst>
          </p:cNvPr>
          <p:cNvSpPr>
            <a:spLocks noGrp="1"/>
          </p:cNvSpPr>
          <p:nvPr>
            <p:ph type="title"/>
          </p:nvPr>
        </p:nvSpPr>
        <p:spPr>
          <a:xfrm>
            <a:off x="1147203" y="108843"/>
            <a:ext cx="8578147" cy="779463"/>
          </a:xfrm>
        </p:spPr>
        <p:txBody>
          <a:bodyPr/>
          <a:lstStyle/>
          <a:p>
            <a:r>
              <a:rPr lang="en-GB" dirty="0">
                <a:latin typeface="Calibri" panose="020F0502020204030204" pitchFamily="34" charset="0"/>
                <a:cs typeface="Calibri" panose="020F0502020204030204" pitchFamily="34" charset="0"/>
              </a:rPr>
              <a:t>Where We Are Now</a:t>
            </a:r>
          </a:p>
        </p:txBody>
      </p:sp>
      <p:sp>
        <p:nvSpPr>
          <p:cNvPr id="4" name="Slide Number Placeholder 3">
            <a:extLst>
              <a:ext uri="{FF2B5EF4-FFF2-40B4-BE49-F238E27FC236}">
                <a16:creationId xmlns:a16="http://schemas.microsoft.com/office/drawing/2014/main" id="{7BC12D53-7EF5-4950-BFFA-F86B83923111}"/>
              </a:ext>
            </a:extLst>
          </p:cNvPr>
          <p:cNvSpPr>
            <a:spLocks noGrp="1"/>
          </p:cNvSpPr>
          <p:nvPr>
            <p:ph type="sldNum" sz="quarter" idx="12"/>
          </p:nvPr>
        </p:nvSpPr>
        <p:spPr/>
        <p:txBody>
          <a:bodyPr/>
          <a:lstStyle/>
          <a:p>
            <a:fld id="{01898949-DBEE-42AF-93B8-E24DF2BBF04D}" type="slidenum">
              <a:rPr lang="en-GB" smtClean="0"/>
              <a:t>15</a:t>
            </a:fld>
            <a:endParaRPr lang="en-GB" dirty="0"/>
          </a:p>
        </p:txBody>
      </p:sp>
      <p:sp>
        <p:nvSpPr>
          <p:cNvPr id="5" name="Rectangle 4">
            <a:extLst>
              <a:ext uri="{FF2B5EF4-FFF2-40B4-BE49-F238E27FC236}">
                <a16:creationId xmlns:a16="http://schemas.microsoft.com/office/drawing/2014/main" id="{6B6AC70F-D47E-4180-9BB2-FBF483675A3D}"/>
              </a:ext>
            </a:extLst>
          </p:cNvPr>
          <p:cNvSpPr/>
          <p:nvPr/>
        </p:nvSpPr>
        <p:spPr>
          <a:xfrm>
            <a:off x="192670" y="983305"/>
            <a:ext cx="5868000" cy="5373108"/>
          </a:xfrm>
          <a:prstGeom prst="rect">
            <a:avLst/>
          </a:prstGeom>
          <a:no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108000" bIns="0" numCol="1" spcCol="0" rtlCol="0" fromWordArt="0" anchor="t" anchorCtr="0" forceAA="0" compatLnSpc="1">
            <a:prstTxWarp prst="textNoShape">
              <a:avLst/>
            </a:prstTxWarp>
            <a:noAutofit/>
          </a:bodyPr>
          <a:lstStyle/>
          <a:p>
            <a:pPr marL="96838" lvl="1"/>
            <a:endParaRPr lang="en-GB" sz="1200" b="1" dirty="0">
              <a:solidFill>
                <a:srgbClr val="425563"/>
              </a:solidFill>
              <a:ea typeface="Calibri" panose="020F0502020204030204" pitchFamily="34" charset="0"/>
              <a:cs typeface="Times New Roman" panose="02020603050405020304" pitchFamily="18" charset="0"/>
            </a:endParaRPr>
          </a:p>
          <a:p>
            <a:pPr marL="96838" lvl="1"/>
            <a:r>
              <a:rPr lang="en-GB" sz="1600" b="1" dirty="0">
                <a:solidFill>
                  <a:srgbClr val="425563"/>
                </a:solidFill>
                <a:latin typeface="Calibri" panose="020F0502020204030204" pitchFamily="34" charset="0"/>
                <a:ea typeface="Calibri" panose="020F0502020204030204" pitchFamily="34" charset="0"/>
                <a:cs typeface="Calibri" panose="020F0502020204030204" pitchFamily="34" charset="0"/>
              </a:rPr>
              <a:t>‘What Good Looks Like’ – 7 Domains of Digital Maturity*</a:t>
            </a:r>
          </a:p>
          <a:p>
            <a:pPr marL="96838" lvl="1"/>
            <a:endParaRPr lang="en-GB" sz="1400" b="1" dirty="0">
              <a:solidFill>
                <a:srgbClr val="425563"/>
              </a:solidFill>
              <a:latin typeface="Calibri" panose="020F0502020204030204" pitchFamily="34" charset="0"/>
              <a:ea typeface="Calibri" panose="020F0502020204030204" pitchFamily="34" charset="0"/>
              <a:cs typeface="Calibri" panose="020F0502020204030204" pitchFamily="34" charset="0"/>
            </a:endParaRPr>
          </a:p>
          <a:p>
            <a:pPr marL="96838" lvl="1"/>
            <a:endParaRPr lang="en-GB" sz="1400" b="1" dirty="0">
              <a:solidFill>
                <a:srgbClr val="425563"/>
              </a:solidFill>
              <a:latin typeface="Calibri" panose="020F0502020204030204" pitchFamily="34" charset="0"/>
              <a:ea typeface="Calibri" panose="020F0502020204030204" pitchFamily="34" charset="0"/>
              <a:cs typeface="Calibri" panose="020F0502020204030204" pitchFamily="34" charset="0"/>
            </a:endParaRPr>
          </a:p>
          <a:p>
            <a:pPr marL="96838" lvl="1"/>
            <a:endParaRPr lang="en-GB" sz="1200" b="1" dirty="0">
              <a:solidFill>
                <a:srgbClr val="425563"/>
              </a:solidFill>
              <a:ea typeface="Calibri" panose="020F0502020204030204" pitchFamily="34" charset="0"/>
              <a:cs typeface="Times New Roman" panose="02020603050405020304" pitchFamily="18" charset="0"/>
            </a:endParaRPr>
          </a:p>
          <a:p>
            <a:pPr marL="96838" lvl="1">
              <a:lnSpc>
                <a:spcPts val="1600"/>
              </a:lnSpc>
              <a:spcAft>
                <a:spcPts val="1200"/>
              </a:spcAft>
            </a:pPr>
            <a:endParaRPr lang="en-GB" sz="1200" dirty="0">
              <a:solidFill>
                <a:srgbClr val="425563"/>
              </a:solidFill>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6AA2827-1F51-47A0-9169-3295DF15BA5E}"/>
              </a:ext>
            </a:extLst>
          </p:cNvPr>
          <p:cNvSpPr/>
          <p:nvPr/>
        </p:nvSpPr>
        <p:spPr>
          <a:xfrm>
            <a:off x="6129156" y="983305"/>
            <a:ext cx="5868000" cy="5373108"/>
          </a:xfrm>
          <a:prstGeom prst="rect">
            <a:avLst/>
          </a:prstGeom>
          <a:no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108000" bIns="0" numCol="1" spcCol="0" rtlCol="0" fromWordArt="0" anchor="t" anchorCtr="0" forceAA="0" compatLnSpc="1">
            <a:prstTxWarp prst="textNoShape">
              <a:avLst/>
            </a:prstTxWarp>
            <a:noAutofit/>
          </a:bodyPr>
          <a:lstStyle/>
          <a:p>
            <a:pPr marL="96838" lvl="1"/>
            <a:endParaRPr lang="en-GB" sz="1200" b="1" dirty="0">
              <a:solidFill>
                <a:srgbClr val="425563"/>
              </a:solidFill>
              <a:ea typeface="Calibri" panose="020F0502020204030204" pitchFamily="34" charset="0"/>
              <a:cs typeface="Times New Roman" panose="02020603050405020304" pitchFamily="18" charset="0"/>
            </a:endParaRPr>
          </a:p>
          <a:p>
            <a:pPr marL="96838" lvl="1"/>
            <a:r>
              <a:rPr lang="en-GB" sz="1200" b="1" dirty="0">
                <a:solidFill>
                  <a:srgbClr val="425563"/>
                </a:solidFill>
                <a:ea typeface="Calibri" panose="020F0502020204030204" pitchFamily="34" charset="0"/>
                <a:cs typeface="Times New Roman" panose="02020603050405020304" pitchFamily="18" charset="0"/>
              </a:rPr>
              <a:t>Solent’s Self Assessed Digital Maturity – Summer 2021</a:t>
            </a:r>
          </a:p>
          <a:p>
            <a:pPr marL="268288" lvl="1" indent="-171450">
              <a:lnSpc>
                <a:spcPts val="1600"/>
              </a:lnSpc>
              <a:spcAft>
                <a:spcPts val="1200"/>
              </a:spcAft>
              <a:buFont typeface="Arial" panose="020B0604020202020204" pitchFamily="34" charset="0"/>
              <a:buChar char="•"/>
            </a:pPr>
            <a:endParaRPr lang="en-GB" sz="1200" dirty="0">
              <a:solidFill>
                <a:srgbClr val="425563"/>
              </a:solidFill>
              <a:ea typeface="Calibri" panose="020F0502020204030204" pitchFamily="34" charset="0"/>
              <a:cs typeface="Times New Roman" panose="02020603050405020304" pitchFamily="18" charset="0"/>
            </a:endParaRPr>
          </a:p>
          <a:p>
            <a:pPr marL="268288" lvl="1" indent="-171450">
              <a:lnSpc>
                <a:spcPts val="1600"/>
              </a:lnSpc>
              <a:spcAft>
                <a:spcPts val="1200"/>
              </a:spcAft>
              <a:buFont typeface="Arial" panose="020B0604020202020204" pitchFamily="34" charset="0"/>
              <a:buChar char="•"/>
            </a:pPr>
            <a:endParaRPr lang="en-GB" sz="1200" dirty="0">
              <a:solidFill>
                <a:srgbClr val="425563"/>
              </a:solidFill>
              <a:ea typeface="Calibri" panose="020F0502020204030204" pitchFamily="34" charset="0"/>
              <a:cs typeface="Times New Roman" panose="02020603050405020304" pitchFamily="18" charset="0"/>
            </a:endParaRPr>
          </a:p>
          <a:p>
            <a:pPr marL="268288" lvl="1" indent="-171450">
              <a:lnSpc>
                <a:spcPts val="1600"/>
              </a:lnSpc>
              <a:spcAft>
                <a:spcPts val="1200"/>
              </a:spcAft>
              <a:buFont typeface="Arial" panose="020B0604020202020204" pitchFamily="34" charset="0"/>
              <a:buChar char="•"/>
            </a:pPr>
            <a:endParaRPr lang="en-GB" sz="1200" dirty="0">
              <a:solidFill>
                <a:srgbClr val="425563"/>
              </a:solidFill>
              <a:ea typeface="Calibri" panose="020F0502020204030204" pitchFamily="34" charset="0"/>
              <a:cs typeface="Times New Roman" panose="02020603050405020304" pitchFamily="18" charset="0"/>
            </a:endParaRPr>
          </a:p>
          <a:p>
            <a:pPr marL="268288" lvl="1" indent="-171450">
              <a:lnSpc>
                <a:spcPts val="1600"/>
              </a:lnSpc>
              <a:spcAft>
                <a:spcPts val="1200"/>
              </a:spcAft>
              <a:buFont typeface="Arial" panose="020B0604020202020204" pitchFamily="34" charset="0"/>
              <a:buChar char="•"/>
            </a:pPr>
            <a:endParaRPr lang="en-GB" sz="1200" dirty="0">
              <a:solidFill>
                <a:srgbClr val="425563"/>
              </a:solidFill>
              <a:ea typeface="Calibri" panose="020F0502020204030204" pitchFamily="34" charset="0"/>
              <a:cs typeface="Times New Roman" panose="02020603050405020304" pitchFamily="18" charset="0"/>
            </a:endParaRPr>
          </a:p>
          <a:p>
            <a:pPr marL="268288" lvl="1" indent="-171450">
              <a:lnSpc>
                <a:spcPts val="1600"/>
              </a:lnSpc>
              <a:spcAft>
                <a:spcPts val="1200"/>
              </a:spcAft>
              <a:buFont typeface="Arial" panose="020B0604020202020204" pitchFamily="34" charset="0"/>
              <a:buChar char="•"/>
            </a:pPr>
            <a:endParaRPr lang="en-GB" sz="1200" dirty="0">
              <a:solidFill>
                <a:srgbClr val="425563"/>
              </a:solidFill>
              <a:ea typeface="Calibri" panose="020F0502020204030204" pitchFamily="34" charset="0"/>
              <a:cs typeface="Times New Roman" panose="02020603050405020304" pitchFamily="18" charset="0"/>
            </a:endParaRPr>
          </a:p>
          <a:p>
            <a:pPr marL="268288" lvl="1" indent="-171450">
              <a:lnSpc>
                <a:spcPts val="1600"/>
              </a:lnSpc>
              <a:spcAft>
                <a:spcPts val="1200"/>
              </a:spcAft>
              <a:buFont typeface="Arial" panose="020B0604020202020204" pitchFamily="34" charset="0"/>
              <a:buChar char="•"/>
            </a:pPr>
            <a:endParaRPr lang="en-GB" sz="1200" dirty="0">
              <a:solidFill>
                <a:srgbClr val="425563"/>
              </a:solidFill>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C17DEF5-B62D-4CAA-98B3-E0B983D46885}"/>
              </a:ext>
            </a:extLst>
          </p:cNvPr>
          <p:cNvSpPr txBox="1"/>
          <p:nvPr/>
        </p:nvSpPr>
        <p:spPr>
          <a:xfrm>
            <a:off x="325079" y="1738833"/>
            <a:ext cx="2869158" cy="1661993"/>
          </a:xfrm>
          <a:prstGeom prst="rect">
            <a:avLst/>
          </a:prstGeom>
          <a:noFill/>
        </p:spPr>
        <p:txBody>
          <a:bodyPr wrap="square" rtlCol="0">
            <a:spAutoFit/>
          </a:bodyPr>
          <a:lstStyle/>
          <a:p>
            <a:pPr marL="171450" indent="-171450">
              <a:buFont typeface="Arial" panose="020B0604020202020204" pitchFamily="34" charset="0"/>
              <a:buChar char="•"/>
            </a:pPr>
            <a:r>
              <a:rPr lang="en-GB" sz="1200" b="1" dirty="0">
                <a:solidFill>
                  <a:srgbClr val="425563"/>
                </a:solidFill>
                <a:latin typeface="Calibri" panose="020F0502020204030204" pitchFamily="34" charset="0"/>
                <a:cs typeface="Calibri" panose="020F0502020204030204" pitchFamily="34" charset="0"/>
              </a:rPr>
              <a:t>Well led: </a:t>
            </a:r>
            <a:r>
              <a:rPr lang="en-GB" sz="1100" dirty="0">
                <a:solidFill>
                  <a:srgbClr val="425563"/>
                </a:solidFill>
                <a:latin typeface="Calibri" panose="020F0502020204030204" pitchFamily="34" charset="0"/>
                <a:cs typeface="Calibri" panose="020F0502020204030204" pitchFamily="34" charset="0"/>
              </a:rPr>
              <a:t>Our leadership is confident and inspires a culture of digital transformation, data literacy, inclusion and collaboration.</a:t>
            </a:r>
          </a:p>
          <a:p>
            <a:pPr marL="171450" indent="-171450">
              <a:buFont typeface="Arial" panose="020B0604020202020204" pitchFamily="34" charset="0"/>
              <a:buChar char="•"/>
            </a:pPr>
            <a:endParaRPr lang="en-GB" sz="1200" dirty="0">
              <a:solidFill>
                <a:srgbClr val="425563"/>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dirty="0">
                <a:solidFill>
                  <a:srgbClr val="425563"/>
                </a:solidFill>
                <a:latin typeface="Calibri" panose="020F0502020204030204" pitchFamily="34" charset="0"/>
                <a:cs typeface="Calibri" panose="020F0502020204030204" pitchFamily="34" charset="0"/>
              </a:rPr>
              <a:t>Ensure smart foundations: </a:t>
            </a:r>
            <a:r>
              <a:rPr lang="en-GB" sz="1100" dirty="0">
                <a:solidFill>
                  <a:srgbClr val="425563"/>
                </a:solidFill>
                <a:latin typeface="Calibri" panose="020F0502020204030204" pitchFamily="34" charset="0"/>
                <a:cs typeface="Calibri" panose="020F0502020204030204" pitchFamily="34" charset="0"/>
              </a:rPr>
              <a:t>we have reliable, modern, safe and resilient infrastructure and data capabilities.  We review and continuously improve our core IT and digital services. </a:t>
            </a:r>
            <a:endParaRPr lang="en-GB" sz="1200" dirty="0">
              <a:solidFill>
                <a:srgbClr val="425563"/>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BD48821-98D3-4512-9014-BB6F90E029F6}"/>
              </a:ext>
            </a:extLst>
          </p:cNvPr>
          <p:cNvSpPr txBox="1"/>
          <p:nvPr/>
        </p:nvSpPr>
        <p:spPr>
          <a:xfrm>
            <a:off x="342900" y="3463197"/>
            <a:ext cx="3181535" cy="615553"/>
          </a:xfrm>
          <a:prstGeom prst="rect">
            <a:avLst/>
          </a:prstGeom>
          <a:noFill/>
        </p:spPr>
        <p:txBody>
          <a:bodyPr wrap="square" rtlCol="0">
            <a:spAutoFit/>
          </a:bodyPr>
          <a:lstStyle/>
          <a:p>
            <a:pPr marL="171450" indent="-171450">
              <a:buFont typeface="Arial" panose="020B0604020202020204" pitchFamily="34" charset="0"/>
              <a:buChar char="•"/>
            </a:pPr>
            <a:r>
              <a:rPr lang="en-GB" sz="1200" b="1" dirty="0">
                <a:solidFill>
                  <a:srgbClr val="425563"/>
                </a:solidFill>
                <a:latin typeface="Calibri" panose="020F0502020204030204" pitchFamily="34" charset="0"/>
                <a:cs typeface="Calibri" panose="020F0502020204030204" pitchFamily="34" charset="0"/>
              </a:rPr>
              <a:t>Safe practice: </a:t>
            </a:r>
            <a:r>
              <a:rPr lang="en-GB" sz="1100" dirty="0">
                <a:solidFill>
                  <a:srgbClr val="425563"/>
                </a:solidFill>
                <a:latin typeface="Calibri" panose="020F0502020204030204" pitchFamily="34" charset="0"/>
                <a:cs typeface="Calibri" panose="020F0502020204030204" pitchFamily="34" charset="0"/>
              </a:rPr>
              <a:t>we ensure that our systems, and our use of technology meets and maintains high-quality safety and service standards.</a:t>
            </a:r>
            <a:endParaRPr lang="en-GB" sz="1200" dirty="0">
              <a:solidFill>
                <a:srgbClr val="425563"/>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0AC3090-606D-471C-8027-8A3D3E679AFF}"/>
              </a:ext>
            </a:extLst>
          </p:cNvPr>
          <p:cNvSpPr txBox="1"/>
          <p:nvPr/>
        </p:nvSpPr>
        <p:spPr>
          <a:xfrm>
            <a:off x="342900" y="4179985"/>
            <a:ext cx="5524500" cy="2062103"/>
          </a:xfrm>
          <a:prstGeom prst="rect">
            <a:avLst/>
          </a:prstGeom>
          <a:noFill/>
        </p:spPr>
        <p:txBody>
          <a:bodyPr wrap="square" rtlCol="0">
            <a:spAutoFit/>
          </a:bodyPr>
          <a:lstStyle/>
          <a:p>
            <a:pPr marL="171450" indent="-171450">
              <a:buFont typeface="Arial" panose="020B0604020202020204" pitchFamily="34" charset="0"/>
              <a:buChar char="•"/>
            </a:pPr>
            <a:r>
              <a:rPr lang="en-GB" sz="1200" b="1" dirty="0">
                <a:solidFill>
                  <a:srgbClr val="425563"/>
                </a:solidFill>
                <a:latin typeface="Calibri" panose="020F0502020204030204" pitchFamily="34" charset="0"/>
                <a:cs typeface="Calibri" panose="020F0502020204030204" pitchFamily="34" charset="0"/>
              </a:rPr>
              <a:t>Supported people: </a:t>
            </a:r>
            <a:r>
              <a:rPr lang="en-GB" sz="1100" dirty="0">
                <a:solidFill>
                  <a:srgbClr val="425563"/>
                </a:solidFill>
                <a:latin typeface="Calibri" panose="020F0502020204030204" pitchFamily="34" charset="0"/>
                <a:cs typeface="Calibri" panose="020F0502020204030204" pitchFamily="34" charset="0"/>
              </a:rPr>
              <a:t>our workforce are digitally literate and empowered to work with data and technology systems – and we can work frictionlessly across our ICS.</a:t>
            </a:r>
          </a:p>
          <a:p>
            <a:pPr marL="171450" indent="-171450">
              <a:buFont typeface="Arial" panose="020B0604020202020204" pitchFamily="34" charset="0"/>
              <a:buChar char="•"/>
            </a:pPr>
            <a:endParaRPr lang="en-GB" sz="1200" b="1" dirty="0">
              <a:solidFill>
                <a:srgbClr val="425563"/>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dirty="0">
                <a:solidFill>
                  <a:srgbClr val="425563"/>
                </a:solidFill>
                <a:latin typeface="Calibri" panose="020F0502020204030204" pitchFamily="34" charset="0"/>
                <a:cs typeface="Calibri" panose="020F0502020204030204" pitchFamily="34" charset="0"/>
              </a:rPr>
              <a:t>Improve care: </a:t>
            </a:r>
            <a:r>
              <a:rPr lang="en-GB" sz="1100" dirty="0">
                <a:solidFill>
                  <a:srgbClr val="425563"/>
                </a:solidFill>
                <a:latin typeface="Calibri" panose="020F0502020204030204" pitchFamily="34" charset="0"/>
                <a:cs typeface="Calibri" panose="020F0502020204030204" pitchFamily="34" charset="0"/>
              </a:rPr>
              <a:t>we make best use of technology and data to improve care pathways across our ICS.</a:t>
            </a:r>
          </a:p>
          <a:p>
            <a:pPr marL="171450" indent="-171450">
              <a:buFont typeface="Arial" panose="020B0604020202020204" pitchFamily="34" charset="0"/>
              <a:buChar char="•"/>
            </a:pPr>
            <a:endParaRPr lang="en-GB" sz="1200" b="1" dirty="0">
              <a:solidFill>
                <a:srgbClr val="425563"/>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dirty="0">
                <a:solidFill>
                  <a:srgbClr val="425563"/>
                </a:solidFill>
                <a:latin typeface="Calibri" panose="020F0502020204030204" pitchFamily="34" charset="0"/>
                <a:cs typeface="Calibri" panose="020F0502020204030204" pitchFamily="34" charset="0"/>
              </a:rPr>
              <a:t>Healthy populations: </a:t>
            </a:r>
            <a:r>
              <a:rPr lang="en-GB" sz="1100" dirty="0">
                <a:solidFill>
                  <a:srgbClr val="425563"/>
                </a:solidFill>
                <a:latin typeface="Calibri" panose="020F0502020204030204" pitchFamily="34" charset="0"/>
                <a:cs typeface="Calibri" panose="020F0502020204030204" pitchFamily="34" charset="0"/>
              </a:rPr>
              <a:t>we have an effective strategy to encourage innovative thinking, developing new models of care informed by data insights and digital capabilities.</a:t>
            </a:r>
          </a:p>
          <a:p>
            <a:pPr marL="171450" indent="-171450">
              <a:buFont typeface="Arial" panose="020B0604020202020204" pitchFamily="34" charset="0"/>
              <a:buChar char="•"/>
            </a:pPr>
            <a:endParaRPr lang="en-GB" sz="1200" b="1" dirty="0">
              <a:solidFill>
                <a:srgbClr val="425563"/>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dirty="0">
                <a:solidFill>
                  <a:srgbClr val="425563"/>
                </a:solidFill>
                <a:latin typeface="Calibri" panose="020F0502020204030204" pitchFamily="34" charset="0"/>
                <a:cs typeface="Calibri" panose="020F0502020204030204" pitchFamily="34" charset="0"/>
              </a:rPr>
              <a:t>Empower citizens: </a:t>
            </a:r>
            <a:r>
              <a:rPr lang="en-GB" sz="1100" dirty="0">
                <a:solidFill>
                  <a:srgbClr val="425563"/>
                </a:solidFill>
                <a:latin typeface="Calibri" panose="020F0502020204030204" pitchFamily="34" charset="0"/>
                <a:cs typeface="Calibri" panose="020F0502020204030204" pitchFamily="34" charset="0"/>
              </a:rPr>
              <a:t>citizens are at the centre of our service design.  We ensure that our digital services suit all health literacy, inclusion and demographic needs.</a:t>
            </a:r>
          </a:p>
        </p:txBody>
      </p:sp>
      <p:pic>
        <p:nvPicPr>
          <p:cNvPr id="11" name="Picture 10">
            <a:extLst>
              <a:ext uri="{FF2B5EF4-FFF2-40B4-BE49-F238E27FC236}">
                <a16:creationId xmlns:a16="http://schemas.microsoft.com/office/drawing/2014/main" id="{8170CD88-F3D4-44C1-BE66-ACF898109313}"/>
              </a:ext>
            </a:extLst>
          </p:cNvPr>
          <p:cNvPicPr>
            <a:picLocks noChangeAspect="1"/>
          </p:cNvPicPr>
          <p:nvPr/>
        </p:nvPicPr>
        <p:blipFill>
          <a:blip r:embed="rId4"/>
          <a:stretch>
            <a:fillRect/>
          </a:stretch>
        </p:blipFill>
        <p:spPr>
          <a:xfrm>
            <a:off x="6740852" y="1588310"/>
            <a:ext cx="4644607" cy="3681379"/>
          </a:xfrm>
          <a:prstGeom prst="rect">
            <a:avLst/>
          </a:prstGeom>
        </p:spPr>
      </p:pic>
      <p:sp>
        <p:nvSpPr>
          <p:cNvPr id="12" name="TextBox 11">
            <a:extLst>
              <a:ext uri="{FF2B5EF4-FFF2-40B4-BE49-F238E27FC236}">
                <a16:creationId xmlns:a16="http://schemas.microsoft.com/office/drawing/2014/main" id="{23F8BE34-9AC6-488F-8A98-20D54202EBCB}"/>
              </a:ext>
            </a:extLst>
          </p:cNvPr>
          <p:cNvSpPr txBox="1"/>
          <p:nvPr/>
        </p:nvSpPr>
        <p:spPr>
          <a:xfrm>
            <a:off x="8425353" y="5453083"/>
            <a:ext cx="1610184" cy="830997"/>
          </a:xfrm>
          <a:prstGeom prst="rect">
            <a:avLst/>
          </a:prstGeom>
          <a:noFill/>
        </p:spPr>
        <p:txBody>
          <a:bodyPr wrap="none" rtlCol="0">
            <a:spAutoFit/>
          </a:bodyPr>
          <a:lstStyle/>
          <a:p>
            <a:r>
              <a:rPr lang="en-GB" sz="1200" dirty="0">
                <a:solidFill>
                  <a:srgbClr val="425563"/>
                </a:solidFill>
                <a:latin typeface="Calibri" panose="020F0502020204030204" pitchFamily="34" charset="0"/>
                <a:cs typeface="Calibri" panose="020F0502020204030204" pitchFamily="34" charset="0"/>
              </a:rPr>
              <a:t>4 = outstanding</a:t>
            </a:r>
          </a:p>
          <a:p>
            <a:r>
              <a:rPr lang="en-GB" sz="1200" dirty="0">
                <a:solidFill>
                  <a:srgbClr val="425563"/>
                </a:solidFill>
                <a:latin typeface="Calibri" panose="020F0502020204030204" pitchFamily="34" charset="0"/>
                <a:cs typeface="Calibri" panose="020F0502020204030204" pitchFamily="34" charset="0"/>
              </a:rPr>
              <a:t>3 = good</a:t>
            </a:r>
          </a:p>
          <a:p>
            <a:r>
              <a:rPr lang="en-GB" sz="1200" dirty="0">
                <a:solidFill>
                  <a:srgbClr val="425563"/>
                </a:solidFill>
                <a:latin typeface="Calibri" panose="020F0502020204030204" pitchFamily="34" charset="0"/>
                <a:cs typeface="Calibri" panose="020F0502020204030204" pitchFamily="34" charset="0"/>
              </a:rPr>
              <a:t>2 = ‘in progress’</a:t>
            </a:r>
          </a:p>
          <a:p>
            <a:r>
              <a:rPr lang="en-GB" sz="1200" dirty="0">
                <a:solidFill>
                  <a:srgbClr val="425563"/>
                </a:solidFill>
                <a:latin typeface="Calibri" panose="020F0502020204030204" pitchFamily="34" charset="0"/>
                <a:cs typeface="Calibri" panose="020F0502020204030204" pitchFamily="34" charset="0"/>
              </a:rPr>
              <a:t>1 = ‘requires attention’</a:t>
            </a:r>
          </a:p>
        </p:txBody>
      </p:sp>
      <p:sp>
        <p:nvSpPr>
          <p:cNvPr id="14" name="TextBox 13">
            <a:extLst>
              <a:ext uri="{FF2B5EF4-FFF2-40B4-BE49-F238E27FC236}">
                <a16:creationId xmlns:a16="http://schemas.microsoft.com/office/drawing/2014/main" id="{C9C399BB-D622-46D6-B7D7-B0D4FA3E963E}"/>
              </a:ext>
            </a:extLst>
          </p:cNvPr>
          <p:cNvSpPr txBox="1"/>
          <p:nvPr/>
        </p:nvSpPr>
        <p:spPr>
          <a:xfrm>
            <a:off x="192670" y="6472158"/>
            <a:ext cx="8339640" cy="276999"/>
          </a:xfrm>
          <a:prstGeom prst="rect">
            <a:avLst/>
          </a:prstGeom>
          <a:solidFill>
            <a:schemeClr val="tx1">
              <a:lumMod val="65000"/>
              <a:lumOff val="35000"/>
            </a:schemeClr>
          </a:solidFill>
          <a:ln>
            <a:solidFill>
              <a:schemeClr val="tx1"/>
            </a:solidFill>
          </a:ln>
        </p:spPr>
        <p:txBody>
          <a:bodyPr wrap="square" rtlCol="0">
            <a:spAutoFit/>
          </a:bodyPr>
          <a:lstStyle/>
          <a:p>
            <a:r>
              <a:rPr lang="en-GB" sz="1200" dirty="0">
                <a:solidFill>
                  <a:schemeClr val="bg1"/>
                </a:solidFill>
              </a:rPr>
              <a:t>* </a:t>
            </a:r>
            <a:r>
              <a:rPr lang="en-GB" sz="1000" dirty="0">
                <a:solidFill>
                  <a:schemeClr val="bg1"/>
                </a:solidFill>
              </a:rPr>
              <a:t>NHSX published ‘</a:t>
            </a:r>
            <a:r>
              <a:rPr lang="en-GB" sz="1000" dirty="0">
                <a:solidFill>
                  <a:srgbClr val="FFC000"/>
                </a:solidFill>
              </a:rPr>
              <a:t>What Good Looks Like</a:t>
            </a:r>
            <a:r>
              <a:rPr lang="en-GB" sz="1000" dirty="0">
                <a:solidFill>
                  <a:schemeClr val="bg1"/>
                </a:solidFill>
              </a:rPr>
              <a:t>’ digital maturity framework (August 2021) for provider organisations and ICSs to evaluate against.</a:t>
            </a:r>
            <a:endParaRPr lang="en-GB" sz="1200" dirty="0">
              <a:solidFill>
                <a:schemeClr val="bg1"/>
              </a:solidFill>
            </a:endParaRPr>
          </a:p>
        </p:txBody>
      </p:sp>
      <p:sp>
        <p:nvSpPr>
          <p:cNvPr id="13" name="TextBox 12">
            <a:extLst>
              <a:ext uri="{FF2B5EF4-FFF2-40B4-BE49-F238E27FC236}">
                <a16:creationId xmlns:a16="http://schemas.microsoft.com/office/drawing/2014/main" id="{E7D58139-04F5-4027-B6F2-8FA41FB4CEDD}"/>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8</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15" name="Rectangle 14">
            <a:extLst>
              <a:ext uri="{FF2B5EF4-FFF2-40B4-BE49-F238E27FC236}">
                <a16:creationId xmlns:a16="http://schemas.microsoft.com/office/drawing/2014/main" id="{D4ACB952-F725-4A31-857D-3ACB9710A175}"/>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0948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4429-1B18-439B-B5B1-CE9975630869}"/>
              </a:ext>
            </a:extLst>
          </p:cNvPr>
          <p:cNvSpPr>
            <a:spLocks noGrp="1"/>
          </p:cNvSpPr>
          <p:nvPr>
            <p:ph type="title"/>
          </p:nvPr>
        </p:nvSpPr>
        <p:spPr>
          <a:xfrm>
            <a:off x="1436451" y="146272"/>
            <a:ext cx="8578147" cy="779463"/>
          </a:xfrm>
        </p:spPr>
        <p:txBody>
          <a:bodyPr/>
          <a:lstStyle/>
          <a:p>
            <a:r>
              <a:rPr lang="en-GB" dirty="0"/>
              <a:t>Harnessing Innovation – Digital Prioritisation Group</a:t>
            </a:r>
          </a:p>
        </p:txBody>
      </p:sp>
      <p:sp>
        <p:nvSpPr>
          <p:cNvPr id="4" name="Slide Number Placeholder 3">
            <a:extLst>
              <a:ext uri="{FF2B5EF4-FFF2-40B4-BE49-F238E27FC236}">
                <a16:creationId xmlns:a16="http://schemas.microsoft.com/office/drawing/2014/main" id="{CED7503D-935C-47BC-AAF6-C483279FABF9}"/>
              </a:ext>
            </a:extLst>
          </p:cNvPr>
          <p:cNvSpPr>
            <a:spLocks noGrp="1"/>
          </p:cNvSpPr>
          <p:nvPr>
            <p:ph type="sldNum" sz="quarter" idx="12"/>
          </p:nvPr>
        </p:nvSpPr>
        <p:spPr/>
        <p:txBody>
          <a:bodyPr/>
          <a:lstStyle/>
          <a:p>
            <a:fld id="{01898949-DBEE-42AF-93B8-E24DF2BBF04D}" type="slidenum">
              <a:rPr lang="en-GB" smtClean="0"/>
              <a:t>16</a:t>
            </a:fld>
            <a:endParaRPr lang="en-GB" dirty="0"/>
          </a:p>
        </p:txBody>
      </p:sp>
      <p:pic>
        <p:nvPicPr>
          <p:cNvPr id="63" name="Picture 62">
            <a:extLst>
              <a:ext uri="{FF2B5EF4-FFF2-40B4-BE49-F238E27FC236}">
                <a16:creationId xmlns:a16="http://schemas.microsoft.com/office/drawing/2014/main" id="{066D4DBF-6895-4D5E-B609-CC2E51AE2C05}"/>
              </a:ext>
            </a:extLst>
          </p:cNvPr>
          <p:cNvPicPr>
            <a:picLocks noChangeAspect="1"/>
          </p:cNvPicPr>
          <p:nvPr/>
        </p:nvPicPr>
        <p:blipFill>
          <a:blip r:embed="rId2"/>
          <a:stretch>
            <a:fillRect/>
          </a:stretch>
        </p:blipFill>
        <p:spPr>
          <a:xfrm>
            <a:off x="3769567" y="1447618"/>
            <a:ext cx="7657102" cy="4556868"/>
          </a:xfrm>
          <a:prstGeom prst="rect">
            <a:avLst/>
          </a:prstGeom>
        </p:spPr>
      </p:pic>
      <p:sp>
        <p:nvSpPr>
          <p:cNvPr id="64" name="Content Placeholder 7">
            <a:extLst>
              <a:ext uri="{FF2B5EF4-FFF2-40B4-BE49-F238E27FC236}">
                <a16:creationId xmlns:a16="http://schemas.microsoft.com/office/drawing/2014/main" id="{6C29F46A-6EB7-4AD0-B99A-60903CE0FBC1}"/>
              </a:ext>
            </a:extLst>
          </p:cNvPr>
          <p:cNvSpPr txBox="1">
            <a:spLocks/>
          </p:cNvSpPr>
          <p:nvPr/>
        </p:nvSpPr>
        <p:spPr>
          <a:xfrm>
            <a:off x="284584" y="1528512"/>
            <a:ext cx="3373016" cy="4065966"/>
          </a:xfrm>
          <a:prstGeom prst="rect">
            <a:avLst/>
          </a:prstGeom>
        </p:spPr>
        <p:txBody>
          <a:bodyPr/>
          <a:lst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5EB8"/>
                </a:solidFill>
                <a:latin typeface="Calibri" panose="020F0502020204030204" pitchFamily="34" charset="0"/>
                <a:cs typeface="Calibri" panose="020F0502020204030204" pitchFamily="34" charset="0"/>
              </a:rPr>
              <a:t>We recognise that those closest to our services and daily operations are the people who will have innovative ideas on how to improve on what we do.</a:t>
            </a:r>
          </a:p>
          <a:p>
            <a:endParaRPr lang="en-GB" dirty="0">
              <a:solidFill>
                <a:srgbClr val="005EB8"/>
              </a:solidFill>
              <a:latin typeface="Calibri" panose="020F0502020204030204" pitchFamily="34" charset="0"/>
              <a:cs typeface="Calibri" panose="020F0502020204030204" pitchFamily="34" charset="0"/>
            </a:endParaRPr>
          </a:p>
          <a:p>
            <a:r>
              <a:rPr lang="en-GB" dirty="0">
                <a:solidFill>
                  <a:srgbClr val="005EB8"/>
                </a:solidFill>
                <a:latin typeface="Calibri" panose="020F0502020204030204" pitchFamily="34" charset="0"/>
                <a:cs typeface="Calibri" panose="020F0502020204030204" pitchFamily="34" charset="0"/>
              </a:rPr>
              <a:t>We have a fledgling process in place that will enable staff to bring forth their ideas and we’ll seek to promote this, working across boundaries and encouraging collaboration across our teams.</a:t>
            </a:r>
          </a:p>
          <a:p>
            <a:pPr marL="285750" indent="-285750">
              <a:buFont typeface="Arial"/>
              <a:buChar char="•"/>
            </a:pPr>
            <a:endParaRPr lang="en-GB" dirty="0">
              <a:solidFill>
                <a:srgbClr val="005EB8"/>
              </a:solidFill>
              <a:latin typeface="Arial"/>
            </a:endParaRPr>
          </a:p>
          <a:p>
            <a:pPr marL="285750" indent="-285750">
              <a:buFont typeface="Arial"/>
              <a:buChar char="•"/>
            </a:pPr>
            <a:endParaRPr lang="en-GB" dirty="0">
              <a:solidFill>
                <a:srgbClr val="005EB8"/>
              </a:solidFill>
              <a:latin typeface="Arial"/>
              <a:cs typeface="Arial"/>
            </a:endParaRPr>
          </a:p>
          <a:p>
            <a:endParaRPr lang="en-GB" dirty="0"/>
          </a:p>
        </p:txBody>
      </p:sp>
      <p:sp>
        <p:nvSpPr>
          <p:cNvPr id="6" name="TextBox 5">
            <a:extLst>
              <a:ext uri="{FF2B5EF4-FFF2-40B4-BE49-F238E27FC236}">
                <a16:creationId xmlns:a16="http://schemas.microsoft.com/office/drawing/2014/main" id="{D7612564-2D52-43D7-BE55-AEB3556133A0}"/>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8</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7" name="Rectangle 6">
            <a:extLst>
              <a:ext uri="{FF2B5EF4-FFF2-40B4-BE49-F238E27FC236}">
                <a16:creationId xmlns:a16="http://schemas.microsoft.com/office/drawing/2014/main" id="{DBF07AAF-9DB2-43DF-869D-B21883167693}"/>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7326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056962-B1B5-4F9C-81C7-865A73EAB497}"/>
              </a:ext>
            </a:extLst>
          </p:cNvPr>
          <p:cNvSpPr txBox="1">
            <a:spLocks/>
          </p:cNvSpPr>
          <p:nvPr/>
        </p:nvSpPr>
        <p:spPr>
          <a:xfrm>
            <a:off x="1052744" y="146272"/>
            <a:ext cx="5778430" cy="7794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GB" dirty="0">
                <a:latin typeface="Calibri" panose="020F0502020204030204" pitchFamily="34" charset="0"/>
                <a:cs typeface="Calibri" panose="020F0502020204030204" pitchFamily="34" charset="0"/>
              </a:rPr>
              <a:t>Governance</a:t>
            </a:r>
          </a:p>
        </p:txBody>
      </p:sp>
      <p:sp>
        <p:nvSpPr>
          <p:cNvPr id="6" name="TextBox 5">
            <a:extLst>
              <a:ext uri="{FF2B5EF4-FFF2-40B4-BE49-F238E27FC236}">
                <a16:creationId xmlns:a16="http://schemas.microsoft.com/office/drawing/2014/main" id="{EA1EF796-25D0-4740-BFED-962A8C03744A}"/>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8</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7" name="Rectangle 6">
            <a:extLst>
              <a:ext uri="{FF2B5EF4-FFF2-40B4-BE49-F238E27FC236}">
                <a16:creationId xmlns:a16="http://schemas.microsoft.com/office/drawing/2014/main" id="{DC8C8191-AF04-40EA-8A10-77B6AD1E4DE5}"/>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50" name="Picture 49">
            <a:extLst>
              <a:ext uri="{FF2B5EF4-FFF2-40B4-BE49-F238E27FC236}">
                <a16:creationId xmlns:a16="http://schemas.microsoft.com/office/drawing/2014/main" id="{6F4BF438-2642-49A2-A82A-1ED8E140B308}"/>
              </a:ext>
            </a:extLst>
          </p:cNvPr>
          <p:cNvPicPr>
            <a:picLocks noChangeAspect="1"/>
          </p:cNvPicPr>
          <p:nvPr/>
        </p:nvPicPr>
        <p:blipFill>
          <a:blip r:embed="rId2"/>
          <a:stretch>
            <a:fillRect/>
          </a:stretch>
        </p:blipFill>
        <p:spPr>
          <a:xfrm>
            <a:off x="1987825" y="440690"/>
            <a:ext cx="10157791" cy="5896702"/>
          </a:xfrm>
          <a:prstGeom prst="rect">
            <a:avLst/>
          </a:prstGeom>
        </p:spPr>
      </p:pic>
      <p:sp>
        <p:nvSpPr>
          <p:cNvPr id="8" name="TextBox 7">
            <a:extLst>
              <a:ext uri="{FF2B5EF4-FFF2-40B4-BE49-F238E27FC236}">
                <a16:creationId xmlns:a16="http://schemas.microsoft.com/office/drawing/2014/main" id="{EAE40D91-D596-4981-833D-0919CBEA0DA1}"/>
              </a:ext>
            </a:extLst>
          </p:cNvPr>
          <p:cNvSpPr txBox="1"/>
          <p:nvPr/>
        </p:nvSpPr>
        <p:spPr>
          <a:xfrm>
            <a:off x="114300" y="1120746"/>
            <a:ext cx="1686508" cy="3539430"/>
          </a:xfrm>
          <a:prstGeom prst="rect">
            <a:avLst/>
          </a:prstGeom>
          <a:solidFill>
            <a:schemeClr val="bg1">
              <a:lumMod val="95000"/>
            </a:schemeClr>
          </a:solidFill>
        </p:spPr>
        <p:txBody>
          <a:bodyPr wrap="square">
            <a:spAutoFit/>
          </a:bodyPr>
          <a:lstStyle>
            <a:defPPr>
              <a:defRPr lang="en-US"/>
            </a:defPPr>
            <a:lvl1pPr algn="ctr">
              <a:spcAft>
                <a:spcPts val="300"/>
              </a:spcAft>
              <a:defRPr sz="1600">
                <a:solidFill>
                  <a:schemeClr val="tx2"/>
                </a:solidFill>
              </a:defRPr>
            </a:lvl1pPr>
          </a:lstStyle>
          <a:p>
            <a:pPr lvl="0">
              <a:defRPr/>
            </a:pPr>
            <a:r>
              <a:rPr lang="en-GB" sz="1400" dirty="0">
                <a:solidFill>
                  <a:srgbClr val="44546A"/>
                </a:solidFill>
                <a:latin typeface="Arial"/>
              </a:rPr>
              <a:t>The </a:t>
            </a:r>
            <a:r>
              <a:rPr lang="en-GB" sz="1400" b="1" dirty="0">
                <a:solidFill>
                  <a:srgbClr val="44546A"/>
                </a:solidFill>
                <a:latin typeface="Arial"/>
              </a:rPr>
              <a:t>Digital Information Group </a:t>
            </a:r>
            <a:r>
              <a:rPr lang="en-GB" sz="1400" dirty="0">
                <a:solidFill>
                  <a:srgbClr val="44546A"/>
                </a:solidFill>
                <a:latin typeface="Arial"/>
              </a:rPr>
              <a:t>(DIG) will have oversight of the execution and delivery of the digital strategy, along with oversight and alignment of two sub-strategies for </a:t>
            </a:r>
            <a:r>
              <a:rPr lang="en-GB" sz="1400" b="1" dirty="0">
                <a:solidFill>
                  <a:srgbClr val="44546A"/>
                </a:solidFill>
                <a:latin typeface="Arial"/>
              </a:rPr>
              <a:t>Business Intelligence &amp; Performance </a:t>
            </a:r>
            <a:r>
              <a:rPr lang="en-GB" sz="1400" dirty="0">
                <a:solidFill>
                  <a:srgbClr val="44546A"/>
                </a:solidFill>
                <a:latin typeface="Arial"/>
              </a:rPr>
              <a:t>and </a:t>
            </a:r>
            <a:r>
              <a:rPr lang="en-GB" sz="1400" b="1" dirty="0">
                <a:solidFill>
                  <a:srgbClr val="44546A"/>
                </a:solidFill>
                <a:latin typeface="Arial"/>
              </a:rPr>
              <a:t>IG &amp; Security Assurance</a:t>
            </a:r>
            <a:r>
              <a:rPr lang="en-GB" sz="1400" dirty="0">
                <a:solidFill>
                  <a:srgbClr val="44546A"/>
                </a:solidFill>
                <a:latin typeface="Arial"/>
              </a:rPr>
              <a:t>.</a:t>
            </a:r>
          </a:p>
        </p:txBody>
      </p:sp>
    </p:spTree>
    <p:extLst>
      <p:ext uri="{BB962C8B-B14F-4D97-AF65-F5344CB8AC3E}">
        <p14:creationId xmlns:p14="http://schemas.microsoft.com/office/powerpoint/2010/main" val="27493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42" presetClass="path" presetSubtype="0" decel="100000" fill="hold" grpId="1" nodeType="withEffect">
                                  <p:stCondLst>
                                    <p:cond delay="1000"/>
                                  </p:stCondLst>
                                  <p:childTnLst>
                                    <p:animMotion origin="layout" path="M 0.00925 1.85185E-6 L -1.25E-6 1.85185E-6 " pathEditMode="relative" rAng="0" ptsTypes="AA">
                                      <p:cBhvr>
                                        <p:cTn id="17" dur="500" fill="hold"/>
                                        <p:tgtEl>
                                          <p:spTgt spid="8"/>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5882-C4E0-4CCE-90D3-7568FE24BED6}"/>
              </a:ext>
            </a:extLst>
          </p:cNvPr>
          <p:cNvSpPr>
            <a:spLocks noGrp="1"/>
          </p:cNvSpPr>
          <p:nvPr>
            <p:ph type="title"/>
          </p:nvPr>
        </p:nvSpPr>
        <p:spPr>
          <a:xfrm>
            <a:off x="1013575" y="23575"/>
            <a:ext cx="3029400" cy="601296"/>
          </a:xfrm>
        </p:spPr>
        <p:txBody>
          <a:bodyPr/>
          <a:lstStyle/>
          <a:p>
            <a:r>
              <a:rPr lang="en-GB" dirty="0"/>
              <a:t>Roadmap on a page</a:t>
            </a:r>
          </a:p>
        </p:txBody>
      </p:sp>
      <p:sp>
        <p:nvSpPr>
          <p:cNvPr id="4" name="Slide Number Placeholder 3">
            <a:extLst>
              <a:ext uri="{FF2B5EF4-FFF2-40B4-BE49-F238E27FC236}">
                <a16:creationId xmlns:a16="http://schemas.microsoft.com/office/drawing/2014/main" id="{21166B44-279E-4041-9908-2EC5251FD392}"/>
              </a:ext>
            </a:extLst>
          </p:cNvPr>
          <p:cNvSpPr>
            <a:spLocks noGrp="1"/>
          </p:cNvSpPr>
          <p:nvPr>
            <p:ph type="sldNum" sz="quarter" idx="12"/>
          </p:nvPr>
        </p:nvSpPr>
        <p:spPr/>
        <p:txBody>
          <a:bodyPr/>
          <a:lstStyle/>
          <a:p>
            <a:fld id="{01898949-DBEE-42AF-93B8-E24DF2BBF04D}" type="slidenum">
              <a:rPr lang="en-GB" smtClean="0"/>
              <a:t>18</a:t>
            </a:fld>
            <a:endParaRPr lang="en-GB" dirty="0"/>
          </a:p>
        </p:txBody>
      </p:sp>
      <p:cxnSp>
        <p:nvCxnSpPr>
          <p:cNvPr id="106" name="Straight Connector 105">
            <a:extLst>
              <a:ext uri="{FF2B5EF4-FFF2-40B4-BE49-F238E27FC236}">
                <a16:creationId xmlns:a16="http://schemas.microsoft.com/office/drawing/2014/main" id="{FFEF3957-2AF0-49CD-8480-7D8483D87270}"/>
              </a:ext>
            </a:extLst>
          </p:cNvPr>
          <p:cNvCxnSpPr>
            <a:cxnSpLocks/>
          </p:cNvCxnSpPr>
          <p:nvPr/>
        </p:nvCxnSpPr>
        <p:spPr>
          <a:xfrm>
            <a:off x="831124" y="995320"/>
            <a:ext cx="0" cy="5058046"/>
          </a:xfrm>
          <a:prstGeom prst="line">
            <a:avLst/>
          </a:prstGeom>
          <a:noFill/>
          <a:ln w="28575" cap="flat" cmpd="sng" algn="ctr">
            <a:solidFill>
              <a:srgbClr val="4472C4"/>
            </a:solidFill>
            <a:prstDash val="solid"/>
            <a:miter lim="800000"/>
          </a:ln>
          <a:effectLst/>
        </p:spPr>
      </p:cxnSp>
      <p:cxnSp>
        <p:nvCxnSpPr>
          <p:cNvPr id="107" name="Straight Connector 106">
            <a:extLst>
              <a:ext uri="{FF2B5EF4-FFF2-40B4-BE49-F238E27FC236}">
                <a16:creationId xmlns:a16="http://schemas.microsoft.com/office/drawing/2014/main" id="{59B414B0-FB76-4D5D-A02F-05F0AA853AB8}"/>
              </a:ext>
            </a:extLst>
          </p:cNvPr>
          <p:cNvCxnSpPr>
            <a:cxnSpLocks/>
          </p:cNvCxnSpPr>
          <p:nvPr/>
        </p:nvCxnSpPr>
        <p:spPr>
          <a:xfrm flipV="1">
            <a:off x="831124" y="6035945"/>
            <a:ext cx="9196247" cy="17423"/>
          </a:xfrm>
          <a:prstGeom prst="line">
            <a:avLst/>
          </a:prstGeom>
          <a:noFill/>
          <a:ln w="28575" cap="flat" cmpd="sng" algn="ctr">
            <a:solidFill>
              <a:srgbClr val="4472C4"/>
            </a:solidFill>
            <a:prstDash val="solid"/>
            <a:miter lim="800000"/>
          </a:ln>
          <a:effectLst/>
        </p:spPr>
      </p:cxnSp>
      <p:sp>
        <p:nvSpPr>
          <p:cNvPr id="108" name="Rectangle 107">
            <a:extLst>
              <a:ext uri="{FF2B5EF4-FFF2-40B4-BE49-F238E27FC236}">
                <a16:creationId xmlns:a16="http://schemas.microsoft.com/office/drawing/2014/main" id="{0E67BE64-739F-4770-97AF-E17971015AF6}"/>
              </a:ext>
            </a:extLst>
          </p:cNvPr>
          <p:cNvSpPr/>
          <p:nvPr/>
        </p:nvSpPr>
        <p:spPr>
          <a:xfrm>
            <a:off x="855840" y="977900"/>
            <a:ext cx="3056711" cy="5058045"/>
          </a:xfrm>
          <a:prstGeom prst="rect">
            <a:avLst/>
          </a:prstGeom>
          <a:solidFill>
            <a:srgbClr val="A5A5A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F0325383-AC19-4C56-823F-5FFF39FEC25C}"/>
              </a:ext>
            </a:extLst>
          </p:cNvPr>
          <p:cNvSpPr/>
          <p:nvPr/>
        </p:nvSpPr>
        <p:spPr>
          <a:xfrm>
            <a:off x="3913950" y="977900"/>
            <a:ext cx="3056711" cy="5058045"/>
          </a:xfrm>
          <a:prstGeom prst="rect">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899B93E-B2C8-4C3E-AC01-E3FF506A59DC}"/>
              </a:ext>
            </a:extLst>
          </p:cNvPr>
          <p:cNvSpPr/>
          <p:nvPr/>
        </p:nvSpPr>
        <p:spPr>
          <a:xfrm>
            <a:off x="6970660" y="977900"/>
            <a:ext cx="3056711" cy="5058045"/>
          </a:xfrm>
          <a:prstGeom prst="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5ADDCF50-B02A-4447-A61E-304AEE3E105D}"/>
              </a:ext>
            </a:extLst>
          </p:cNvPr>
          <p:cNvSpPr txBox="1"/>
          <p:nvPr/>
        </p:nvSpPr>
        <p:spPr>
          <a:xfrm>
            <a:off x="5112796" y="6100118"/>
            <a:ext cx="565150" cy="307777"/>
          </a:xfrm>
          <a:prstGeom prst="rect">
            <a:avLst/>
          </a:prstGeom>
          <a:noFill/>
        </p:spPr>
        <p:txBody>
          <a:bodyPr wrap="square" rtlCol="0">
            <a:spAutoFit/>
          </a:bodyPr>
          <a:lstStyle/>
          <a:p>
            <a:r>
              <a:rPr lang="en-GB" sz="1400" dirty="0">
                <a:solidFill>
                  <a:prstClr val="black"/>
                </a:solidFill>
                <a:latin typeface="Calibri" panose="020F0502020204030204"/>
              </a:rPr>
              <a:t>Time</a:t>
            </a:r>
          </a:p>
        </p:txBody>
      </p:sp>
      <p:sp>
        <p:nvSpPr>
          <p:cNvPr id="112" name="TextBox 111">
            <a:extLst>
              <a:ext uri="{FF2B5EF4-FFF2-40B4-BE49-F238E27FC236}">
                <a16:creationId xmlns:a16="http://schemas.microsoft.com/office/drawing/2014/main" id="{AE71F59C-CD1A-4656-BFBC-1275305095E2}"/>
              </a:ext>
            </a:extLst>
          </p:cNvPr>
          <p:cNvSpPr txBox="1"/>
          <p:nvPr/>
        </p:nvSpPr>
        <p:spPr>
          <a:xfrm>
            <a:off x="2081255" y="739328"/>
            <a:ext cx="876300" cy="261610"/>
          </a:xfrm>
          <a:prstGeom prst="rect">
            <a:avLst/>
          </a:prstGeom>
          <a:noFill/>
        </p:spPr>
        <p:txBody>
          <a:bodyPr wrap="square" rtlCol="0">
            <a:spAutoFit/>
          </a:bodyPr>
          <a:lstStyle/>
          <a:p>
            <a:r>
              <a:rPr lang="en-GB" sz="1100" dirty="0">
                <a:solidFill>
                  <a:prstClr val="black"/>
                </a:solidFill>
                <a:latin typeface="Calibri" panose="020F0502020204030204"/>
              </a:rPr>
              <a:t>1 Year</a:t>
            </a:r>
          </a:p>
        </p:txBody>
      </p:sp>
      <p:sp>
        <p:nvSpPr>
          <p:cNvPr id="113" name="TextBox 112">
            <a:extLst>
              <a:ext uri="{FF2B5EF4-FFF2-40B4-BE49-F238E27FC236}">
                <a16:creationId xmlns:a16="http://schemas.microsoft.com/office/drawing/2014/main" id="{EE90D769-2963-4C86-A39C-66CD6CEF1F49}"/>
              </a:ext>
            </a:extLst>
          </p:cNvPr>
          <p:cNvSpPr txBox="1"/>
          <p:nvPr/>
        </p:nvSpPr>
        <p:spPr>
          <a:xfrm>
            <a:off x="8207779" y="739328"/>
            <a:ext cx="876300" cy="261610"/>
          </a:xfrm>
          <a:prstGeom prst="rect">
            <a:avLst/>
          </a:prstGeom>
          <a:noFill/>
        </p:spPr>
        <p:txBody>
          <a:bodyPr wrap="square" rtlCol="0">
            <a:spAutoFit/>
          </a:bodyPr>
          <a:lstStyle/>
          <a:p>
            <a:r>
              <a:rPr lang="en-GB" sz="1100" dirty="0">
                <a:solidFill>
                  <a:prstClr val="black"/>
                </a:solidFill>
                <a:latin typeface="Calibri" panose="020F0502020204030204"/>
              </a:rPr>
              <a:t>5 Years</a:t>
            </a:r>
          </a:p>
        </p:txBody>
      </p:sp>
      <p:sp>
        <p:nvSpPr>
          <p:cNvPr id="114" name="TextBox 113">
            <a:extLst>
              <a:ext uri="{FF2B5EF4-FFF2-40B4-BE49-F238E27FC236}">
                <a16:creationId xmlns:a16="http://schemas.microsoft.com/office/drawing/2014/main" id="{D158AB4D-50A4-4E67-A245-6ECF8F824191}"/>
              </a:ext>
            </a:extLst>
          </p:cNvPr>
          <p:cNvSpPr txBox="1"/>
          <p:nvPr/>
        </p:nvSpPr>
        <p:spPr>
          <a:xfrm>
            <a:off x="5151068" y="739328"/>
            <a:ext cx="876300" cy="261610"/>
          </a:xfrm>
          <a:prstGeom prst="rect">
            <a:avLst/>
          </a:prstGeom>
          <a:noFill/>
        </p:spPr>
        <p:txBody>
          <a:bodyPr wrap="square" rtlCol="0">
            <a:spAutoFit/>
          </a:bodyPr>
          <a:lstStyle/>
          <a:p>
            <a:r>
              <a:rPr lang="en-GB" sz="1100" dirty="0">
                <a:solidFill>
                  <a:prstClr val="black"/>
                </a:solidFill>
                <a:latin typeface="Calibri" panose="020F0502020204030204"/>
              </a:rPr>
              <a:t>3 Years</a:t>
            </a:r>
          </a:p>
        </p:txBody>
      </p:sp>
      <p:sp>
        <p:nvSpPr>
          <p:cNvPr id="115" name="Oval 114">
            <a:extLst>
              <a:ext uri="{FF2B5EF4-FFF2-40B4-BE49-F238E27FC236}">
                <a16:creationId xmlns:a16="http://schemas.microsoft.com/office/drawing/2014/main" id="{908B2547-0A51-4CE8-9D59-0D81DBF06CBE}"/>
              </a:ext>
            </a:extLst>
          </p:cNvPr>
          <p:cNvSpPr/>
          <p:nvPr/>
        </p:nvSpPr>
        <p:spPr>
          <a:xfrm>
            <a:off x="10599938" y="1642369"/>
            <a:ext cx="330761" cy="35026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07380E3F-E8F5-4515-B0CB-22DCAD0FDC44}"/>
              </a:ext>
            </a:extLst>
          </p:cNvPr>
          <p:cNvSpPr/>
          <p:nvPr/>
        </p:nvSpPr>
        <p:spPr>
          <a:xfrm>
            <a:off x="10599938" y="2127556"/>
            <a:ext cx="330761" cy="350265"/>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388CC77F-B90C-4A33-82CA-2C56DF172A7B}"/>
              </a:ext>
            </a:extLst>
          </p:cNvPr>
          <p:cNvSpPr/>
          <p:nvPr/>
        </p:nvSpPr>
        <p:spPr>
          <a:xfrm>
            <a:off x="10607283" y="2598484"/>
            <a:ext cx="330761" cy="350265"/>
          </a:xfrm>
          <a:prstGeom prst="ellipse">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645EBD14-8372-4C40-B2DA-1BFCE863BE47}"/>
              </a:ext>
            </a:extLst>
          </p:cNvPr>
          <p:cNvSpPr/>
          <p:nvPr/>
        </p:nvSpPr>
        <p:spPr>
          <a:xfrm rot="262128">
            <a:off x="10627776" y="3541481"/>
            <a:ext cx="330761" cy="350265"/>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5828BDD8-07B1-4615-B1C1-278B815E17AB}"/>
              </a:ext>
            </a:extLst>
          </p:cNvPr>
          <p:cNvSpPr/>
          <p:nvPr/>
        </p:nvSpPr>
        <p:spPr>
          <a:xfrm>
            <a:off x="10608786" y="3069412"/>
            <a:ext cx="330761" cy="350265"/>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E13DE4FD-FCCA-4AF5-8425-5343C1070C9B}"/>
              </a:ext>
            </a:extLst>
          </p:cNvPr>
          <p:cNvSpPr txBox="1"/>
          <p:nvPr/>
        </p:nvSpPr>
        <p:spPr>
          <a:xfrm>
            <a:off x="10941666" y="1655518"/>
            <a:ext cx="1168400" cy="215444"/>
          </a:xfrm>
          <a:prstGeom prst="rect">
            <a:avLst/>
          </a:prstGeom>
          <a:noFill/>
        </p:spPr>
        <p:txBody>
          <a:bodyPr wrap="square" rtlCol="0">
            <a:spAutoFit/>
          </a:bodyPr>
          <a:lstStyle/>
          <a:p>
            <a:r>
              <a:rPr lang="en-GB" sz="800" dirty="0">
                <a:solidFill>
                  <a:prstClr val="black"/>
                </a:solidFill>
                <a:latin typeface="Calibri" panose="020F0502020204030204"/>
              </a:rPr>
              <a:t>Information Journey</a:t>
            </a:r>
          </a:p>
        </p:txBody>
      </p:sp>
      <p:sp>
        <p:nvSpPr>
          <p:cNvPr id="121" name="TextBox 120">
            <a:extLst>
              <a:ext uri="{FF2B5EF4-FFF2-40B4-BE49-F238E27FC236}">
                <a16:creationId xmlns:a16="http://schemas.microsoft.com/office/drawing/2014/main" id="{036C4D0B-2821-41A8-BF71-A4A86ECFF234}"/>
              </a:ext>
            </a:extLst>
          </p:cNvPr>
          <p:cNvSpPr txBox="1"/>
          <p:nvPr/>
        </p:nvSpPr>
        <p:spPr>
          <a:xfrm>
            <a:off x="10941666" y="2138365"/>
            <a:ext cx="1168400" cy="215444"/>
          </a:xfrm>
          <a:prstGeom prst="rect">
            <a:avLst/>
          </a:prstGeom>
          <a:noFill/>
        </p:spPr>
        <p:txBody>
          <a:bodyPr wrap="square" rtlCol="0">
            <a:spAutoFit/>
          </a:bodyPr>
          <a:lstStyle/>
          <a:p>
            <a:r>
              <a:rPr lang="en-GB" sz="800" dirty="0">
                <a:solidFill>
                  <a:prstClr val="black"/>
                </a:solidFill>
                <a:latin typeface="Calibri" panose="020F0502020204030204"/>
              </a:rPr>
              <a:t>Efficiency Journey</a:t>
            </a:r>
          </a:p>
        </p:txBody>
      </p:sp>
      <p:sp>
        <p:nvSpPr>
          <p:cNvPr id="122" name="TextBox 121">
            <a:extLst>
              <a:ext uri="{FF2B5EF4-FFF2-40B4-BE49-F238E27FC236}">
                <a16:creationId xmlns:a16="http://schemas.microsoft.com/office/drawing/2014/main" id="{A13A6B36-6398-4567-B2F8-34CADB4B0319}"/>
              </a:ext>
            </a:extLst>
          </p:cNvPr>
          <p:cNvSpPr txBox="1"/>
          <p:nvPr/>
        </p:nvSpPr>
        <p:spPr>
          <a:xfrm>
            <a:off x="10941666" y="2616538"/>
            <a:ext cx="1168400" cy="338554"/>
          </a:xfrm>
          <a:prstGeom prst="rect">
            <a:avLst/>
          </a:prstGeom>
          <a:noFill/>
        </p:spPr>
        <p:txBody>
          <a:bodyPr wrap="square" rtlCol="0">
            <a:spAutoFit/>
          </a:bodyPr>
          <a:lstStyle/>
          <a:p>
            <a:r>
              <a:rPr lang="en-GB" sz="800" dirty="0">
                <a:solidFill>
                  <a:prstClr val="black"/>
                </a:solidFill>
                <a:latin typeface="Calibri" panose="020F0502020204030204"/>
              </a:rPr>
              <a:t>Service User Focus Journey</a:t>
            </a:r>
          </a:p>
        </p:txBody>
      </p:sp>
      <p:sp>
        <p:nvSpPr>
          <p:cNvPr id="123" name="TextBox 122">
            <a:extLst>
              <a:ext uri="{FF2B5EF4-FFF2-40B4-BE49-F238E27FC236}">
                <a16:creationId xmlns:a16="http://schemas.microsoft.com/office/drawing/2014/main" id="{11B9CBB3-FD82-4A77-BB15-1BC6CF970F1C}"/>
              </a:ext>
            </a:extLst>
          </p:cNvPr>
          <p:cNvSpPr txBox="1"/>
          <p:nvPr/>
        </p:nvSpPr>
        <p:spPr>
          <a:xfrm>
            <a:off x="10941666" y="3083514"/>
            <a:ext cx="1168400" cy="215444"/>
          </a:xfrm>
          <a:prstGeom prst="rect">
            <a:avLst/>
          </a:prstGeom>
          <a:noFill/>
        </p:spPr>
        <p:txBody>
          <a:bodyPr wrap="square" rtlCol="0">
            <a:spAutoFit/>
          </a:bodyPr>
          <a:lstStyle/>
          <a:p>
            <a:r>
              <a:rPr lang="en-GB" sz="800" dirty="0">
                <a:solidFill>
                  <a:prstClr val="black"/>
                </a:solidFill>
                <a:latin typeface="Calibri" panose="020F0502020204030204"/>
              </a:rPr>
              <a:t>Workforce Journey</a:t>
            </a:r>
          </a:p>
        </p:txBody>
      </p:sp>
      <p:sp>
        <p:nvSpPr>
          <p:cNvPr id="124" name="TextBox 123">
            <a:extLst>
              <a:ext uri="{FF2B5EF4-FFF2-40B4-BE49-F238E27FC236}">
                <a16:creationId xmlns:a16="http://schemas.microsoft.com/office/drawing/2014/main" id="{ED583FCB-3A1C-412F-9EF1-D59329EE1D16}"/>
              </a:ext>
            </a:extLst>
          </p:cNvPr>
          <p:cNvSpPr txBox="1"/>
          <p:nvPr/>
        </p:nvSpPr>
        <p:spPr>
          <a:xfrm>
            <a:off x="10941666" y="3572292"/>
            <a:ext cx="1168400" cy="338554"/>
          </a:xfrm>
          <a:prstGeom prst="rect">
            <a:avLst/>
          </a:prstGeom>
          <a:noFill/>
        </p:spPr>
        <p:txBody>
          <a:bodyPr wrap="square" rtlCol="0">
            <a:spAutoFit/>
          </a:bodyPr>
          <a:lstStyle/>
          <a:p>
            <a:r>
              <a:rPr lang="en-GB" sz="800" dirty="0">
                <a:solidFill>
                  <a:prstClr val="black"/>
                </a:solidFill>
                <a:latin typeface="Calibri" panose="020F0502020204030204"/>
              </a:rPr>
              <a:t>System Integration  Journey</a:t>
            </a:r>
          </a:p>
        </p:txBody>
      </p:sp>
      <p:sp>
        <p:nvSpPr>
          <p:cNvPr id="125" name="Oval 124">
            <a:extLst>
              <a:ext uri="{FF2B5EF4-FFF2-40B4-BE49-F238E27FC236}">
                <a16:creationId xmlns:a16="http://schemas.microsoft.com/office/drawing/2014/main" id="{3A6B8357-FB8B-424A-A01D-BFCB5EF5A2FC}"/>
              </a:ext>
            </a:extLst>
          </p:cNvPr>
          <p:cNvSpPr/>
          <p:nvPr/>
        </p:nvSpPr>
        <p:spPr>
          <a:xfrm>
            <a:off x="2031396" y="1316664"/>
            <a:ext cx="747273" cy="72567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B1030280-6BBA-4C1B-B9BF-07EFC9FC0EAA}"/>
              </a:ext>
            </a:extLst>
          </p:cNvPr>
          <p:cNvSpPr/>
          <p:nvPr/>
        </p:nvSpPr>
        <p:spPr>
          <a:xfrm>
            <a:off x="943607" y="1085850"/>
            <a:ext cx="843913" cy="814861"/>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29793D04-377E-486B-B6BF-B73CC064CAE9}"/>
              </a:ext>
            </a:extLst>
          </p:cNvPr>
          <p:cNvSpPr/>
          <p:nvPr/>
        </p:nvSpPr>
        <p:spPr>
          <a:xfrm>
            <a:off x="3042807" y="1087844"/>
            <a:ext cx="698499" cy="65708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AD4CBE11-5DC4-48F0-8455-1F0A7F512C12}"/>
              </a:ext>
            </a:extLst>
          </p:cNvPr>
          <p:cNvSpPr txBox="1"/>
          <p:nvPr/>
        </p:nvSpPr>
        <p:spPr>
          <a:xfrm>
            <a:off x="3095958" y="1155339"/>
            <a:ext cx="645350" cy="461665"/>
          </a:xfrm>
          <a:prstGeom prst="rect">
            <a:avLst/>
          </a:prstGeom>
          <a:noFill/>
        </p:spPr>
        <p:txBody>
          <a:bodyPr wrap="square" rtlCol="0">
            <a:spAutoFit/>
          </a:bodyPr>
          <a:lstStyle/>
          <a:p>
            <a:pPr algn="ctr"/>
            <a:r>
              <a:rPr lang="en-GB" sz="800" dirty="0">
                <a:solidFill>
                  <a:prstClr val="white"/>
                </a:solidFill>
                <a:latin typeface="Calibri" panose="020F0502020204030204"/>
              </a:rPr>
              <a:t>Actionable insights generated</a:t>
            </a:r>
          </a:p>
        </p:txBody>
      </p:sp>
      <p:sp>
        <p:nvSpPr>
          <p:cNvPr id="129" name="TextBox 128">
            <a:extLst>
              <a:ext uri="{FF2B5EF4-FFF2-40B4-BE49-F238E27FC236}">
                <a16:creationId xmlns:a16="http://schemas.microsoft.com/office/drawing/2014/main" id="{0A531485-0224-4F84-BF98-0CC90269B67C}"/>
              </a:ext>
            </a:extLst>
          </p:cNvPr>
          <p:cNvSpPr txBox="1"/>
          <p:nvPr/>
        </p:nvSpPr>
        <p:spPr>
          <a:xfrm>
            <a:off x="2049300" y="1461194"/>
            <a:ext cx="740541" cy="461665"/>
          </a:xfrm>
          <a:prstGeom prst="rect">
            <a:avLst/>
          </a:prstGeom>
          <a:noFill/>
        </p:spPr>
        <p:txBody>
          <a:bodyPr wrap="square" rtlCol="0">
            <a:spAutoFit/>
          </a:bodyPr>
          <a:lstStyle/>
          <a:p>
            <a:pPr algn="ctr"/>
            <a:r>
              <a:rPr lang="en-GB" sz="800" dirty="0">
                <a:solidFill>
                  <a:prstClr val="white"/>
                </a:solidFill>
                <a:latin typeface="Calibri" panose="020F0502020204030204"/>
              </a:rPr>
              <a:t>Self-Service approach for BI</a:t>
            </a:r>
          </a:p>
        </p:txBody>
      </p:sp>
      <p:sp>
        <p:nvSpPr>
          <p:cNvPr id="130" name="TextBox 129">
            <a:extLst>
              <a:ext uri="{FF2B5EF4-FFF2-40B4-BE49-F238E27FC236}">
                <a16:creationId xmlns:a16="http://schemas.microsoft.com/office/drawing/2014/main" id="{B955E8FC-736F-4719-B141-BFD1DC3048A3}"/>
              </a:ext>
            </a:extLst>
          </p:cNvPr>
          <p:cNvSpPr txBox="1"/>
          <p:nvPr/>
        </p:nvSpPr>
        <p:spPr>
          <a:xfrm>
            <a:off x="961374" y="1147687"/>
            <a:ext cx="834047" cy="707886"/>
          </a:xfrm>
          <a:prstGeom prst="rect">
            <a:avLst/>
          </a:prstGeom>
          <a:noFill/>
        </p:spPr>
        <p:txBody>
          <a:bodyPr wrap="square" rtlCol="0">
            <a:spAutoFit/>
          </a:bodyPr>
          <a:lstStyle/>
          <a:p>
            <a:pPr algn="ctr"/>
            <a:r>
              <a:rPr lang="en-GB" sz="800" dirty="0">
                <a:solidFill>
                  <a:prstClr val="white"/>
                </a:solidFill>
                <a:latin typeface="Calibri" panose="020F0502020204030204"/>
              </a:rPr>
              <a:t>Single source of truth and information assets managed</a:t>
            </a:r>
          </a:p>
        </p:txBody>
      </p:sp>
      <p:sp>
        <p:nvSpPr>
          <p:cNvPr id="131" name="Oval 130">
            <a:extLst>
              <a:ext uri="{FF2B5EF4-FFF2-40B4-BE49-F238E27FC236}">
                <a16:creationId xmlns:a16="http://schemas.microsoft.com/office/drawing/2014/main" id="{D4C0EBF2-D7E2-414A-A83D-302A7D15F10B}"/>
              </a:ext>
            </a:extLst>
          </p:cNvPr>
          <p:cNvSpPr/>
          <p:nvPr/>
        </p:nvSpPr>
        <p:spPr>
          <a:xfrm>
            <a:off x="4042975" y="1155339"/>
            <a:ext cx="795116" cy="742290"/>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29B8DFFE-1192-4F2A-9E82-6F50E0C29011}"/>
              </a:ext>
            </a:extLst>
          </p:cNvPr>
          <p:cNvSpPr txBox="1"/>
          <p:nvPr/>
        </p:nvSpPr>
        <p:spPr>
          <a:xfrm>
            <a:off x="4125828" y="1228167"/>
            <a:ext cx="645350" cy="584775"/>
          </a:xfrm>
          <a:prstGeom prst="rect">
            <a:avLst/>
          </a:prstGeom>
          <a:noFill/>
        </p:spPr>
        <p:txBody>
          <a:bodyPr wrap="square" rtlCol="0">
            <a:spAutoFit/>
          </a:bodyPr>
          <a:lstStyle/>
          <a:p>
            <a:pPr algn="ctr"/>
            <a:r>
              <a:rPr lang="en-GB" sz="800" dirty="0">
                <a:solidFill>
                  <a:prstClr val="white"/>
                </a:solidFill>
                <a:latin typeface="Calibri" panose="020F0502020204030204"/>
              </a:rPr>
              <a:t>Integrated data easily queried for insight</a:t>
            </a:r>
          </a:p>
        </p:txBody>
      </p:sp>
      <p:sp>
        <p:nvSpPr>
          <p:cNvPr id="133" name="Oval 132">
            <a:extLst>
              <a:ext uri="{FF2B5EF4-FFF2-40B4-BE49-F238E27FC236}">
                <a16:creationId xmlns:a16="http://schemas.microsoft.com/office/drawing/2014/main" id="{93DD8803-CEF8-4F7E-B271-34D5E9A9D8FF}"/>
              </a:ext>
            </a:extLst>
          </p:cNvPr>
          <p:cNvSpPr/>
          <p:nvPr/>
        </p:nvSpPr>
        <p:spPr>
          <a:xfrm>
            <a:off x="5832037" y="1249354"/>
            <a:ext cx="698499" cy="65708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7CD5D944-D6A0-458B-9B14-ECE2D6CBF15F}"/>
              </a:ext>
            </a:extLst>
          </p:cNvPr>
          <p:cNvSpPr txBox="1"/>
          <p:nvPr/>
        </p:nvSpPr>
        <p:spPr>
          <a:xfrm>
            <a:off x="5858611" y="1397576"/>
            <a:ext cx="645350" cy="338554"/>
          </a:xfrm>
          <a:prstGeom prst="rect">
            <a:avLst/>
          </a:prstGeom>
          <a:noFill/>
        </p:spPr>
        <p:txBody>
          <a:bodyPr wrap="square" rtlCol="0">
            <a:spAutoFit/>
          </a:bodyPr>
          <a:lstStyle/>
          <a:p>
            <a:pPr algn="ctr"/>
            <a:r>
              <a:rPr lang="en-GB" sz="800" dirty="0">
                <a:solidFill>
                  <a:prstClr val="white"/>
                </a:solidFill>
                <a:latin typeface="Calibri" panose="020F0502020204030204"/>
              </a:rPr>
              <a:t>AI-enabled insights</a:t>
            </a:r>
          </a:p>
        </p:txBody>
      </p:sp>
      <p:sp>
        <p:nvSpPr>
          <p:cNvPr id="135" name="Oval 134">
            <a:extLst>
              <a:ext uri="{FF2B5EF4-FFF2-40B4-BE49-F238E27FC236}">
                <a16:creationId xmlns:a16="http://schemas.microsoft.com/office/drawing/2014/main" id="{74785A4C-7C52-4E1C-9932-4009FA64C2C7}"/>
              </a:ext>
            </a:extLst>
          </p:cNvPr>
          <p:cNvSpPr/>
          <p:nvPr/>
        </p:nvSpPr>
        <p:spPr>
          <a:xfrm>
            <a:off x="4962967" y="1104454"/>
            <a:ext cx="795116" cy="80198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4F57C576-6C51-46F1-A4CF-44A00DFBD9BE}"/>
              </a:ext>
            </a:extLst>
          </p:cNvPr>
          <p:cNvSpPr txBox="1"/>
          <p:nvPr/>
        </p:nvSpPr>
        <p:spPr>
          <a:xfrm>
            <a:off x="4981227" y="1269861"/>
            <a:ext cx="735308" cy="461665"/>
          </a:xfrm>
          <a:prstGeom prst="rect">
            <a:avLst/>
          </a:prstGeom>
          <a:noFill/>
        </p:spPr>
        <p:txBody>
          <a:bodyPr wrap="square" rtlCol="0">
            <a:spAutoFit/>
          </a:bodyPr>
          <a:lstStyle/>
          <a:p>
            <a:pPr algn="ctr"/>
            <a:r>
              <a:rPr lang="en-GB" sz="800" dirty="0">
                <a:solidFill>
                  <a:prstClr val="white"/>
                </a:solidFill>
                <a:latin typeface="Calibri" panose="020F0502020204030204"/>
              </a:rPr>
              <a:t>Unstructured data mapped &amp; curated</a:t>
            </a:r>
          </a:p>
        </p:txBody>
      </p:sp>
      <p:sp>
        <p:nvSpPr>
          <p:cNvPr id="137" name="Oval 136">
            <a:extLst>
              <a:ext uri="{FF2B5EF4-FFF2-40B4-BE49-F238E27FC236}">
                <a16:creationId xmlns:a16="http://schemas.microsoft.com/office/drawing/2014/main" id="{5CEB4525-11B9-48A2-9E33-BE5773646DDC}"/>
              </a:ext>
            </a:extLst>
          </p:cNvPr>
          <p:cNvSpPr/>
          <p:nvPr/>
        </p:nvSpPr>
        <p:spPr>
          <a:xfrm>
            <a:off x="7206532" y="1108030"/>
            <a:ext cx="907042" cy="91764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8" name="TextBox 137">
            <a:extLst>
              <a:ext uri="{FF2B5EF4-FFF2-40B4-BE49-F238E27FC236}">
                <a16:creationId xmlns:a16="http://schemas.microsoft.com/office/drawing/2014/main" id="{E9AADD16-A8DB-44CD-9DF5-EC432623C6B9}"/>
              </a:ext>
            </a:extLst>
          </p:cNvPr>
          <p:cNvSpPr txBox="1"/>
          <p:nvPr/>
        </p:nvSpPr>
        <p:spPr>
          <a:xfrm>
            <a:off x="7238676" y="1155339"/>
            <a:ext cx="847139" cy="830997"/>
          </a:xfrm>
          <a:prstGeom prst="rect">
            <a:avLst/>
          </a:prstGeom>
          <a:noFill/>
        </p:spPr>
        <p:txBody>
          <a:bodyPr wrap="square" rtlCol="0">
            <a:spAutoFit/>
          </a:bodyPr>
          <a:lstStyle/>
          <a:p>
            <a:pPr algn="ctr"/>
            <a:r>
              <a:rPr lang="en-GB" sz="800" dirty="0">
                <a:solidFill>
                  <a:prstClr val="white"/>
                </a:solidFill>
                <a:latin typeface="Calibri" panose="020F0502020204030204"/>
              </a:rPr>
              <a:t>Organisation, local &amp; national data sets can be queried collectively to derive insight</a:t>
            </a:r>
          </a:p>
        </p:txBody>
      </p:sp>
      <p:sp>
        <p:nvSpPr>
          <p:cNvPr id="139" name="Oval 138">
            <a:extLst>
              <a:ext uri="{FF2B5EF4-FFF2-40B4-BE49-F238E27FC236}">
                <a16:creationId xmlns:a16="http://schemas.microsoft.com/office/drawing/2014/main" id="{9016853F-BFEB-490C-BA82-2297D904B258}"/>
              </a:ext>
            </a:extLst>
          </p:cNvPr>
          <p:cNvSpPr/>
          <p:nvPr/>
        </p:nvSpPr>
        <p:spPr>
          <a:xfrm>
            <a:off x="8404363" y="1155339"/>
            <a:ext cx="815465" cy="775990"/>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0" name="TextBox 139">
            <a:extLst>
              <a:ext uri="{FF2B5EF4-FFF2-40B4-BE49-F238E27FC236}">
                <a16:creationId xmlns:a16="http://schemas.microsoft.com/office/drawing/2014/main" id="{119609DB-819B-4C7C-94CE-ED6DD347E095}"/>
              </a:ext>
            </a:extLst>
          </p:cNvPr>
          <p:cNvSpPr txBox="1"/>
          <p:nvPr/>
        </p:nvSpPr>
        <p:spPr>
          <a:xfrm>
            <a:off x="8370877" y="1178377"/>
            <a:ext cx="882435" cy="707886"/>
          </a:xfrm>
          <a:prstGeom prst="rect">
            <a:avLst/>
          </a:prstGeom>
          <a:noFill/>
        </p:spPr>
        <p:txBody>
          <a:bodyPr wrap="square" rtlCol="0">
            <a:spAutoFit/>
          </a:bodyPr>
          <a:lstStyle/>
          <a:p>
            <a:pPr algn="ctr"/>
            <a:r>
              <a:rPr lang="en-GB" sz="800" dirty="0">
                <a:solidFill>
                  <a:prstClr val="white"/>
                </a:solidFill>
                <a:latin typeface="Calibri" panose="020F0502020204030204"/>
              </a:rPr>
              <a:t>System can prevent mismanagement of data, loss and corruption</a:t>
            </a:r>
          </a:p>
        </p:txBody>
      </p:sp>
      <p:sp>
        <p:nvSpPr>
          <p:cNvPr id="141" name="Oval 140">
            <a:extLst>
              <a:ext uri="{FF2B5EF4-FFF2-40B4-BE49-F238E27FC236}">
                <a16:creationId xmlns:a16="http://schemas.microsoft.com/office/drawing/2014/main" id="{56F07C00-DBBE-435E-8D16-4CFD3F4E8787}"/>
              </a:ext>
            </a:extLst>
          </p:cNvPr>
          <p:cNvSpPr/>
          <p:nvPr/>
        </p:nvSpPr>
        <p:spPr>
          <a:xfrm>
            <a:off x="1652331" y="4757909"/>
            <a:ext cx="723691" cy="704715"/>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2" name="TextBox 141">
            <a:extLst>
              <a:ext uri="{FF2B5EF4-FFF2-40B4-BE49-F238E27FC236}">
                <a16:creationId xmlns:a16="http://schemas.microsoft.com/office/drawing/2014/main" id="{6F450D07-7AA2-4FDB-966E-F0F7A58D0EE4}"/>
              </a:ext>
            </a:extLst>
          </p:cNvPr>
          <p:cNvSpPr txBox="1"/>
          <p:nvPr/>
        </p:nvSpPr>
        <p:spPr>
          <a:xfrm>
            <a:off x="1677432" y="4872563"/>
            <a:ext cx="704851" cy="461665"/>
          </a:xfrm>
          <a:prstGeom prst="rect">
            <a:avLst/>
          </a:prstGeom>
          <a:noFill/>
        </p:spPr>
        <p:txBody>
          <a:bodyPr wrap="square" rtlCol="0">
            <a:spAutoFit/>
          </a:bodyPr>
          <a:lstStyle/>
          <a:p>
            <a:pPr algn="ctr"/>
            <a:r>
              <a:rPr lang="en-GB" sz="800" dirty="0">
                <a:solidFill>
                  <a:prstClr val="white"/>
                </a:solidFill>
                <a:latin typeface="Calibri" panose="020F0502020204030204"/>
              </a:rPr>
              <a:t>Digital coaching &amp; learning</a:t>
            </a:r>
          </a:p>
        </p:txBody>
      </p:sp>
      <p:sp>
        <p:nvSpPr>
          <p:cNvPr id="143" name="Oval 142">
            <a:extLst>
              <a:ext uri="{FF2B5EF4-FFF2-40B4-BE49-F238E27FC236}">
                <a16:creationId xmlns:a16="http://schemas.microsoft.com/office/drawing/2014/main" id="{1FCE3C14-4D7E-4164-94E2-1D7CCC8D704F}"/>
              </a:ext>
            </a:extLst>
          </p:cNvPr>
          <p:cNvSpPr/>
          <p:nvPr/>
        </p:nvSpPr>
        <p:spPr>
          <a:xfrm>
            <a:off x="3020540" y="4505677"/>
            <a:ext cx="853366" cy="802404"/>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85F204B1-BDAA-4087-B5F5-A74C524CA368}"/>
              </a:ext>
            </a:extLst>
          </p:cNvPr>
          <p:cNvSpPr txBox="1"/>
          <p:nvPr/>
        </p:nvSpPr>
        <p:spPr>
          <a:xfrm>
            <a:off x="3056733" y="4587497"/>
            <a:ext cx="817173" cy="584775"/>
          </a:xfrm>
          <a:prstGeom prst="rect">
            <a:avLst/>
          </a:prstGeom>
          <a:noFill/>
        </p:spPr>
        <p:txBody>
          <a:bodyPr wrap="square" rtlCol="0">
            <a:spAutoFit/>
          </a:bodyPr>
          <a:lstStyle/>
          <a:p>
            <a:pPr algn="ctr"/>
            <a:r>
              <a:rPr lang="en-GB" sz="800" dirty="0">
                <a:solidFill>
                  <a:prstClr val="white"/>
                </a:solidFill>
                <a:latin typeface="Calibri" panose="020F0502020204030204"/>
              </a:rPr>
              <a:t>System usability issues identified and improved</a:t>
            </a:r>
          </a:p>
        </p:txBody>
      </p:sp>
      <p:sp>
        <p:nvSpPr>
          <p:cNvPr id="145" name="Oval 144">
            <a:extLst>
              <a:ext uri="{FF2B5EF4-FFF2-40B4-BE49-F238E27FC236}">
                <a16:creationId xmlns:a16="http://schemas.microsoft.com/office/drawing/2014/main" id="{45B2C095-37D7-413F-BB09-D61CD346EFD0}"/>
              </a:ext>
            </a:extLst>
          </p:cNvPr>
          <p:cNvSpPr/>
          <p:nvPr/>
        </p:nvSpPr>
        <p:spPr>
          <a:xfrm>
            <a:off x="3926288" y="4879885"/>
            <a:ext cx="785918" cy="732228"/>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6" name="TextBox 145">
            <a:extLst>
              <a:ext uri="{FF2B5EF4-FFF2-40B4-BE49-F238E27FC236}">
                <a16:creationId xmlns:a16="http://schemas.microsoft.com/office/drawing/2014/main" id="{9EF5D1DB-9D75-4A98-A0F4-3BBCFDAADAF9}"/>
              </a:ext>
            </a:extLst>
          </p:cNvPr>
          <p:cNvSpPr txBox="1"/>
          <p:nvPr/>
        </p:nvSpPr>
        <p:spPr>
          <a:xfrm>
            <a:off x="3886454" y="4925797"/>
            <a:ext cx="911158" cy="584775"/>
          </a:xfrm>
          <a:prstGeom prst="rect">
            <a:avLst/>
          </a:prstGeom>
          <a:noFill/>
        </p:spPr>
        <p:txBody>
          <a:bodyPr wrap="square" rtlCol="0">
            <a:spAutoFit/>
          </a:bodyPr>
          <a:lstStyle/>
          <a:p>
            <a:pPr algn="ctr"/>
            <a:r>
              <a:rPr lang="en-GB" sz="800" dirty="0">
                <a:solidFill>
                  <a:prstClr val="white"/>
                </a:solidFill>
                <a:latin typeface="Calibri" panose="020F0502020204030204"/>
              </a:rPr>
              <a:t>Digital skills framework introduced to help people</a:t>
            </a:r>
          </a:p>
        </p:txBody>
      </p:sp>
      <p:sp>
        <p:nvSpPr>
          <p:cNvPr id="147" name="Oval 146">
            <a:extLst>
              <a:ext uri="{FF2B5EF4-FFF2-40B4-BE49-F238E27FC236}">
                <a16:creationId xmlns:a16="http://schemas.microsoft.com/office/drawing/2014/main" id="{7311DA3C-E5DA-4B12-BE4F-AD48A77C8B5B}"/>
              </a:ext>
            </a:extLst>
          </p:cNvPr>
          <p:cNvSpPr/>
          <p:nvPr/>
        </p:nvSpPr>
        <p:spPr>
          <a:xfrm>
            <a:off x="4771055" y="5143584"/>
            <a:ext cx="794686" cy="722378"/>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TextBox 147">
            <a:extLst>
              <a:ext uri="{FF2B5EF4-FFF2-40B4-BE49-F238E27FC236}">
                <a16:creationId xmlns:a16="http://schemas.microsoft.com/office/drawing/2014/main" id="{D6F5EC62-DADC-4249-A278-284BC0D7DB62}"/>
              </a:ext>
            </a:extLst>
          </p:cNvPr>
          <p:cNvSpPr txBox="1"/>
          <p:nvPr/>
        </p:nvSpPr>
        <p:spPr>
          <a:xfrm>
            <a:off x="4765435" y="5205593"/>
            <a:ext cx="817173" cy="584775"/>
          </a:xfrm>
          <a:prstGeom prst="rect">
            <a:avLst/>
          </a:prstGeom>
          <a:noFill/>
        </p:spPr>
        <p:txBody>
          <a:bodyPr wrap="square" rtlCol="0">
            <a:spAutoFit/>
          </a:bodyPr>
          <a:lstStyle/>
          <a:p>
            <a:pPr algn="ctr"/>
            <a:r>
              <a:rPr lang="en-GB" sz="800" dirty="0">
                <a:solidFill>
                  <a:prstClr val="white"/>
                </a:solidFill>
                <a:latin typeface="Calibri" panose="020F0502020204030204"/>
              </a:rPr>
              <a:t>Digitally enabled improvements become BAU</a:t>
            </a:r>
          </a:p>
        </p:txBody>
      </p:sp>
      <p:sp>
        <p:nvSpPr>
          <p:cNvPr id="149" name="Oval 148">
            <a:extLst>
              <a:ext uri="{FF2B5EF4-FFF2-40B4-BE49-F238E27FC236}">
                <a16:creationId xmlns:a16="http://schemas.microsoft.com/office/drawing/2014/main" id="{A69D3C00-042B-4558-A73B-B5B2574DF653}"/>
              </a:ext>
            </a:extLst>
          </p:cNvPr>
          <p:cNvSpPr/>
          <p:nvPr/>
        </p:nvSpPr>
        <p:spPr>
          <a:xfrm>
            <a:off x="4934445" y="4203314"/>
            <a:ext cx="918591" cy="829937"/>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53B57700-5BF1-4CC6-95F0-41A5A2DC395D}"/>
              </a:ext>
            </a:extLst>
          </p:cNvPr>
          <p:cNvSpPr txBox="1"/>
          <p:nvPr/>
        </p:nvSpPr>
        <p:spPr>
          <a:xfrm>
            <a:off x="4927910" y="4355555"/>
            <a:ext cx="956221" cy="461665"/>
          </a:xfrm>
          <a:prstGeom prst="rect">
            <a:avLst/>
          </a:prstGeom>
          <a:noFill/>
        </p:spPr>
        <p:txBody>
          <a:bodyPr wrap="square" rtlCol="0">
            <a:spAutoFit/>
          </a:bodyPr>
          <a:lstStyle/>
          <a:p>
            <a:pPr algn="ctr"/>
            <a:r>
              <a:rPr lang="en-GB" sz="800" dirty="0">
                <a:solidFill>
                  <a:prstClr val="white"/>
                </a:solidFill>
                <a:latin typeface="Calibri" panose="020F0502020204030204"/>
              </a:rPr>
              <a:t>National, regional &amp; local training resources utilised</a:t>
            </a:r>
          </a:p>
        </p:txBody>
      </p:sp>
      <p:sp>
        <p:nvSpPr>
          <p:cNvPr id="151" name="Oval 150">
            <a:extLst>
              <a:ext uri="{FF2B5EF4-FFF2-40B4-BE49-F238E27FC236}">
                <a16:creationId xmlns:a16="http://schemas.microsoft.com/office/drawing/2014/main" id="{ABA51F3A-602E-4266-B299-3E0FDE9E2E12}"/>
              </a:ext>
            </a:extLst>
          </p:cNvPr>
          <p:cNvSpPr/>
          <p:nvPr/>
        </p:nvSpPr>
        <p:spPr>
          <a:xfrm>
            <a:off x="7081240" y="4362696"/>
            <a:ext cx="971093" cy="886172"/>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52172B2A-BDFA-4C0B-8B1A-E5D35F38A147}"/>
              </a:ext>
            </a:extLst>
          </p:cNvPr>
          <p:cNvSpPr txBox="1"/>
          <p:nvPr/>
        </p:nvSpPr>
        <p:spPr>
          <a:xfrm>
            <a:off x="7081240" y="4454901"/>
            <a:ext cx="971093" cy="707886"/>
          </a:xfrm>
          <a:prstGeom prst="rect">
            <a:avLst/>
          </a:prstGeom>
          <a:noFill/>
        </p:spPr>
        <p:txBody>
          <a:bodyPr wrap="square" rtlCol="0">
            <a:spAutoFit/>
          </a:bodyPr>
          <a:lstStyle/>
          <a:p>
            <a:pPr algn="ctr"/>
            <a:r>
              <a:rPr lang="en-GB" sz="800" dirty="0">
                <a:solidFill>
                  <a:prstClr val="white"/>
                </a:solidFill>
                <a:latin typeface="Calibri" panose="020F0502020204030204"/>
              </a:rPr>
              <a:t>Professional accreditation for healthcare informaticians and entry pathways</a:t>
            </a:r>
          </a:p>
        </p:txBody>
      </p:sp>
      <p:sp>
        <p:nvSpPr>
          <p:cNvPr id="153" name="Oval 152">
            <a:extLst>
              <a:ext uri="{FF2B5EF4-FFF2-40B4-BE49-F238E27FC236}">
                <a16:creationId xmlns:a16="http://schemas.microsoft.com/office/drawing/2014/main" id="{FA0151E1-E19F-4785-873C-D2EF0BC8FAE9}"/>
              </a:ext>
            </a:extLst>
          </p:cNvPr>
          <p:cNvSpPr/>
          <p:nvPr/>
        </p:nvSpPr>
        <p:spPr>
          <a:xfrm>
            <a:off x="913737" y="2060646"/>
            <a:ext cx="889074" cy="897121"/>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4591C1E0-8D11-4C96-96C0-2E3B9E1C2C1D}"/>
              </a:ext>
            </a:extLst>
          </p:cNvPr>
          <p:cNvSpPr txBox="1"/>
          <p:nvPr/>
        </p:nvSpPr>
        <p:spPr>
          <a:xfrm>
            <a:off x="908899" y="2166801"/>
            <a:ext cx="854751" cy="707886"/>
          </a:xfrm>
          <a:prstGeom prst="rect">
            <a:avLst/>
          </a:prstGeom>
          <a:noFill/>
        </p:spPr>
        <p:txBody>
          <a:bodyPr wrap="square" rtlCol="0">
            <a:spAutoFit/>
          </a:bodyPr>
          <a:lstStyle/>
          <a:p>
            <a:pPr algn="ctr"/>
            <a:r>
              <a:rPr lang="en-GB" sz="800" dirty="0">
                <a:solidFill>
                  <a:prstClr val="white"/>
                </a:solidFill>
                <a:latin typeface="Calibri" panose="020F0502020204030204"/>
              </a:rPr>
              <a:t>Mechanism in place to prioritise &amp; support improvements</a:t>
            </a:r>
          </a:p>
        </p:txBody>
      </p:sp>
      <p:sp>
        <p:nvSpPr>
          <p:cNvPr id="155" name="Oval 154">
            <a:extLst>
              <a:ext uri="{FF2B5EF4-FFF2-40B4-BE49-F238E27FC236}">
                <a16:creationId xmlns:a16="http://schemas.microsoft.com/office/drawing/2014/main" id="{76947404-3C0E-448F-BE19-DBA8218C55EA}"/>
              </a:ext>
            </a:extLst>
          </p:cNvPr>
          <p:cNvSpPr/>
          <p:nvPr/>
        </p:nvSpPr>
        <p:spPr>
          <a:xfrm>
            <a:off x="1909966" y="2186817"/>
            <a:ext cx="747273" cy="732717"/>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7A52B721-8193-4CDB-9DAE-89679826438B}"/>
              </a:ext>
            </a:extLst>
          </p:cNvPr>
          <p:cNvSpPr txBox="1"/>
          <p:nvPr/>
        </p:nvSpPr>
        <p:spPr>
          <a:xfrm>
            <a:off x="1880426" y="2184297"/>
            <a:ext cx="773050" cy="707886"/>
          </a:xfrm>
          <a:prstGeom prst="rect">
            <a:avLst/>
          </a:prstGeom>
          <a:noFill/>
        </p:spPr>
        <p:txBody>
          <a:bodyPr wrap="square" rtlCol="0">
            <a:spAutoFit/>
          </a:bodyPr>
          <a:lstStyle/>
          <a:p>
            <a:pPr algn="ctr"/>
            <a:r>
              <a:rPr lang="en-GB" sz="800" dirty="0">
                <a:solidFill>
                  <a:prstClr val="white"/>
                </a:solidFill>
                <a:latin typeface="Calibri" panose="020F0502020204030204"/>
              </a:rPr>
              <a:t>Robotic process automation (RPA) introduced</a:t>
            </a:r>
          </a:p>
        </p:txBody>
      </p:sp>
      <p:sp>
        <p:nvSpPr>
          <p:cNvPr id="157" name="Oval 156">
            <a:extLst>
              <a:ext uri="{FF2B5EF4-FFF2-40B4-BE49-F238E27FC236}">
                <a16:creationId xmlns:a16="http://schemas.microsoft.com/office/drawing/2014/main" id="{1B0F5312-5BAB-4DCB-A8E1-1E41B60894E0}"/>
              </a:ext>
            </a:extLst>
          </p:cNvPr>
          <p:cNvSpPr/>
          <p:nvPr/>
        </p:nvSpPr>
        <p:spPr>
          <a:xfrm>
            <a:off x="2820998" y="1974851"/>
            <a:ext cx="824780" cy="796255"/>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45BBB844-D88B-4CEC-B9A6-BACBD7575679}"/>
              </a:ext>
            </a:extLst>
          </p:cNvPr>
          <p:cNvSpPr txBox="1"/>
          <p:nvPr/>
        </p:nvSpPr>
        <p:spPr>
          <a:xfrm>
            <a:off x="2782845" y="2126569"/>
            <a:ext cx="911485" cy="461665"/>
          </a:xfrm>
          <a:prstGeom prst="rect">
            <a:avLst/>
          </a:prstGeom>
          <a:noFill/>
        </p:spPr>
        <p:txBody>
          <a:bodyPr wrap="square" rtlCol="0">
            <a:spAutoFit/>
          </a:bodyPr>
          <a:lstStyle/>
          <a:p>
            <a:pPr algn="ctr"/>
            <a:r>
              <a:rPr lang="en-GB" sz="800" dirty="0">
                <a:solidFill>
                  <a:prstClr val="white"/>
                </a:solidFill>
                <a:latin typeface="Calibri" panose="020F0502020204030204"/>
              </a:rPr>
              <a:t>Networks &amp;Wi-Fi replaced, new devices for staff</a:t>
            </a:r>
          </a:p>
        </p:txBody>
      </p:sp>
      <p:sp>
        <p:nvSpPr>
          <p:cNvPr id="159" name="Oval 158">
            <a:extLst>
              <a:ext uri="{FF2B5EF4-FFF2-40B4-BE49-F238E27FC236}">
                <a16:creationId xmlns:a16="http://schemas.microsoft.com/office/drawing/2014/main" id="{0C4BC9C4-6872-466A-8D89-103D342B525B}"/>
              </a:ext>
            </a:extLst>
          </p:cNvPr>
          <p:cNvSpPr/>
          <p:nvPr/>
        </p:nvSpPr>
        <p:spPr>
          <a:xfrm>
            <a:off x="1082670" y="2980727"/>
            <a:ext cx="890260" cy="841765"/>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FF032C8E-DE2E-4902-A24C-6B56ED74FB9F}"/>
              </a:ext>
            </a:extLst>
          </p:cNvPr>
          <p:cNvSpPr txBox="1"/>
          <p:nvPr/>
        </p:nvSpPr>
        <p:spPr>
          <a:xfrm>
            <a:off x="1151231" y="3101452"/>
            <a:ext cx="758735" cy="584775"/>
          </a:xfrm>
          <a:prstGeom prst="rect">
            <a:avLst/>
          </a:prstGeom>
          <a:noFill/>
        </p:spPr>
        <p:txBody>
          <a:bodyPr wrap="square" rtlCol="0">
            <a:spAutoFit/>
          </a:bodyPr>
          <a:lstStyle/>
          <a:p>
            <a:pPr algn="ctr"/>
            <a:r>
              <a:rPr lang="en-GB" sz="800" dirty="0">
                <a:solidFill>
                  <a:prstClr val="white"/>
                </a:solidFill>
                <a:latin typeface="Calibri" panose="020F0502020204030204"/>
              </a:rPr>
              <a:t>Applications &amp; Services migrated to the cloud</a:t>
            </a:r>
          </a:p>
        </p:txBody>
      </p:sp>
      <p:sp>
        <p:nvSpPr>
          <p:cNvPr id="161" name="Oval 160">
            <a:extLst>
              <a:ext uri="{FF2B5EF4-FFF2-40B4-BE49-F238E27FC236}">
                <a16:creationId xmlns:a16="http://schemas.microsoft.com/office/drawing/2014/main" id="{DF9D35C4-4BD2-42B7-B40A-4B933BEC1BBF}"/>
              </a:ext>
            </a:extLst>
          </p:cNvPr>
          <p:cNvSpPr/>
          <p:nvPr/>
        </p:nvSpPr>
        <p:spPr>
          <a:xfrm>
            <a:off x="2060100" y="2947621"/>
            <a:ext cx="876300" cy="830629"/>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70D09C54-9C67-4106-B2B5-9B6E9ACE06D1}"/>
              </a:ext>
            </a:extLst>
          </p:cNvPr>
          <p:cNvSpPr txBox="1"/>
          <p:nvPr/>
        </p:nvSpPr>
        <p:spPr>
          <a:xfrm>
            <a:off x="2092941" y="3071847"/>
            <a:ext cx="804206" cy="584775"/>
          </a:xfrm>
          <a:prstGeom prst="rect">
            <a:avLst/>
          </a:prstGeom>
          <a:noFill/>
        </p:spPr>
        <p:txBody>
          <a:bodyPr wrap="square" rtlCol="0">
            <a:spAutoFit/>
          </a:bodyPr>
          <a:lstStyle/>
          <a:p>
            <a:pPr algn="ctr"/>
            <a:r>
              <a:rPr lang="en-GB" sz="800" dirty="0">
                <a:solidFill>
                  <a:prstClr val="white"/>
                </a:solidFill>
                <a:latin typeface="Calibri" panose="020F0502020204030204"/>
              </a:rPr>
              <a:t>Intelligent scheduling implemented into EPR</a:t>
            </a:r>
          </a:p>
        </p:txBody>
      </p:sp>
      <p:sp>
        <p:nvSpPr>
          <p:cNvPr id="163" name="Oval 162">
            <a:extLst>
              <a:ext uri="{FF2B5EF4-FFF2-40B4-BE49-F238E27FC236}">
                <a16:creationId xmlns:a16="http://schemas.microsoft.com/office/drawing/2014/main" id="{A333B61F-0A99-49EE-85E6-41FC43A172BF}"/>
              </a:ext>
            </a:extLst>
          </p:cNvPr>
          <p:cNvSpPr/>
          <p:nvPr/>
        </p:nvSpPr>
        <p:spPr>
          <a:xfrm>
            <a:off x="3118884" y="3750067"/>
            <a:ext cx="786859" cy="738988"/>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4" name="TextBox 163">
            <a:extLst>
              <a:ext uri="{FF2B5EF4-FFF2-40B4-BE49-F238E27FC236}">
                <a16:creationId xmlns:a16="http://schemas.microsoft.com/office/drawing/2014/main" id="{D3EB4CBF-91D6-43B4-89BC-7AFCB741BF75}"/>
              </a:ext>
            </a:extLst>
          </p:cNvPr>
          <p:cNvSpPr txBox="1"/>
          <p:nvPr/>
        </p:nvSpPr>
        <p:spPr>
          <a:xfrm>
            <a:off x="3124557" y="3893890"/>
            <a:ext cx="758298" cy="461665"/>
          </a:xfrm>
          <a:prstGeom prst="rect">
            <a:avLst/>
          </a:prstGeom>
          <a:noFill/>
        </p:spPr>
        <p:txBody>
          <a:bodyPr wrap="square" rtlCol="0">
            <a:spAutoFit/>
          </a:bodyPr>
          <a:lstStyle/>
          <a:p>
            <a:pPr algn="ctr"/>
            <a:r>
              <a:rPr lang="en-GB" sz="800" dirty="0">
                <a:solidFill>
                  <a:prstClr val="white"/>
                </a:solidFill>
                <a:latin typeface="Calibri" panose="020F0502020204030204"/>
              </a:rPr>
              <a:t>Electronic whiteboards in wards</a:t>
            </a:r>
          </a:p>
        </p:txBody>
      </p:sp>
      <p:sp>
        <p:nvSpPr>
          <p:cNvPr id="165" name="Oval 164">
            <a:extLst>
              <a:ext uri="{FF2B5EF4-FFF2-40B4-BE49-F238E27FC236}">
                <a16:creationId xmlns:a16="http://schemas.microsoft.com/office/drawing/2014/main" id="{B9E6B117-A45A-4D5F-B839-B6A204653347}"/>
              </a:ext>
            </a:extLst>
          </p:cNvPr>
          <p:cNvSpPr/>
          <p:nvPr/>
        </p:nvSpPr>
        <p:spPr>
          <a:xfrm>
            <a:off x="3942907" y="2116685"/>
            <a:ext cx="889074" cy="897121"/>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83C31243-1394-4899-88FD-75078816092D}"/>
              </a:ext>
            </a:extLst>
          </p:cNvPr>
          <p:cNvSpPr txBox="1"/>
          <p:nvPr/>
        </p:nvSpPr>
        <p:spPr>
          <a:xfrm>
            <a:off x="3938069" y="2222840"/>
            <a:ext cx="854751" cy="707886"/>
          </a:xfrm>
          <a:prstGeom prst="rect">
            <a:avLst/>
          </a:prstGeom>
          <a:noFill/>
        </p:spPr>
        <p:txBody>
          <a:bodyPr wrap="square" rtlCol="0">
            <a:spAutoFit/>
          </a:bodyPr>
          <a:lstStyle/>
          <a:p>
            <a:pPr algn="ctr"/>
            <a:r>
              <a:rPr lang="en-GB" sz="800" dirty="0">
                <a:solidFill>
                  <a:prstClr val="white"/>
                </a:solidFill>
                <a:latin typeface="Calibri" panose="020F0502020204030204"/>
              </a:rPr>
              <a:t>Design Authority improves user experience of applications</a:t>
            </a:r>
          </a:p>
        </p:txBody>
      </p:sp>
      <p:sp>
        <p:nvSpPr>
          <p:cNvPr id="167" name="Oval 166">
            <a:extLst>
              <a:ext uri="{FF2B5EF4-FFF2-40B4-BE49-F238E27FC236}">
                <a16:creationId xmlns:a16="http://schemas.microsoft.com/office/drawing/2014/main" id="{833F61B2-2851-4E0D-9BF9-73867544BF77}"/>
              </a:ext>
            </a:extLst>
          </p:cNvPr>
          <p:cNvSpPr/>
          <p:nvPr/>
        </p:nvSpPr>
        <p:spPr>
          <a:xfrm>
            <a:off x="4939136" y="2153288"/>
            <a:ext cx="876300" cy="822286"/>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FEA2AA03-A48C-43A9-AD26-C0A2EE3ACE10}"/>
              </a:ext>
            </a:extLst>
          </p:cNvPr>
          <p:cNvSpPr txBox="1"/>
          <p:nvPr/>
        </p:nvSpPr>
        <p:spPr>
          <a:xfrm>
            <a:off x="4990761" y="2192258"/>
            <a:ext cx="773050" cy="707886"/>
          </a:xfrm>
          <a:prstGeom prst="rect">
            <a:avLst/>
          </a:prstGeom>
          <a:noFill/>
        </p:spPr>
        <p:txBody>
          <a:bodyPr wrap="square" rtlCol="0">
            <a:spAutoFit/>
          </a:bodyPr>
          <a:lstStyle/>
          <a:p>
            <a:pPr algn="ctr"/>
            <a:r>
              <a:rPr lang="en-GB" sz="800" dirty="0">
                <a:solidFill>
                  <a:prstClr val="white"/>
                </a:solidFill>
                <a:latin typeface="Calibri" panose="020F0502020204030204"/>
              </a:rPr>
              <a:t>Robotic process automation (RPA) strategy developed</a:t>
            </a:r>
          </a:p>
        </p:txBody>
      </p:sp>
      <p:sp>
        <p:nvSpPr>
          <p:cNvPr id="169" name="Oval 168">
            <a:extLst>
              <a:ext uri="{FF2B5EF4-FFF2-40B4-BE49-F238E27FC236}">
                <a16:creationId xmlns:a16="http://schemas.microsoft.com/office/drawing/2014/main" id="{D2F71628-DB79-419B-AD1B-BA07C989FCAC}"/>
              </a:ext>
            </a:extLst>
          </p:cNvPr>
          <p:cNvSpPr/>
          <p:nvPr/>
        </p:nvSpPr>
        <p:spPr>
          <a:xfrm>
            <a:off x="5877008" y="2183460"/>
            <a:ext cx="787040" cy="716684"/>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5BC294B6-FAF4-4F74-8F61-76A726B6B294}"/>
              </a:ext>
            </a:extLst>
          </p:cNvPr>
          <p:cNvSpPr txBox="1"/>
          <p:nvPr/>
        </p:nvSpPr>
        <p:spPr>
          <a:xfrm>
            <a:off x="5904191" y="2298294"/>
            <a:ext cx="732674" cy="461665"/>
          </a:xfrm>
          <a:prstGeom prst="rect">
            <a:avLst/>
          </a:prstGeom>
          <a:noFill/>
        </p:spPr>
        <p:txBody>
          <a:bodyPr wrap="square" rtlCol="0">
            <a:spAutoFit/>
          </a:bodyPr>
          <a:lstStyle/>
          <a:p>
            <a:pPr algn="ctr"/>
            <a:r>
              <a:rPr lang="en-GB" sz="800" dirty="0">
                <a:solidFill>
                  <a:prstClr val="white"/>
                </a:solidFill>
                <a:latin typeface="Calibri" panose="020F0502020204030204"/>
              </a:rPr>
              <a:t>Internet of Things (IoT) adopted</a:t>
            </a:r>
          </a:p>
        </p:txBody>
      </p:sp>
      <p:sp>
        <p:nvSpPr>
          <p:cNvPr id="171" name="Oval 170">
            <a:extLst>
              <a:ext uri="{FF2B5EF4-FFF2-40B4-BE49-F238E27FC236}">
                <a16:creationId xmlns:a16="http://schemas.microsoft.com/office/drawing/2014/main" id="{B2FCDAAC-CDC8-4637-8DA0-61758E26BC9F}"/>
              </a:ext>
            </a:extLst>
          </p:cNvPr>
          <p:cNvSpPr/>
          <p:nvPr/>
        </p:nvSpPr>
        <p:spPr>
          <a:xfrm>
            <a:off x="4111840" y="3036766"/>
            <a:ext cx="890260" cy="841765"/>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FA774D31-8640-4450-AA7F-E822F0617B36}"/>
              </a:ext>
            </a:extLst>
          </p:cNvPr>
          <p:cNvSpPr txBox="1"/>
          <p:nvPr/>
        </p:nvSpPr>
        <p:spPr>
          <a:xfrm>
            <a:off x="4064570" y="3157851"/>
            <a:ext cx="1002196" cy="584775"/>
          </a:xfrm>
          <a:prstGeom prst="rect">
            <a:avLst/>
          </a:prstGeom>
          <a:noFill/>
        </p:spPr>
        <p:txBody>
          <a:bodyPr wrap="square" rtlCol="0">
            <a:spAutoFit/>
          </a:bodyPr>
          <a:lstStyle/>
          <a:p>
            <a:pPr algn="ctr"/>
            <a:r>
              <a:rPr lang="en-GB" sz="800" dirty="0">
                <a:solidFill>
                  <a:prstClr val="white"/>
                </a:solidFill>
                <a:latin typeface="Calibri" panose="020F0502020204030204"/>
              </a:rPr>
              <a:t>Digital experience enhanced and no. of applications rationalised</a:t>
            </a:r>
          </a:p>
        </p:txBody>
      </p:sp>
      <p:sp>
        <p:nvSpPr>
          <p:cNvPr id="173" name="Oval 172">
            <a:extLst>
              <a:ext uri="{FF2B5EF4-FFF2-40B4-BE49-F238E27FC236}">
                <a16:creationId xmlns:a16="http://schemas.microsoft.com/office/drawing/2014/main" id="{49DF95E0-44AD-499A-9927-9560591BC3D6}"/>
              </a:ext>
            </a:extLst>
          </p:cNvPr>
          <p:cNvSpPr/>
          <p:nvPr/>
        </p:nvSpPr>
        <p:spPr>
          <a:xfrm>
            <a:off x="5089270" y="3003660"/>
            <a:ext cx="876300" cy="830629"/>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3B0FD75D-A762-4F28-80EE-75C38474424E}"/>
              </a:ext>
            </a:extLst>
          </p:cNvPr>
          <p:cNvSpPr txBox="1"/>
          <p:nvPr/>
        </p:nvSpPr>
        <p:spPr>
          <a:xfrm>
            <a:off x="5122111" y="3127886"/>
            <a:ext cx="804206" cy="584775"/>
          </a:xfrm>
          <a:prstGeom prst="rect">
            <a:avLst/>
          </a:prstGeom>
          <a:noFill/>
        </p:spPr>
        <p:txBody>
          <a:bodyPr wrap="square" rtlCol="0">
            <a:spAutoFit/>
          </a:bodyPr>
          <a:lstStyle/>
          <a:p>
            <a:pPr algn="ctr"/>
            <a:r>
              <a:rPr lang="en-GB" sz="800" dirty="0">
                <a:solidFill>
                  <a:prstClr val="white"/>
                </a:solidFill>
                <a:latin typeface="Calibri" panose="020F0502020204030204"/>
              </a:rPr>
              <a:t>Clinical systems accessible on any device</a:t>
            </a:r>
          </a:p>
        </p:txBody>
      </p:sp>
      <p:sp>
        <p:nvSpPr>
          <p:cNvPr id="175" name="Oval 174">
            <a:extLst>
              <a:ext uri="{FF2B5EF4-FFF2-40B4-BE49-F238E27FC236}">
                <a16:creationId xmlns:a16="http://schemas.microsoft.com/office/drawing/2014/main" id="{7B9CCCDE-136D-4CA0-A893-C6AB731D6A76}"/>
              </a:ext>
            </a:extLst>
          </p:cNvPr>
          <p:cNvSpPr/>
          <p:nvPr/>
        </p:nvSpPr>
        <p:spPr>
          <a:xfrm>
            <a:off x="6010800" y="3094479"/>
            <a:ext cx="876300" cy="841765"/>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8576BB18-A751-4FCB-8480-389CB6DD72E6}"/>
              </a:ext>
            </a:extLst>
          </p:cNvPr>
          <p:cNvSpPr txBox="1"/>
          <p:nvPr/>
        </p:nvSpPr>
        <p:spPr>
          <a:xfrm>
            <a:off x="6075466" y="3170400"/>
            <a:ext cx="758298" cy="707886"/>
          </a:xfrm>
          <a:prstGeom prst="rect">
            <a:avLst/>
          </a:prstGeom>
          <a:noFill/>
        </p:spPr>
        <p:txBody>
          <a:bodyPr wrap="square" rtlCol="0">
            <a:spAutoFit/>
          </a:bodyPr>
          <a:lstStyle/>
          <a:p>
            <a:pPr algn="ctr"/>
            <a:r>
              <a:rPr lang="en-GB" sz="800" dirty="0">
                <a:solidFill>
                  <a:prstClr val="white"/>
                </a:solidFill>
                <a:latin typeface="Calibri" panose="020F0502020204030204"/>
              </a:rPr>
              <a:t>Patients can access and interact with health records</a:t>
            </a:r>
          </a:p>
        </p:txBody>
      </p:sp>
      <p:sp>
        <p:nvSpPr>
          <p:cNvPr id="177" name="Oval 176">
            <a:extLst>
              <a:ext uri="{FF2B5EF4-FFF2-40B4-BE49-F238E27FC236}">
                <a16:creationId xmlns:a16="http://schemas.microsoft.com/office/drawing/2014/main" id="{A8DEBC18-0396-4635-B4E6-095DC64FB3E0}"/>
              </a:ext>
            </a:extLst>
          </p:cNvPr>
          <p:cNvSpPr/>
          <p:nvPr/>
        </p:nvSpPr>
        <p:spPr>
          <a:xfrm>
            <a:off x="7057761" y="2191613"/>
            <a:ext cx="815464" cy="775990"/>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8" name="TextBox 177">
            <a:extLst>
              <a:ext uri="{FF2B5EF4-FFF2-40B4-BE49-F238E27FC236}">
                <a16:creationId xmlns:a16="http://schemas.microsoft.com/office/drawing/2014/main" id="{847AB895-B5BF-4B3A-AC00-70A214D74673}"/>
              </a:ext>
            </a:extLst>
          </p:cNvPr>
          <p:cNvSpPr txBox="1"/>
          <p:nvPr/>
        </p:nvSpPr>
        <p:spPr>
          <a:xfrm>
            <a:off x="7030056" y="2210488"/>
            <a:ext cx="870873" cy="707886"/>
          </a:xfrm>
          <a:prstGeom prst="rect">
            <a:avLst/>
          </a:prstGeom>
          <a:noFill/>
        </p:spPr>
        <p:txBody>
          <a:bodyPr wrap="square" rtlCol="0">
            <a:spAutoFit/>
          </a:bodyPr>
          <a:lstStyle/>
          <a:p>
            <a:pPr algn="ctr"/>
            <a:r>
              <a:rPr lang="en-GB" sz="800" dirty="0">
                <a:solidFill>
                  <a:prstClr val="white"/>
                </a:solidFill>
                <a:latin typeface="Calibri" panose="020F0502020204030204"/>
              </a:rPr>
              <a:t>Intuitive knowledge management system implemented</a:t>
            </a:r>
          </a:p>
        </p:txBody>
      </p:sp>
      <p:sp>
        <p:nvSpPr>
          <p:cNvPr id="179" name="Oval 178">
            <a:extLst>
              <a:ext uri="{FF2B5EF4-FFF2-40B4-BE49-F238E27FC236}">
                <a16:creationId xmlns:a16="http://schemas.microsoft.com/office/drawing/2014/main" id="{4F0BCEB3-C204-48C4-84E3-713C00CFB68A}"/>
              </a:ext>
            </a:extLst>
          </p:cNvPr>
          <p:cNvSpPr/>
          <p:nvPr/>
        </p:nvSpPr>
        <p:spPr>
          <a:xfrm>
            <a:off x="8048908" y="2780916"/>
            <a:ext cx="876300" cy="841765"/>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TextBox 179">
            <a:extLst>
              <a:ext uri="{FF2B5EF4-FFF2-40B4-BE49-F238E27FC236}">
                <a16:creationId xmlns:a16="http://schemas.microsoft.com/office/drawing/2014/main" id="{5F19AD85-7948-4C1E-BCAB-AB37D929E2F2}"/>
              </a:ext>
            </a:extLst>
          </p:cNvPr>
          <p:cNvSpPr txBox="1"/>
          <p:nvPr/>
        </p:nvSpPr>
        <p:spPr>
          <a:xfrm>
            <a:off x="8113574" y="2856837"/>
            <a:ext cx="758298" cy="707886"/>
          </a:xfrm>
          <a:prstGeom prst="rect">
            <a:avLst/>
          </a:prstGeom>
          <a:noFill/>
        </p:spPr>
        <p:txBody>
          <a:bodyPr wrap="square" rtlCol="0">
            <a:spAutoFit/>
          </a:bodyPr>
          <a:lstStyle/>
          <a:p>
            <a:pPr algn="ctr"/>
            <a:r>
              <a:rPr lang="en-GB" sz="800" dirty="0">
                <a:solidFill>
                  <a:prstClr val="white"/>
                </a:solidFill>
                <a:latin typeface="Calibri" panose="020F0502020204030204"/>
              </a:rPr>
              <a:t>Smart Buildings are utilised across the estate</a:t>
            </a:r>
          </a:p>
        </p:txBody>
      </p:sp>
      <p:sp>
        <p:nvSpPr>
          <p:cNvPr id="181" name="Oval 180">
            <a:extLst>
              <a:ext uri="{FF2B5EF4-FFF2-40B4-BE49-F238E27FC236}">
                <a16:creationId xmlns:a16="http://schemas.microsoft.com/office/drawing/2014/main" id="{0DCD29A0-25E1-4CEE-A417-B8FE4212297E}"/>
              </a:ext>
            </a:extLst>
          </p:cNvPr>
          <p:cNvSpPr/>
          <p:nvPr/>
        </p:nvSpPr>
        <p:spPr>
          <a:xfrm>
            <a:off x="895769" y="3882584"/>
            <a:ext cx="899652" cy="897121"/>
          </a:xfrm>
          <a:prstGeom prst="ellipse">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TextBox 181">
            <a:extLst>
              <a:ext uri="{FF2B5EF4-FFF2-40B4-BE49-F238E27FC236}">
                <a16:creationId xmlns:a16="http://schemas.microsoft.com/office/drawing/2014/main" id="{1A08D783-6A49-4712-88ED-8E36CF3E4B63}"/>
              </a:ext>
            </a:extLst>
          </p:cNvPr>
          <p:cNvSpPr txBox="1"/>
          <p:nvPr/>
        </p:nvSpPr>
        <p:spPr>
          <a:xfrm>
            <a:off x="888379" y="3933509"/>
            <a:ext cx="907042" cy="830997"/>
          </a:xfrm>
          <a:prstGeom prst="rect">
            <a:avLst/>
          </a:prstGeom>
          <a:noFill/>
        </p:spPr>
        <p:txBody>
          <a:bodyPr wrap="square" rtlCol="0">
            <a:spAutoFit/>
          </a:bodyPr>
          <a:lstStyle/>
          <a:p>
            <a:pPr algn="ctr"/>
            <a:r>
              <a:rPr lang="en-GB" sz="800" dirty="0">
                <a:solidFill>
                  <a:prstClr val="white"/>
                </a:solidFill>
                <a:latin typeface="Calibri" panose="020F0502020204030204"/>
              </a:rPr>
              <a:t>Patient-facing digital developments are tested for equality and quality</a:t>
            </a:r>
          </a:p>
        </p:txBody>
      </p:sp>
      <p:sp>
        <p:nvSpPr>
          <p:cNvPr id="183" name="Oval 182">
            <a:extLst>
              <a:ext uri="{FF2B5EF4-FFF2-40B4-BE49-F238E27FC236}">
                <a16:creationId xmlns:a16="http://schemas.microsoft.com/office/drawing/2014/main" id="{B79D44C9-A7CB-4C09-AF33-BCB267601D41}"/>
              </a:ext>
            </a:extLst>
          </p:cNvPr>
          <p:cNvSpPr/>
          <p:nvPr/>
        </p:nvSpPr>
        <p:spPr>
          <a:xfrm>
            <a:off x="2058672" y="3902199"/>
            <a:ext cx="898653" cy="870975"/>
          </a:xfrm>
          <a:prstGeom prst="ellipse">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4" name="TextBox 183">
            <a:extLst>
              <a:ext uri="{FF2B5EF4-FFF2-40B4-BE49-F238E27FC236}">
                <a16:creationId xmlns:a16="http://schemas.microsoft.com/office/drawing/2014/main" id="{BB059C1B-5FA4-47D8-900A-169272046541}"/>
              </a:ext>
            </a:extLst>
          </p:cNvPr>
          <p:cNvSpPr txBox="1"/>
          <p:nvPr/>
        </p:nvSpPr>
        <p:spPr>
          <a:xfrm>
            <a:off x="2060467" y="3924514"/>
            <a:ext cx="899651" cy="830997"/>
          </a:xfrm>
          <a:prstGeom prst="rect">
            <a:avLst/>
          </a:prstGeom>
          <a:noFill/>
        </p:spPr>
        <p:txBody>
          <a:bodyPr wrap="square" rtlCol="0">
            <a:spAutoFit/>
          </a:bodyPr>
          <a:lstStyle/>
          <a:p>
            <a:pPr algn="ctr"/>
            <a:r>
              <a:rPr lang="en-GB" sz="800" dirty="0">
                <a:solidFill>
                  <a:prstClr val="white"/>
                </a:solidFill>
                <a:latin typeface="Calibri" panose="020F0502020204030204"/>
              </a:rPr>
              <a:t>Community ‘digital panel’ engaged and contribute to digital developments</a:t>
            </a:r>
          </a:p>
        </p:txBody>
      </p:sp>
      <p:sp>
        <p:nvSpPr>
          <p:cNvPr id="185" name="Oval 184">
            <a:extLst>
              <a:ext uri="{FF2B5EF4-FFF2-40B4-BE49-F238E27FC236}">
                <a16:creationId xmlns:a16="http://schemas.microsoft.com/office/drawing/2014/main" id="{4BD4DC45-757E-4613-8E5D-5E8D4D38F21F}"/>
              </a:ext>
            </a:extLst>
          </p:cNvPr>
          <p:cNvSpPr/>
          <p:nvPr/>
        </p:nvSpPr>
        <p:spPr>
          <a:xfrm>
            <a:off x="4006173" y="3939446"/>
            <a:ext cx="899652" cy="897121"/>
          </a:xfrm>
          <a:prstGeom prst="ellipse">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TextBox 185">
            <a:extLst>
              <a:ext uri="{FF2B5EF4-FFF2-40B4-BE49-F238E27FC236}">
                <a16:creationId xmlns:a16="http://schemas.microsoft.com/office/drawing/2014/main" id="{DDA8188C-C9B8-4188-8A0F-0F08D2B1DF3B}"/>
              </a:ext>
            </a:extLst>
          </p:cNvPr>
          <p:cNvSpPr txBox="1"/>
          <p:nvPr/>
        </p:nvSpPr>
        <p:spPr>
          <a:xfrm>
            <a:off x="3998783" y="3990371"/>
            <a:ext cx="907042" cy="830997"/>
          </a:xfrm>
          <a:prstGeom prst="rect">
            <a:avLst/>
          </a:prstGeom>
          <a:noFill/>
        </p:spPr>
        <p:txBody>
          <a:bodyPr wrap="square" rtlCol="0">
            <a:spAutoFit/>
          </a:bodyPr>
          <a:lstStyle/>
          <a:p>
            <a:pPr algn="ctr"/>
            <a:r>
              <a:rPr lang="en-GB" sz="800" dirty="0">
                <a:solidFill>
                  <a:prstClr val="white"/>
                </a:solidFill>
                <a:latin typeface="Calibri" panose="020F0502020204030204"/>
              </a:rPr>
              <a:t>Design &amp; usability principles published  to address digital exclusion</a:t>
            </a:r>
          </a:p>
        </p:txBody>
      </p:sp>
      <p:sp>
        <p:nvSpPr>
          <p:cNvPr id="187" name="Oval 186">
            <a:extLst>
              <a:ext uri="{FF2B5EF4-FFF2-40B4-BE49-F238E27FC236}">
                <a16:creationId xmlns:a16="http://schemas.microsoft.com/office/drawing/2014/main" id="{013F56E9-7537-4119-AA8B-321FF2F80E9F}"/>
              </a:ext>
            </a:extLst>
          </p:cNvPr>
          <p:cNvSpPr/>
          <p:nvPr/>
        </p:nvSpPr>
        <p:spPr>
          <a:xfrm>
            <a:off x="6037697" y="4011204"/>
            <a:ext cx="839923" cy="830629"/>
          </a:xfrm>
          <a:prstGeom prst="ellipse">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8" name="TextBox 187">
            <a:extLst>
              <a:ext uri="{FF2B5EF4-FFF2-40B4-BE49-F238E27FC236}">
                <a16:creationId xmlns:a16="http://schemas.microsoft.com/office/drawing/2014/main" id="{B7FDAE88-5D5E-46DD-8378-7772CCD942F7}"/>
              </a:ext>
            </a:extLst>
          </p:cNvPr>
          <p:cNvSpPr txBox="1"/>
          <p:nvPr/>
        </p:nvSpPr>
        <p:spPr>
          <a:xfrm>
            <a:off x="5993131" y="4130579"/>
            <a:ext cx="938431" cy="584775"/>
          </a:xfrm>
          <a:prstGeom prst="rect">
            <a:avLst/>
          </a:prstGeom>
          <a:noFill/>
        </p:spPr>
        <p:txBody>
          <a:bodyPr wrap="square" rtlCol="0">
            <a:spAutoFit/>
          </a:bodyPr>
          <a:lstStyle/>
          <a:p>
            <a:pPr algn="ctr"/>
            <a:r>
              <a:rPr lang="en-GB" sz="800" dirty="0">
                <a:solidFill>
                  <a:prstClr val="white"/>
                </a:solidFill>
                <a:latin typeface="Calibri" panose="020F0502020204030204"/>
              </a:rPr>
              <a:t>Digitised care pathways adhere to design principles</a:t>
            </a:r>
          </a:p>
        </p:txBody>
      </p:sp>
      <p:sp>
        <p:nvSpPr>
          <p:cNvPr id="189" name="Oval 188">
            <a:extLst>
              <a:ext uri="{FF2B5EF4-FFF2-40B4-BE49-F238E27FC236}">
                <a16:creationId xmlns:a16="http://schemas.microsoft.com/office/drawing/2014/main" id="{52FDDBA7-9195-4717-8682-38C5F238D384}"/>
              </a:ext>
            </a:extLst>
          </p:cNvPr>
          <p:cNvSpPr/>
          <p:nvPr/>
        </p:nvSpPr>
        <p:spPr>
          <a:xfrm>
            <a:off x="7009625" y="3378200"/>
            <a:ext cx="931227" cy="930783"/>
          </a:xfrm>
          <a:prstGeom prst="ellipse">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TextBox 189">
            <a:extLst>
              <a:ext uri="{FF2B5EF4-FFF2-40B4-BE49-F238E27FC236}">
                <a16:creationId xmlns:a16="http://schemas.microsoft.com/office/drawing/2014/main" id="{60BE631C-C9FF-4DEE-8F6E-B85698C595BF}"/>
              </a:ext>
            </a:extLst>
          </p:cNvPr>
          <p:cNvSpPr txBox="1"/>
          <p:nvPr/>
        </p:nvSpPr>
        <p:spPr>
          <a:xfrm>
            <a:off x="7038245" y="3436575"/>
            <a:ext cx="907042" cy="830997"/>
          </a:xfrm>
          <a:prstGeom prst="rect">
            <a:avLst/>
          </a:prstGeom>
          <a:noFill/>
        </p:spPr>
        <p:txBody>
          <a:bodyPr wrap="square" rtlCol="0">
            <a:spAutoFit/>
          </a:bodyPr>
          <a:lstStyle/>
          <a:p>
            <a:pPr algn="ctr"/>
            <a:r>
              <a:rPr lang="en-GB" sz="800" dirty="0">
                <a:solidFill>
                  <a:prstClr val="white"/>
                </a:solidFill>
                <a:latin typeface="Calibri" panose="020F0502020204030204"/>
              </a:rPr>
              <a:t>Digital feedback loops used to monitor and inform continuous improvement</a:t>
            </a:r>
          </a:p>
        </p:txBody>
      </p:sp>
      <p:sp>
        <p:nvSpPr>
          <p:cNvPr id="191" name="Oval 190">
            <a:extLst>
              <a:ext uri="{FF2B5EF4-FFF2-40B4-BE49-F238E27FC236}">
                <a16:creationId xmlns:a16="http://schemas.microsoft.com/office/drawing/2014/main" id="{F510C9B4-583E-4802-A4CD-E1D57FEA5754}"/>
              </a:ext>
            </a:extLst>
          </p:cNvPr>
          <p:cNvSpPr/>
          <p:nvPr/>
        </p:nvSpPr>
        <p:spPr>
          <a:xfrm>
            <a:off x="894334" y="5209954"/>
            <a:ext cx="890259" cy="797501"/>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2" name="TextBox 191">
            <a:extLst>
              <a:ext uri="{FF2B5EF4-FFF2-40B4-BE49-F238E27FC236}">
                <a16:creationId xmlns:a16="http://schemas.microsoft.com/office/drawing/2014/main" id="{48C2AE57-6D59-4529-BA65-C80B78D7DC28}"/>
              </a:ext>
            </a:extLst>
          </p:cNvPr>
          <p:cNvSpPr txBox="1"/>
          <p:nvPr/>
        </p:nvSpPr>
        <p:spPr>
          <a:xfrm>
            <a:off x="926865" y="5197567"/>
            <a:ext cx="843867" cy="830997"/>
          </a:xfrm>
          <a:prstGeom prst="rect">
            <a:avLst/>
          </a:prstGeom>
          <a:noFill/>
        </p:spPr>
        <p:txBody>
          <a:bodyPr wrap="square" rtlCol="0">
            <a:spAutoFit/>
          </a:bodyPr>
          <a:lstStyle/>
          <a:p>
            <a:pPr algn="ctr"/>
            <a:r>
              <a:rPr lang="en-GB" sz="800" dirty="0">
                <a:solidFill>
                  <a:prstClr val="white"/>
                </a:solidFill>
                <a:latin typeface="Calibri" panose="020F0502020204030204"/>
              </a:rPr>
              <a:t>Mechanism ensuring coordination between partners introduced</a:t>
            </a:r>
          </a:p>
        </p:txBody>
      </p:sp>
      <p:sp>
        <p:nvSpPr>
          <p:cNvPr id="193" name="Oval 192">
            <a:extLst>
              <a:ext uri="{FF2B5EF4-FFF2-40B4-BE49-F238E27FC236}">
                <a16:creationId xmlns:a16="http://schemas.microsoft.com/office/drawing/2014/main" id="{42956527-C210-4791-9CBC-1C44F00A2FFE}"/>
              </a:ext>
            </a:extLst>
          </p:cNvPr>
          <p:cNvSpPr/>
          <p:nvPr/>
        </p:nvSpPr>
        <p:spPr>
          <a:xfrm>
            <a:off x="2334128" y="5185254"/>
            <a:ext cx="890259" cy="797501"/>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4" name="TextBox 193">
            <a:extLst>
              <a:ext uri="{FF2B5EF4-FFF2-40B4-BE49-F238E27FC236}">
                <a16:creationId xmlns:a16="http://schemas.microsoft.com/office/drawing/2014/main" id="{38870969-2424-4A04-AD98-92221786E95D}"/>
              </a:ext>
            </a:extLst>
          </p:cNvPr>
          <p:cNvSpPr txBox="1"/>
          <p:nvPr/>
        </p:nvSpPr>
        <p:spPr>
          <a:xfrm>
            <a:off x="2366993" y="5235534"/>
            <a:ext cx="843867" cy="707886"/>
          </a:xfrm>
          <a:prstGeom prst="rect">
            <a:avLst/>
          </a:prstGeom>
          <a:noFill/>
        </p:spPr>
        <p:txBody>
          <a:bodyPr wrap="square" rtlCol="0">
            <a:spAutoFit/>
          </a:bodyPr>
          <a:lstStyle/>
          <a:p>
            <a:pPr algn="ctr"/>
            <a:r>
              <a:rPr lang="en-GB" sz="800" dirty="0">
                <a:solidFill>
                  <a:prstClr val="white"/>
                </a:solidFill>
                <a:latin typeface="Calibri" panose="020F0502020204030204"/>
              </a:rPr>
              <a:t>Peer-to-peer relationships with ICS and partner orgs mapped</a:t>
            </a:r>
          </a:p>
        </p:txBody>
      </p:sp>
      <p:sp>
        <p:nvSpPr>
          <p:cNvPr id="195" name="Oval 194">
            <a:extLst>
              <a:ext uri="{FF2B5EF4-FFF2-40B4-BE49-F238E27FC236}">
                <a16:creationId xmlns:a16="http://schemas.microsoft.com/office/drawing/2014/main" id="{0DCFB6E4-F596-427B-A570-B95857493D71}"/>
              </a:ext>
            </a:extLst>
          </p:cNvPr>
          <p:cNvSpPr/>
          <p:nvPr/>
        </p:nvSpPr>
        <p:spPr>
          <a:xfrm>
            <a:off x="5857471" y="5114545"/>
            <a:ext cx="964566" cy="909087"/>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6" name="TextBox 195">
            <a:extLst>
              <a:ext uri="{FF2B5EF4-FFF2-40B4-BE49-F238E27FC236}">
                <a16:creationId xmlns:a16="http://schemas.microsoft.com/office/drawing/2014/main" id="{A58C18B5-78E8-4D93-A766-41DB889E3BDE}"/>
              </a:ext>
            </a:extLst>
          </p:cNvPr>
          <p:cNvSpPr txBox="1"/>
          <p:nvPr/>
        </p:nvSpPr>
        <p:spPr>
          <a:xfrm>
            <a:off x="5853036" y="5149117"/>
            <a:ext cx="958359" cy="830997"/>
          </a:xfrm>
          <a:prstGeom prst="rect">
            <a:avLst/>
          </a:prstGeom>
          <a:noFill/>
        </p:spPr>
        <p:txBody>
          <a:bodyPr wrap="square" rtlCol="0">
            <a:spAutoFit/>
          </a:bodyPr>
          <a:lstStyle/>
          <a:p>
            <a:pPr algn="ctr"/>
            <a:r>
              <a:rPr lang="en-GB" sz="800" dirty="0">
                <a:solidFill>
                  <a:prstClr val="white"/>
                </a:solidFill>
                <a:latin typeface="Calibri" panose="020F0502020204030204"/>
              </a:rPr>
              <a:t>Solent takes a leadership role in organisational </a:t>
            </a:r>
          </a:p>
          <a:p>
            <a:pPr algn="ctr"/>
            <a:r>
              <a:rPr lang="en-GB" sz="800" dirty="0">
                <a:solidFill>
                  <a:prstClr val="white"/>
                </a:solidFill>
                <a:latin typeface="Calibri" panose="020F0502020204030204"/>
              </a:rPr>
              <a:t>and ICS customs/practises alignment</a:t>
            </a:r>
          </a:p>
        </p:txBody>
      </p:sp>
      <p:sp>
        <p:nvSpPr>
          <p:cNvPr id="197" name="Oval 196">
            <a:extLst>
              <a:ext uri="{FF2B5EF4-FFF2-40B4-BE49-F238E27FC236}">
                <a16:creationId xmlns:a16="http://schemas.microsoft.com/office/drawing/2014/main" id="{DC1A2428-329D-45A6-8EA7-DDEF8465CE32}"/>
              </a:ext>
            </a:extLst>
          </p:cNvPr>
          <p:cNvSpPr/>
          <p:nvPr/>
        </p:nvSpPr>
        <p:spPr>
          <a:xfrm>
            <a:off x="8787657" y="5041560"/>
            <a:ext cx="890259" cy="797501"/>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8" name="TextBox 197">
            <a:extLst>
              <a:ext uri="{FF2B5EF4-FFF2-40B4-BE49-F238E27FC236}">
                <a16:creationId xmlns:a16="http://schemas.microsoft.com/office/drawing/2014/main" id="{7A634D8C-0A8D-41C2-87C8-74C2C872FB3A}"/>
              </a:ext>
            </a:extLst>
          </p:cNvPr>
          <p:cNvSpPr txBox="1"/>
          <p:nvPr/>
        </p:nvSpPr>
        <p:spPr>
          <a:xfrm>
            <a:off x="8820522" y="5091840"/>
            <a:ext cx="843867" cy="707886"/>
          </a:xfrm>
          <a:prstGeom prst="rect">
            <a:avLst/>
          </a:prstGeom>
          <a:noFill/>
        </p:spPr>
        <p:txBody>
          <a:bodyPr wrap="square" rtlCol="0">
            <a:spAutoFit/>
          </a:bodyPr>
          <a:lstStyle/>
          <a:p>
            <a:pPr algn="ctr"/>
            <a:r>
              <a:rPr lang="en-GB" sz="800" dirty="0">
                <a:solidFill>
                  <a:prstClr val="white"/>
                </a:solidFill>
                <a:latin typeface="Calibri" panose="020F0502020204030204"/>
              </a:rPr>
              <a:t>Barriers for information flows in/out of Solent are diminished</a:t>
            </a:r>
          </a:p>
        </p:txBody>
      </p:sp>
      <p:sp>
        <p:nvSpPr>
          <p:cNvPr id="199" name="Oval 198">
            <a:extLst>
              <a:ext uri="{FF2B5EF4-FFF2-40B4-BE49-F238E27FC236}">
                <a16:creationId xmlns:a16="http://schemas.microsoft.com/office/drawing/2014/main" id="{E2F06E24-7CB2-4FD0-86ED-F197D31FF0A0}"/>
              </a:ext>
            </a:extLst>
          </p:cNvPr>
          <p:cNvSpPr/>
          <p:nvPr/>
        </p:nvSpPr>
        <p:spPr>
          <a:xfrm>
            <a:off x="7669613" y="5217463"/>
            <a:ext cx="890259" cy="797501"/>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TextBox 199">
            <a:extLst>
              <a:ext uri="{FF2B5EF4-FFF2-40B4-BE49-F238E27FC236}">
                <a16:creationId xmlns:a16="http://schemas.microsoft.com/office/drawing/2014/main" id="{6499B997-5AA2-4BAD-A648-58B28E850710}"/>
              </a:ext>
            </a:extLst>
          </p:cNvPr>
          <p:cNvSpPr txBox="1"/>
          <p:nvPr/>
        </p:nvSpPr>
        <p:spPr>
          <a:xfrm>
            <a:off x="7702478" y="5267743"/>
            <a:ext cx="843867" cy="707886"/>
          </a:xfrm>
          <a:prstGeom prst="rect">
            <a:avLst/>
          </a:prstGeom>
          <a:noFill/>
        </p:spPr>
        <p:txBody>
          <a:bodyPr wrap="square" rtlCol="0">
            <a:spAutoFit/>
          </a:bodyPr>
          <a:lstStyle/>
          <a:p>
            <a:pPr algn="ctr"/>
            <a:r>
              <a:rPr lang="en-GB" sz="800" dirty="0">
                <a:solidFill>
                  <a:prstClr val="white"/>
                </a:solidFill>
                <a:latin typeface="Calibri" panose="020F0502020204030204"/>
              </a:rPr>
              <a:t>Solent customs and practises only differ from wider ICS by exception</a:t>
            </a:r>
          </a:p>
        </p:txBody>
      </p:sp>
      <p:sp>
        <p:nvSpPr>
          <p:cNvPr id="100" name="TextBox 99">
            <a:extLst>
              <a:ext uri="{FF2B5EF4-FFF2-40B4-BE49-F238E27FC236}">
                <a16:creationId xmlns:a16="http://schemas.microsoft.com/office/drawing/2014/main" id="{AA375C00-AE08-4901-BBBD-A393AC47CE4A}"/>
              </a:ext>
            </a:extLst>
          </p:cNvPr>
          <p:cNvSpPr txBox="1"/>
          <p:nvPr/>
        </p:nvSpPr>
        <p:spPr>
          <a:xfrm>
            <a:off x="4556970" y="46375"/>
            <a:ext cx="5468802" cy="523220"/>
          </a:xfrm>
          <a:prstGeom prst="rect">
            <a:avLst/>
          </a:prstGeom>
          <a:solidFill>
            <a:schemeClr val="tx1">
              <a:lumMod val="65000"/>
              <a:lumOff val="35000"/>
            </a:schemeClr>
          </a:solidFill>
          <a:ln>
            <a:solidFill>
              <a:schemeClr val="tx1"/>
            </a:solidFill>
          </a:ln>
        </p:spPr>
        <p:txBody>
          <a:bodyPr wrap="square" rtlCol="0">
            <a:spAutoFit/>
          </a:bodyPr>
          <a:lstStyle/>
          <a:p>
            <a:r>
              <a:rPr lang="en-GB" sz="1400" dirty="0">
                <a:solidFill>
                  <a:schemeClr val="bg1"/>
                </a:solidFill>
                <a:latin typeface="Calibri" panose="020F0502020204030204" pitchFamily="34" charset="0"/>
                <a:cs typeface="Calibri" panose="020F0502020204030204" pitchFamily="34" charset="0"/>
              </a:rPr>
              <a:t>Timelines for delivering the capabilities identified within each of the 5 transformation journeys.</a:t>
            </a:r>
          </a:p>
        </p:txBody>
      </p:sp>
      <p:sp>
        <p:nvSpPr>
          <p:cNvPr id="101" name="TextBox 100">
            <a:extLst>
              <a:ext uri="{FF2B5EF4-FFF2-40B4-BE49-F238E27FC236}">
                <a16:creationId xmlns:a16="http://schemas.microsoft.com/office/drawing/2014/main" id="{1C526076-C95C-4617-BDA2-F3EA72574405}"/>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8</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102" name="Rectangle 101">
            <a:extLst>
              <a:ext uri="{FF2B5EF4-FFF2-40B4-BE49-F238E27FC236}">
                <a16:creationId xmlns:a16="http://schemas.microsoft.com/office/drawing/2014/main" id="{13EC2FCE-C55F-4F91-8ECA-7D23F5F4ECD8}"/>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3" name="Oval 102">
            <a:extLst>
              <a:ext uri="{FF2B5EF4-FFF2-40B4-BE49-F238E27FC236}">
                <a16:creationId xmlns:a16="http://schemas.microsoft.com/office/drawing/2014/main" id="{8F6E21FC-1EEE-4382-8ED4-25088036745D}"/>
              </a:ext>
            </a:extLst>
          </p:cNvPr>
          <p:cNvSpPr/>
          <p:nvPr/>
        </p:nvSpPr>
        <p:spPr>
          <a:xfrm>
            <a:off x="2968206" y="2851345"/>
            <a:ext cx="876300" cy="830629"/>
          </a:xfrm>
          <a:prstGeom prst="ellipse">
            <a:avLst/>
          </a:prstGeom>
          <a:solidFill>
            <a:srgbClr val="ED7D31">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F805BDAA-9D53-4A6D-9417-B6B4F8A50C16}"/>
              </a:ext>
            </a:extLst>
          </p:cNvPr>
          <p:cNvSpPr txBox="1"/>
          <p:nvPr/>
        </p:nvSpPr>
        <p:spPr>
          <a:xfrm>
            <a:off x="3001047" y="2975571"/>
            <a:ext cx="804206" cy="584775"/>
          </a:xfrm>
          <a:prstGeom prst="rect">
            <a:avLst/>
          </a:prstGeom>
          <a:noFill/>
        </p:spPr>
        <p:txBody>
          <a:bodyPr wrap="square" rtlCol="0">
            <a:spAutoFit/>
          </a:bodyPr>
          <a:lstStyle/>
          <a:p>
            <a:pPr algn="ctr"/>
            <a:r>
              <a:rPr lang="en-GB" sz="800" dirty="0">
                <a:solidFill>
                  <a:prstClr val="white"/>
                </a:solidFill>
                <a:latin typeface="Calibri" panose="020F0502020204030204"/>
              </a:rPr>
              <a:t>Cyber security programme developed and inflight</a:t>
            </a:r>
          </a:p>
        </p:txBody>
      </p:sp>
    </p:spTree>
    <p:extLst>
      <p:ext uri="{BB962C8B-B14F-4D97-AF65-F5344CB8AC3E}">
        <p14:creationId xmlns:p14="http://schemas.microsoft.com/office/powerpoint/2010/main" val="187949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750" fill="hold"/>
                                        <p:tgtEl>
                                          <p:spTgt spid="101"/>
                                        </p:tgtEl>
                                        <p:attrNameLst>
                                          <p:attrName>ppt_x</p:attrName>
                                        </p:attrNameLst>
                                      </p:cBhvr>
                                      <p:tavLst>
                                        <p:tav tm="0">
                                          <p:val>
                                            <p:strVal val="0-#ppt_w/2"/>
                                          </p:val>
                                        </p:tav>
                                        <p:tav tm="100000">
                                          <p:val>
                                            <p:strVal val="#ppt_x"/>
                                          </p:val>
                                        </p:tav>
                                      </p:tavLst>
                                    </p:anim>
                                    <p:anim calcmode="lin" valueType="num">
                                      <p:cBhvr additive="base">
                                        <p:cTn id="8" dur="750" fill="hold"/>
                                        <p:tgtEl>
                                          <p:spTgt spid="10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fill="hold"/>
                                        <p:tgtEl>
                                          <p:spTgt spid="102"/>
                                        </p:tgtEl>
                                        <p:attrNameLst>
                                          <p:attrName>ppt_x</p:attrName>
                                        </p:attrNameLst>
                                      </p:cBhvr>
                                      <p:tavLst>
                                        <p:tav tm="0">
                                          <p:val>
                                            <p:strVal val="0-#ppt_w/2"/>
                                          </p:val>
                                        </p:tav>
                                        <p:tav tm="100000">
                                          <p:val>
                                            <p:strVal val="#ppt_x"/>
                                          </p:val>
                                        </p:tav>
                                      </p:tavLst>
                                    </p:anim>
                                    <p:anim calcmode="lin" valueType="num">
                                      <p:cBhvr additive="base">
                                        <p:cTn id="12"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07E6-AE25-4B5C-A07C-ECC101886BC6}"/>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FC0CE466-1359-4858-94EF-A0497104670B}"/>
              </a:ext>
            </a:extLst>
          </p:cNvPr>
          <p:cNvSpPr>
            <a:spLocks noGrp="1"/>
          </p:cNvSpPr>
          <p:nvPr>
            <p:ph idx="1"/>
          </p:nvPr>
        </p:nvSpPr>
        <p:spPr/>
        <p:txBody>
          <a:bodyPr>
            <a:normAutofit fontScale="92500" lnSpcReduction="20000"/>
          </a:bodyPr>
          <a:lstStyle/>
          <a:p>
            <a:pPr marL="0" lvl="1" indent="0">
              <a:buNone/>
            </a:pPr>
            <a:r>
              <a:rPr lang="en-GB" dirty="0"/>
              <a:t>1. World Health Organisation Report</a:t>
            </a:r>
          </a:p>
          <a:p>
            <a:pPr marL="0" lvl="1" indent="0">
              <a:buNone/>
            </a:pPr>
            <a:r>
              <a:rPr lang="en-GB" dirty="0"/>
              <a:t>Global Strategy on Human Resources for health: Workforce 2030</a:t>
            </a:r>
          </a:p>
          <a:p>
            <a:pPr marL="0" lvl="1" indent="0">
              <a:buNone/>
            </a:pPr>
            <a:r>
              <a:rPr lang="en-GB" sz="1200" dirty="0"/>
              <a:t>Here: </a:t>
            </a:r>
            <a:r>
              <a:rPr lang="en-GB" sz="1200" dirty="0">
                <a:hlinkClick r:id="rId2"/>
              </a:rPr>
              <a:t>https://apps.who.int/iris/bitstream/handle/10665/250368/9789241511131-eng.pdf</a:t>
            </a:r>
            <a:endParaRPr lang="en-GB" sz="1200" dirty="0"/>
          </a:p>
          <a:p>
            <a:pPr marL="0" lvl="1" indent="0">
              <a:buNone/>
            </a:pPr>
            <a:endParaRPr lang="en-GB" dirty="0"/>
          </a:p>
          <a:p>
            <a:pPr marL="0" lvl="1" indent="0">
              <a:buNone/>
            </a:pPr>
            <a:r>
              <a:rPr lang="en-GB" dirty="0"/>
              <a:t>2. Department of Health Statement to Parliament</a:t>
            </a:r>
          </a:p>
          <a:p>
            <a:pPr marL="0" lvl="1" indent="0">
              <a:buNone/>
            </a:pPr>
            <a:r>
              <a:rPr lang="en-GB" dirty="0"/>
              <a:t>Oral statement on the NHS Delivery Plan for tackling the COVID-19 backlog</a:t>
            </a:r>
          </a:p>
          <a:p>
            <a:pPr marL="0" lvl="1" indent="0">
              <a:buNone/>
            </a:pPr>
            <a:r>
              <a:rPr lang="en-GB" sz="1200" dirty="0"/>
              <a:t>Here: </a:t>
            </a:r>
            <a:r>
              <a:rPr lang="en-GB" sz="1200" dirty="0">
                <a:hlinkClick r:id="rId3"/>
              </a:rPr>
              <a:t>https://www.gov.uk/government/speeches/oral-statement-on-the-nhs-delivery-plan-for-tackling-the-covid-19-backlog</a:t>
            </a:r>
            <a:endParaRPr lang="en-GB" sz="1200" dirty="0"/>
          </a:p>
          <a:p>
            <a:pPr marL="0" lvl="1" indent="0">
              <a:buNone/>
            </a:pPr>
            <a:endParaRPr lang="en-GB" dirty="0"/>
          </a:p>
          <a:p>
            <a:pPr marL="0" lvl="1" indent="0">
              <a:buNone/>
            </a:pPr>
            <a:r>
              <a:rPr lang="en-GB" dirty="0"/>
              <a:t>3. Topol Review</a:t>
            </a:r>
          </a:p>
          <a:p>
            <a:pPr marL="0" lvl="1" indent="0">
              <a:buNone/>
            </a:pPr>
            <a:r>
              <a:rPr lang="en-GB" dirty="0"/>
              <a:t>Preparing the healthcare workforce to deliver the future</a:t>
            </a:r>
          </a:p>
          <a:p>
            <a:pPr marL="0" lvl="1" indent="0">
              <a:buNone/>
            </a:pPr>
            <a:r>
              <a:rPr lang="en-GB" sz="1200" dirty="0"/>
              <a:t>Here: </a:t>
            </a:r>
            <a:r>
              <a:rPr lang="en-GB" sz="1200" dirty="0">
                <a:hlinkClick r:id="rId4"/>
              </a:rPr>
              <a:t>https://topol.hee.nhs.uk/</a:t>
            </a:r>
            <a:endParaRPr lang="en-GB" sz="1200" dirty="0"/>
          </a:p>
          <a:p>
            <a:pPr marL="0" lvl="1" indent="0">
              <a:buNone/>
            </a:pPr>
            <a:endParaRPr lang="en-GB" dirty="0"/>
          </a:p>
          <a:p>
            <a:pPr marL="0" lvl="1" indent="0">
              <a:buNone/>
            </a:pPr>
            <a:r>
              <a:rPr lang="en-GB" dirty="0"/>
              <a:t>4. NHSX 5 Missions</a:t>
            </a:r>
          </a:p>
          <a:p>
            <a:pPr marL="0" lvl="1" indent="0">
              <a:buNone/>
            </a:pPr>
            <a:r>
              <a:rPr lang="en-GB" dirty="0"/>
              <a:t>Mission 1: Reduce the burden on the workforce</a:t>
            </a:r>
          </a:p>
          <a:p>
            <a:pPr marL="0" lvl="1" indent="0">
              <a:buNone/>
            </a:pPr>
            <a:r>
              <a:rPr lang="en-GB" sz="1300" dirty="0"/>
              <a:t>Here: </a:t>
            </a:r>
            <a:r>
              <a:rPr lang="en-GB" sz="1300" dirty="0">
                <a:hlinkClick r:id="rId5"/>
              </a:rPr>
              <a:t>https://nhsproviders.org/media/689235/nhsx-tech-vision-otdb.pdf</a:t>
            </a:r>
            <a:endParaRPr lang="en-GB" sz="1300" dirty="0"/>
          </a:p>
          <a:p>
            <a:pPr marL="0" lvl="1" indent="0">
              <a:buNone/>
            </a:pPr>
            <a:endParaRPr lang="en-GB" dirty="0"/>
          </a:p>
          <a:p>
            <a:pPr marL="0" lvl="1" indent="0">
              <a:buNone/>
            </a:pPr>
            <a:r>
              <a:rPr lang="en-GB" dirty="0"/>
              <a:t>5. Delivering a Net Zero National Health Service</a:t>
            </a:r>
          </a:p>
          <a:p>
            <a:pPr marL="0" lvl="1" indent="0">
              <a:buNone/>
            </a:pPr>
            <a:r>
              <a:rPr lang="en-GB" sz="1300" dirty="0"/>
              <a:t>Here: </a:t>
            </a:r>
            <a:r>
              <a:rPr lang="en-GB" sz="1300" dirty="0">
                <a:hlinkClick r:id="rId6"/>
              </a:rPr>
              <a:t>https://www.england.nhs.uk/greenernhs/wp-content/uploads/sites/51/2020/10/delivering-a-net-zero-national-health-service.pdf</a:t>
            </a:r>
            <a:endParaRPr lang="en-GB" sz="1300" dirty="0"/>
          </a:p>
          <a:p>
            <a:pPr marL="0" lvl="1" indent="0">
              <a:buNone/>
            </a:pPr>
            <a:endParaRPr lang="en-GB" dirty="0"/>
          </a:p>
          <a:p>
            <a:endParaRPr lang="en-GB" dirty="0"/>
          </a:p>
        </p:txBody>
      </p:sp>
      <p:sp>
        <p:nvSpPr>
          <p:cNvPr id="4" name="Slide Number Placeholder 3">
            <a:extLst>
              <a:ext uri="{FF2B5EF4-FFF2-40B4-BE49-F238E27FC236}">
                <a16:creationId xmlns:a16="http://schemas.microsoft.com/office/drawing/2014/main" id="{C5A3A386-1E91-4433-BFB0-D5B9C1DEDDD6}"/>
              </a:ext>
            </a:extLst>
          </p:cNvPr>
          <p:cNvSpPr>
            <a:spLocks noGrp="1"/>
          </p:cNvSpPr>
          <p:nvPr>
            <p:ph type="sldNum" sz="quarter" idx="12"/>
          </p:nvPr>
        </p:nvSpPr>
        <p:spPr/>
        <p:txBody>
          <a:bodyPr/>
          <a:lstStyle/>
          <a:p>
            <a:fld id="{01898949-DBEE-42AF-93B8-E24DF2BBF04D}" type="slidenum">
              <a:rPr lang="en-GB" smtClean="0"/>
              <a:t>19</a:t>
            </a:fld>
            <a:endParaRPr lang="en-GB" dirty="0"/>
          </a:p>
        </p:txBody>
      </p:sp>
      <p:sp>
        <p:nvSpPr>
          <p:cNvPr id="5" name="TextBox 4">
            <a:extLst>
              <a:ext uri="{FF2B5EF4-FFF2-40B4-BE49-F238E27FC236}">
                <a16:creationId xmlns:a16="http://schemas.microsoft.com/office/drawing/2014/main" id="{134FB023-55D9-4704-8C46-DDC3584569DD}"/>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8</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6" name="Rectangle 5">
            <a:extLst>
              <a:ext uri="{FF2B5EF4-FFF2-40B4-BE49-F238E27FC236}">
                <a16:creationId xmlns:a16="http://schemas.microsoft.com/office/drawing/2014/main" id="{D08F62D7-F372-44A5-9DDD-ECDEF4ECC509}"/>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91027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6D13-20A1-4C98-B25C-ACFB69FE6F4B}"/>
              </a:ext>
            </a:extLst>
          </p:cNvPr>
          <p:cNvSpPr>
            <a:spLocks noGrp="1"/>
          </p:cNvSpPr>
          <p:nvPr>
            <p:ph type="title"/>
          </p:nvPr>
        </p:nvSpPr>
        <p:spPr>
          <a:xfrm>
            <a:off x="1961760" y="332084"/>
            <a:ext cx="8578147" cy="779463"/>
          </a:xfrm>
        </p:spPr>
        <p:txBody>
          <a:bodyPr anchor="ctr">
            <a:normAutofit/>
          </a:bodyPr>
          <a:lstStyle/>
          <a:p>
            <a:r>
              <a:rPr lang="en-GB" dirty="0"/>
              <a:t>Contents</a:t>
            </a:r>
          </a:p>
        </p:txBody>
      </p:sp>
      <p:sp>
        <p:nvSpPr>
          <p:cNvPr id="3" name="Content Placeholder 2">
            <a:extLst>
              <a:ext uri="{FF2B5EF4-FFF2-40B4-BE49-F238E27FC236}">
                <a16:creationId xmlns:a16="http://schemas.microsoft.com/office/drawing/2014/main" id="{71A3C694-F313-44AB-BAD8-38CEE8D87566}"/>
              </a:ext>
            </a:extLst>
          </p:cNvPr>
          <p:cNvSpPr>
            <a:spLocks noGrp="1"/>
          </p:cNvSpPr>
          <p:nvPr>
            <p:ph idx="1"/>
          </p:nvPr>
        </p:nvSpPr>
        <p:spPr>
          <a:xfrm>
            <a:off x="1961760" y="1405215"/>
            <a:ext cx="7764499" cy="4521451"/>
          </a:xfrm>
        </p:spPr>
        <p:txBody>
          <a:bodyPr>
            <a:normAutofit/>
          </a:bodyPr>
          <a:lstStyle/>
          <a:p>
            <a:pPr marL="342900" indent="-342900">
              <a:lnSpc>
                <a:spcPct val="90000"/>
              </a:lnSpc>
              <a:buAutoNum type="arabicPlain"/>
            </a:pPr>
            <a:r>
              <a:rPr lang="en-GB" dirty="0">
                <a:solidFill>
                  <a:schemeClr val="accent1">
                    <a:lumMod val="60000"/>
                    <a:lumOff val="40000"/>
                  </a:schemeClr>
                </a:solidFill>
              </a:rPr>
              <a:t>|</a:t>
            </a:r>
            <a:r>
              <a:rPr lang="en-GB" dirty="0">
                <a:solidFill>
                  <a:schemeClr val="accent1">
                    <a:lumMod val="75000"/>
                  </a:schemeClr>
                </a:solidFill>
              </a:rPr>
              <a:t> </a:t>
            </a:r>
            <a:r>
              <a:rPr lang="en-GB" dirty="0"/>
              <a:t> Introduction</a:t>
            </a:r>
          </a:p>
          <a:p>
            <a:pPr marL="342900" indent="-342900">
              <a:lnSpc>
                <a:spcPct val="90000"/>
              </a:lnSpc>
              <a:buAutoNum type="arabicPlain"/>
            </a:pPr>
            <a:endParaRPr lang="en-GB" dirty="0"/>
          </a:p>
          <a:p>
            <a:pPr marL="342900" indent="-342900">
              <a:lnSpc>
                <a:spcPct val="90000"/>
              </a:lnSpc>
              <a:buAutoNum type="arabicPlain"/>
            </a:pPr>
            <a:r>
              <a:rPr lang="en-GB" dirty="0">
                <a:solidFill>
                  <a:schemeClr val="accent1">
                    <a:lumMod val="60000"/>
                    <a:lumOff val="40000"/>
                  </a:schemeClr>
                </a:solidFill>
              </a:rPr>
              <a:t>|</a:t>
            </a:r>
            <a:r>
              <a:rPr lang="en-GB" dirty="0">
                <a:solidFill>
                  <a:schemeClr val="tx1">
                    <a:lumMod val="65000"/>
                    <a:lumOff val="35000"/>
                  </a:schemeClr>
                </a:solidFill>
              </a:rPr>
              <a:t> </a:t>
            </a:r>
            <a:r>
              <a:rPr lang="en-GB" dirty="0"/>
              <a:t> Why do we need a digital strategy?</a:t>
            </a:r>
          </a:p>
          <a:p>
            <a:pPr marL="342900" indent="-342900">
              <a:lnSpc>
                <a:spcPct val="90000"/>
              </a:lnSpc>
              <a:buAutoNum type="arabicPlain"/>
            </a:pPr>
            <a:endParaRPr lang="en-GB" dirty="0"/>
          </a:p>
          <a:p>
            <a:pPr marL="342900" indent="-342900">
              <a:lnSpc>
                <a:spcPct val="90000"/>
              </a:lnSpc>
              <a:buAutoNum type="arabicPlain"/>
            </a:pPr>
            <a:r>
              <a:rPr lang="en-GB" dirty="0">
                <a:solidFill>
                  <a:schemeClr val="accent1">
                    <a:lumMod val="60000"/>
                    <a:lumOff val="40000"/>
                  </a:schemeClr>
                </a:solidFill>
              </a:rPr>
              <a:t>|</a:t>
            </a:r>
            <a:r>
              <a:rPr lang="en-GB" dirty="0"/>
              <a:t>  New IT Service &amp; 5 Transformation Journeys</a:t>
            </a:r>
          </a:p>
          <a:p>
            <a:pPr marL="342900" indent="-342900">
              <a:lnSpc>
                <a:spcPct val="90000"/>
              </a:lnSpc>
              <a:buAutoNum type="arabicPlain"/>
            </a:pPr>
            <a:endParaRPr lang="en-GB" dirty="0"/>
          </a:p>
          <a:p>
            <a:pPr marL="342900" indent="-342900">
              <a:lnSpc>
                <a:spcPct val="90000"/>
              </a:lnSpc>
              <a:buFontTx/>
              <a:buAutoNum type="arabicPlain"/>
            </a:pPr>
            <a:r>
              <a:rPr lang="en-GB" dirty="0">
                <a:solidFill>
                  <a:schemeClr val="accent1">
                    <a:lumMod val="60000"/>
                    <a:lumOff val="40000"/>
                  </a:schemeClr>
                </a:solidFill>
              </a:rPr>
              <a:t>|</a:t>
            </a:r>
            <a:r>
              <a:rPr lang="en-GB" dirty="0"/>
              <a:t>  Solent Strategic Priorities - mapped to 5 Transformation Journeys</a:t>
            </a:r>
          </a:p>
          <a:p>
            <a:pPr marL="342900" indent="-342900">
              <a:lnSpc>
                <a:spcPct val="90000"/>
              </a:lnSpc>
              <a:buFontTx/>
              <a:buAutoNum type="arabicPlain"/>
            </a:pPr>
            <a:endParaRPr lang="en-GB" dirty="0"/>
          </a:p>
          <a:p>
            <a:pPr marL="342900" indent="-342900">
              <a:lnSpc>
                <a:spcPct val="90000"/>
              </a:lnSpc>
              <a:buFontTx/>
              <a:buAutoNum type="arabicPlain"/>
            </a:pPr>
            <a:r>
              <a:rPr lang="en-GB" dirty="0">
                <a:solidFill>
                  <a:schemeClr val="accent1">
                    <a:lumMod val="60000"/>
                    <a:lumOff val="40000"/>
                  </a:schemeClr>
                </a:solidFill>
              </a:rPr>
              <a:t>|</a:t>
            </a:r>
            <a:r>
              <a:rPr lang="en-GB" dirty="0"/>
              <a:t>  How this strategy has been developed</a:t>
            </a:r>
          </a:p>
          <a:p>
            <a:pPr marL="342900" indent="-342900">
              <a:lnSpc>
                <a:spcPct val="90000"/>
              </a:lnSpc>
              <a:buFontTx/>
              <a:buAutoNum type="arabicPlain"/>
            </a:pPr>
            <a:endParaRPr lang="en-GB" dirty="0"/>
          </a:p>
          <a:p>
            <a:pPr marL="342900" indent="-342900">
              <a:lnSpc>
                <a:spcPct val="90000"/>
              </a:lnSpc>
              <a:buFontTx/>
              <a:buAutoNum type="arabicPlain"/>
            </a:pPr>
            <a:r>
              <a:rPr lang="en-GB" dirty="0">
                <a:solidFill>
                  <a:schemeClr val="accent1">
                    <a:lumMod val="60000"/>
                    <a:lumOff val="40000"/>
                  </a:schemeClr>
                </a:solidFill>
              </a:rPr>
              <a:t>|</a:t>
            </a:r>
            <a:r>
              <a:rPr lang="en-GB" dirty="0"/>
              <a:t>  Regional &amp; national context</a:t>
            </a:r>
          </a:p>
          <a:p>
            <a:pPr marL="342900" indent="-342900">
              <a:lnSpc>
                <a:spcPct val="90000"/>
              </a:lnSpc>
              <a:buFontTx/>
              <a:buAutoNum type="arabicPlain"/>
            </a:pPr>
            <a:endParaRPr lang="en-GB" dirty="0"/>
          </a:p>
          <a:p>
            <a:pPr marL="342900" indent="-342900">
              <a:lnSpc>
                <a:spcPct val="90000"/>
              </a:lnSpc>
              <a:buFontTx/>
              <a:buAutoNum type="arabicPlain"/>
            </a:pPr>
            <a:r>
              <a:rPr lang="en-GB" dirty="0">
                <a:solidFill>
                  <a:schemeClr val="accent1">
                    <a:lumMod val="60000"/>
                    <a:lumOff val="40000"/>
                  </a:schemeClr>
                </a:solidFill>
              </a:rPr>
              <a:t>| </a:t>
            </a:r>
            <a:r>
              <a:rPr lang="en-GB" dirty="0"/>
              <a:t> How we’ll deliver the strategy</a:t>
            </a:r>
          </a:p>
          <a:p>
            <a:pPr marL="342900" indent="-342900">
              <a:lnSpc>
                <a:spcPct val="90000"/>
              </a:lnSpc>
              <a:buFontTx/>
              <a:buAutoNum type="arabicPlain"/>
            </a:pPr>
            <a:endParaRPr lang="en-GB" dirty="0"/>
          </a:p>
          <a:p>
            <a:pPr marL="342900" indent="-342900">
              <a:lnSpc>
                <a:spcPct val="90000"/>
              </a:lnSpc>
              <a:buFontTx/>
              <a:buAutoNum type="arabicPlain"/>
            </a:pPr>
            <a:r>
              <a:rPr lang="en-GB" dirty="0">
                <a:solidFill>
                  <a:schemeClr val="accent1">
                    <a:lumMod val="60000"/>
                    <a:lumOff val="40000"/>
                  </a:schemeClr>
                </a:solidFill>
              </a:rPr>
              <a:t>|</a:t>
            </a:r>
            <a:r>
              <a:rPr lang="en-GB" dirty="0"/>
              <a:t>  Appendices</a:t>
            </a:r>
          </a:p>
          <a:p>
            <a:pPr marL="342900" indent="-342900">
              <a:lnSpc>
                <a:spcPct val="90000"/>
              </a:lnSpc>
              <a:buFontTx/>
              <a:buAutoNum type="arabicPlain"/>
            </a:pPr>
            <a:endParaRPr lang="en-GB" dirty="0"/>
          </a:p>
          <a:p>
            <a:pPr marL="342900" indent="-342900">
              <a:lnSpc>
                <a:spcPct val="90000"/>
              </a:lnSpc>
              <a:buFontTx/>
              <a:buAutoNum type="arabicPlain"/>
            </a:pPr>
            <a:endParaRPr lang="en-GB" dirty="0"/>
          </a:p>
          <a:p>
            <a:pPr>
              <a:lnSpc>
                <a:spcPct val="90000"/>
              </a:lnSpc>
            </a:pPr>
            <a:endParaRPr lang="en-GB" dirty="0"/>
          </a:p>
        </p:txBody>
      </p:sp>
      <p:sp>
        <p:nvSpPr>
          <p:cNvPr id="4" name="Slide Number Placeholder 3">
            <a:extLst>
              <a:ext uri="{FF2B5EF4-FFF2-40B4-BE49-F238E27FC236}">
                <a16:creationId xmlns:a16="http://schemas.microsoft.com/office/drawing/2014/main" id="{D2A213FF-6DCA-4077-832D-4822AF9806EB}"/>
              </a:ext>
            </a:extLst>
          </p:cNvPr>
          <p:cNvSpPr>
            <a:spLocks noGrp="1"/>
          </p:cNvSpPr>
          <p:nvPr>
            <p:ph type="sldNum" sz="quarter" idx="12"/>
          </p:nvPr>
        </p:nvSpPr>
        <p:spPr>
          <a:xfrm>
            <a:off x="11640269" y="6424277"/>
            <a:ext cx="221760" cy="135503"/>
          </a:xfrm>
        </p:spPr>
        <p:txBody>
          <a:bodyPr anchor="t">
            <a:normAutofit/>
          </a:bodyPr>
          <a:lstStyle/>
          <a:p>
            <a:pPr>
              <a:lnSpc>
                <a:spcPct val="90000"/>
              </a:lnSpc>
              <a:spcAft>
                <a:spcPts val="600"/>
              </a:spcAft>
            </a:pPr>
            <a:fld id="{01898949-DBEE-42AF-93B8-E24DF2BBF04D}" type="slidenum">
              <a:rPr lang="en-GB" smtClean="0"/>
              <a:pPr>
                <a:lnSpc>
                  <a:spcPct val="90000"/>
                </a:lnSpc>
                <a:spcAft>
                  <a:spcPts val="600"/>
                </a:spcAft>
              </a:pPr>
              <a:t>2</a:t>
            </a:fld>
            <a:endParaRPr lang="en-GB" dirty="0"/>
          </a:p>
        </p:txBody>
      </p:sp>
      <p:sp>
        <p:nvSpPr>
          <p:cNvPr id="6" name="Left Bracket 5">
            <a:extLst>
              <a:ext uri="{FF2B5EF4-FFF2-40B4-BE49-F238E27FC236}">
                <a16:creationId xmlns:a16="http://schemas.microsoft.com/office/drawing/2014/main" id="{5EDF732A-8CD9-4C2E-AA78-0E46798EDDE3}"/>
              </a:ext>
            </a:extLst>
          </p:cNvPr>
          <p:cNvSpPr/>
          <p:nvPr/>
        </p:nvSpPr>
        <p:spPr>
          <a:xfrm>
            <a:off x="1570902" y="1405215"/>
            <a:ext cx="78377" cy="1357579"/>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Left Bracket 6">
            <a:extLst>
              <a:ext uri="{FF2B5EF4-FFF2-40B4-BE49-F238E27FC236}">
                <a16:creationId xmlns:a16="http://schemas.microsoft.com/office/drawing/2014/main" id="{E18EDF17-BFDE-4739-87A7-67B18EFDCA7D}"/>
              </a:ext>
            </a:extLst>
          </p:cNvPr>
          <p:cNvSpPr/>
          <p:nvPr/>
        </p:nvSpPr>
        <p:spPr>
          <a:xfrm>
            <a:off x="1570902" y="3116700"/>
            <a:ext cx="78377" cy="2014465"/>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17371D89-657A-423D-AA08-C0A6E3696CDE}"/>
              </a:ext>
            </a:extLst>
          </p:cNvPr>
          <p:cNvSpPr txBox="1"/>
          <p:nvPr/>
        </p:nvSpPr>
        <p:spPr>
          <a:xfrm>
            <a:off x="345988" y="1853171"/>
            <a:ext cx="1224914" cy="461665"/>
          </a:xfrm>
          <a:prstGeom prst="rect">
            <a:avLst/>
          </a:prstGeom>
          <a:noFill/>
        </p:spPr>
        <p:txBody>
          <a:bodyPr wrap="square" rtlCol="0">
            <a:spAutoFit/>
          </a:bodyPr>
          <a:lstStyle/>
          <a:p>
            <a:r>
              <a:rPr lang="en-GB" sz="1200" dirty="0">
                <a:solidFill>
                  <a:schemeClr val="tx1">
                    <a:lumMod val="75000"/>
                    <a:lumOff val="25000"/>
                  </a:schemeClr>
                </a:solidFill>
              </a:rPr>
              <a:t>Summary view of strategy</a:t>
            </a:r>
          </a:p>
        </p:txBody>
      </p:sp>
      <p:sp>
        <p:nvSpPr>
          <p:cNvPr id="9" name="TextBox 8">
            <a:extLst>
              <a:ext uri="{FF2B5EF4-FFF2-40B4-BE49-F238E27FC236}">
                <a16:creationId xmlns:a16="http://schemas.microsoft.com/office/drawing/2014/main" id="{6E89DC80-7D3F-4ACA-A0F1-D4CDBAAD7532}"/>
              </a:ext>
            </a:extLst>
          </p:cNvPr>
          <p:cNvSpPr txBox="1"/>
          <p:nvPr/>
        </p:nvSpPr>
        <p:spPr>
          <a:xfrm>
            <a:off x="467666" y="3846933"/>
            <a:ext cx="1006630" cy="276999"/>
          </a:xfrm>
          <a:prstGeom prst="rect">
            <a:avLst/>
          </a:prstGeom>
          <a:noFill/>
        </p:spPr>
        <p:txBody>
          <a:bodyPr wrap="square" rtlCol="0">
            <a:spAutoFit/>
          </a:bodyPr>
          <a:lstStyle/>
          <a:p>
            <a:r>
              <a:rPr lang="en-GB" sz="1200" dirty="0">
                <a:solidFill>
                  <a:schemeClr val="tx1">
                    <a:lumMod val="75000"/>
                    <a:lumOff val="25000"/>
                  </a:schemeClr>
                </a:solidFill>
              </a:rPr>
              <a:t>The details</a:t>
            </a:r>
          </a:p>
        </p:txBody>
      </p:sp>
    </p:spTree>
    <p:extLst>
      <p:ext uri="{BB962C8B-B14F-4D97-AF65-F5344CB8AC3E}">
        <p14:creationId xmlns:p14="http://schemas.microsoft.com/office/powerpoint/2010/main" val="378647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2DBFA9-46DB-4D6D-A6D0-853FA906961C}"/>
              </a:ext>
            </a:extLst>
          </p:cNvPr>
          <p:cNvSpPr>
            <a:spLocks noGrp="1"/>
          </p:cNvSpPr>
          <p:nvPr>
            <p:ph type="sldNum" sz="quarter" idx="11"/>
          </p:nvPr>
        </p:nvSpPr>
        <p:spPr/>
        <p:txBody>
          <a:bodyPr/>
          <a:lstStyle/>
          <a:p>
            <a:fld id="{01898949-DBEE-42AF-93B8-E24DF2BBF04D}" type="slidenum">
              <a:rPr lang="en-GB" smtClean="0"/>
              <a:pPr/>
              <a:t>20</a:t>
            </a:fld>
            <a:endParaRPr lang="en-GB" dirty="0"/>
          </a:p>
        </p:txBody>
      </p:sp>
      <p:sp>
        <p:nvSpPr>
          <p:cNvPr id="4" name="TextBox 3">
            <a:extLst>
              <a:ext uri="{FF2B5EF4-FFF2-40B4-BE49-F238E27FC236}">
                <a16:creationId xmlns:a16="http://schemas.microsoft.com/office/drawing/2014/main" id="{69140EA1-55F2-4CE6-897A-A59053F4AF5B}"/>
              </a:ext>
            </a:extLst>
          </p:cNvPr>
          <p:cNvSpPr txBox="1"/>
          <p:nvPr/>
        </p:nvSpPr>
        <p:spPr>
          <a:xfrm>
            <a:off x="3619349" y="2367645"/>
            <a:ext cx="4953302" cy="838691"/>
          </a:xfrm>
          <a:prstGeom prst="rect">
            <a:avLst/>
          </a:prstGeom>
          <a:noFill/>
        </p:spPr>
        <p:txBody>
          <a:bodyPr wrap="square">
            <a:spAutoFit/>
          </a:bodyPr>
          <a:lstStyle>
            <a:defPPr>
              <a:defRPr lang="en-US"/>
            </a:defPPr>
            <a:lvl1pPr algn="ctr">
              <a:spcAft>
                <a:spcPts val="300"/>
              </a:spcAft>
              <a:defRPr sz="1600">
                <a:solidFill>
                  <a:schemeClr val="tx2"/>
                </a:solidFill>
              </a:defRPr>
            </a:lvl1p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GB" sz="2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Questions</a:t>
            </a:r>
          </a:p>
        </p:txBody>
      </p:sp>
    </p:spTree>
    <p:extLst>
      <p:ext uri="{BB962C8B-B14F-4D97-AF65-F5344CB8AC3E}">
        <p14:creationId xmlns:p14="http://schemas.microsoft.com/office/powerpoint/2010/main" val="1559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1000"/>
                                  </p:stCondLst>
                                  <p:childTnLst>
                                    <p:animMotion origin="layout" path="M 0.00925 1.85185E-6 L -1.25E-6 1.85185E-6 " pathEditMode="relative" rAng="0" ptsTypes="AA">
                                      <p:cBhvr>
                                        <p:cTn id="9" dur="500" fill="hold"/>
                                        <p:tgtEl>
                                          <p:spTgt spid="4"/>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ECBA-DE4A-438F-A874-99F080AEB5DF}"/>
              </a:ext>
            </a:extLst>
          </p:cNvPr>
          <p:cNvSpPr>
            <a:spLocks noGrp="1"/>
          </p:cNvSpPr>
          <p:nvPr>
            <p:ph type="title"/>
          </p:nvPr>
        </p:nvSpPr>
        <p:spPr>
          <a:xfrm>
            <a:off x="1067926" y="146272"/>
            <a:ext cx="8578147" cy="779463"/>
          </a:xfrm>
        </p:spPr>
        <p:txBody>
          <a:bodyPr/>
          <a:lstStyle/>
          <a:p>
            <a:r>
              <a:rPr lang="en-GB" dirty="0"/>
              <a:t>Introduction</a:t>
            </a:r>
          </a:p>
        </p:txBody>
      </p:sp>
      <p:sp>
        <p:nvSpPr>
          <p:cNvPr id="3" name="Content Placeholder 2">
            <a:extLst>
              <a:ext uri="{FF2B5EF4-FFF2-40B4-BE49-F238E27FC236}">
                <a16:creationId xmlns:a16="http://schemas.microsoft.com/office/drawing/2014/main" id="{159AB685-5F83-4F1C-9CED-4C9003302EFC}"/>
              </a:ext>
            </a:extLst>
          </p:cNvPr>
          <p:cNvSpPr>
            <a:spLocks noGrp="1"/>
          </p:cNvSpPr>
          <p:nvPr>
            <p:ph idx="1"/>
          </p:nvPr>
        </p:nvSpPr>
        <p:spPr>
          <a:xfrm>
            <a:off x="1067926" y="1264562"/>
            <a:ext cx="6987823" cy="5159716"/>
          </a:xfrm>
        </p:spPr>
        <p:txBody>
          <a:bodyPr vert="horz" lIns="0" tIns="0" rIns="0" bIns="0" rtlCol="0" anchor="t">
            <a:normAutofit fontScale="25000" lnSpcReduction="20000"/>
          </a:bodyPr>
          <a:lstStyle/>
          <a:p>
            <a:r>
              <a:rPr lang="en-GB" sz="6400" dirty="0">
                <a:latin typeface="Calibri"/>
                <a:ea typeface="Tahoma"/>
                <a:cs typeface="Calibri"/>
              </a:rPr>
              <a:t>Pre-pandemic, digital technologies have been very much a part of our lives for several years and every organisation across every industry sector has to embrace the opportunities and overcome the challenges that come with going on the digital transformation journey.</a:t>
            </a:r>
          </a:p>
          <a:p>
            <a:endParaRPr lang="en-GB" sz="6400" dirty="0">
              <a:latin typeface="Calibri" panose="020F0502020204030204" pitchFamily="34" charset="0"/>
              <a:ea typeface="Tahoma" panose="020B0604030504040204" pitchFamily="34" charset="0"/>
              <a:cs typeface="Calibri" panose="020F0502020204030204" pitchFamily="34" charset="0"/>
            </a:endParaRPr>
          </a:p>
          <a:p>
            <a:r>
              <a:rPr lang="en-GB" sz="6400" dirty="0">
                <a:latin typeface="Calibri"/>
                <a:ea typeface="Tahoma"/>
                <a:cs typeface="Calibri"/>
              </a:rPr>
              <a:t>The pandemic has brought about a rapid adoption of digital technologies and the NHS has seen unprecedented changes. We had to quickly make provision for virtual online consultations and enable staff to work remotely and safely, whilst accessing the information and applications they need to perform their daily duties. The pandemic has shown that we can embrace digital technology.</a:t>
            </a:r>
          </a:p>
          <a:p>
            <a:endParaRPr lang="en-GB" sz="6400" dirty="0">
              <a:latin typeface="Calibri" panose="020F0502020204030204" pitchFamily="34" charset="0"/>
              <a:ea typeface="Tahoma" panose="020B0604030504040204" pitchFamily="34" charset="0"/>
              <a:cs typeface="Calibri" panose="020F0502020204030204" pitchFamily="34" charset="0"/>
            </a:endParaRPr>
          </a:p>
          <a:p>
            <a:r>
              <a:rPr lang="en-GB" sz="6400" dirty="0">
                <a:latin typeface="Calibri"/>
                <a:ea typeface="Tahoma"/>
                <a:cs typeface="Calibri"/>
              </a:rPr>
              <a:t>Building upon those changes, this digital strategy will help in achieving our Trust's strategic objectives, as digital and data can provide the capabilities needed to truly enable a digital workforce, whilst using our data to improve our services for local communities and service users.</a:t>
            </a:r>
          </a:p>
          <a:p>
            <a:r>
              <a:rPr lang="en-GB" sz="6400" dirty="0">
                <a:latin typeface="Calibri"/>
                <a:ea typeface="Tahoma"/>
                <a:cs typeface="Calibri"/>
              </a:rPr>
              <a:t>   </a:t>
            </a:r>
          </a:p>
          <a:p>
            <a:r>
              <a:rPr lang="en-GB" sz="6400" dirty="0">
                <a:latin typeface="Calibri"/>
                <a:ea typeface="Tahoma"/>
                <a:cs typeface="Calibri"/>
              </a:rPr>
              <a:t>We are part of the Hampshire and Isle of Wight Integrated Care System (HIoW ICS) which will become a statutory body in July 2022. This digital strategy will link into the plans for the ICS digital transformation, whilst adhering to national guidance and policies.</a:t>
            </a:r>
          </a:p>
          <a:p>
            <a:endParaRPr lang="en-GB" sz="6400" dirty="0">
              <a:latin typeface="Calibri" panose="020F0502020204030204" pitchFamily="34" charset="0"/>
              <a:ea typeface="Tahoma" panose="020B0604030504040204" pitchFamily="34" charset="0"/>
              <a:cs typeface="Calibri" panose="020F0502020204030204" pitchFamily="34" charset="0"/>
            </a:endParaRPr>
          </a:p>
          <a:p>
            <a:r>
              <a:rPr lang="en-GB" sz="6400" dirty="0">
                <a:latin typeface="Calibri"/>
                <a:ea typeface="Tahoma"/>
                <a:cs typeface="Calibri"/>
              </a:rPr>
              <a:t>This digital strategy covers the timespan of 2022 - 2025</a:t>
            </a:r>
          </a:p>
          <a:p>
            <a:endParaRPr lang="en-GB" dirty="0"/>
          </a:p>
        </p:txBody>
      </p:sp>
      <p:sp>
        <p:nvSpPr>
          <p:cNvPr id="4" name="Slide Number Placeholder 3">
            <a:extLst>
              <a:ext uri="{FF2B5EF4-FFF2-40B4-BE49-F238E27FC236}">
                <a16:creationId xmlns:a16="http://schemas.microsoft.com/office/drawing/2014/main" id="{99E7D73C-00DF-43A3-B380-DD577FB56688}"/>
              </a:ext>
            </a:extLst>
          </p:cNvPr>
          <p:cNvSpPr>
            <a:spLocks noGrp="1"/>
          </p:cNvSpPr>
          <p:nvPr>
            <p:ph type="sldNum" sz="quarter" idx="12"/>
          </p:nvPr>
        </p:nvSpPr>
        <p:spPr>
          <a:xfrm>
            <a:off x="11857014" y="6424277"/>
            <a:ext cx="221760" cy="135503"/>
          </a:xfrm>
        </p:spPr>
        <p:txBody>
          <a:bodyPr/>
          <a:lstStyle/>
          <a:p>
            <a:fld id="{01898949-DBEE-42AF-93B8-E24DF2BBF04D}" type="slidenum">
              <a:rPr lang="en-GB" smtClean="0"/>
              <a:t>3</a:t>
            </a:fld>
            <a:endParaRPr lang="en-GB" dirty="0"/>
          </a:p>
        </p:txBody>
      </p:sp>
      <p:sp>
        <p:nvSpPr>
          <p:cNvPr id="7" name="TextBox 6">
            <a:extLst>
              <a:ext uri="{FF2B5EF4-FFF2-40B4-BE49-F238E27FC236}">
                <a16:creationId xmlns:a16="http://schemas.microsoft.com/office/drawing/2014/main" id="{7B874A93-CAC8-453C-A2E3-8906436C0024}"/>
              </a:ext>
            </a:extLst>
          </p:cNvPr>
          <p:cNvSpPr txBox="1"/>
          <p:nvPr/>
        </p:nvSpPr>
        <p:spPr>
          <a:xfrm>
            <a:off x="8425648" y="3192064"/>
            <a:ext cx="1332397" cy="1138773"/>
          </a:xfrm>
          <a:prstGeom prst="rect">
            <a:avLst/>
          </a:prstGeom>
          <a:solidFill>
            <a:schemeClr val="accent3">
              <a:lumMod val="75000"/>
            </a:schemeClr>
          </a:solidFill>
          <a:ln>
            <a:solidFill>
              <a:schemeClr val="accent1"/>
            </a:solidFill>
          </a:ln>
        </p:spPr>
        <p:txBody>
          <a:bodyPr wrap="square" rtlCol="0">
            <a:spAutoFit/>
          </a:bodyPr>
          <a:lstStyle/>
          <a:p>
            <a:pPr algn="ctr"/>
            <a:r>
              <a:rPr lang="en-GB" sz="2000" dirty="0">
                <a:solidFill>
                  <a:schemeClr val="bg1"/>
                </a:solidFill>
              </a:rPr>
              <a:t>18</a:t>
            </a:r>
            <a:r>
              <a:rPr lang="en-GB" sz="1600" dirty="0">
                <a:solidFill>
                  <a:schemeClr val="bg1"/>
                </a:solidFill>
              </a:rPr>
              <a:t> million</a:t>
            </a:r>
            <a:r>
              <a:rPr lang="en-GB" sz="1400" baseline="30000" dirty="0">
                <a:solidFill>
                  <a:schemeClr val="bg1"/>
                </a:solidFill>
              </a:rPr>
              <a:t>1</a:t>
            </a:r>
          </a:p>
          <a:p>
            <a:pPr algn="ctr"/>
            <a:endParaRPr lang="en-GB" sz="1600" dirty="0">
              <a:solidFill>
                <a:schemeClr val="bg1"/>
              </a:solidFill>
            </a:endParaRPr>
          </a:p>
          <a:p>
            <a:pPr algn="ctr"/>
            <a:r>
              <a:rPr lang="en-GB" sz="800" dirty="0">
                <a:solidFill>
                  <a:schemeClr val="bg1"/>
                </a:solidFill>
              </a:rPr>
              <a:t>By 2030, providers will suffer from a projected shortage of healthcare workers globally</a:t>
            </a:r>
            <a:endParaRPr lang="en-GB" sz="700" dirty="0">
              <a:solidFill>
                <a:schemeClr val="bg1"/>
              </a:solidFill>
            </a:endParaRPr>
          </a:p>
        </p:txBody>
      </p:sp>
      <p:sp>
        <p:nvSpPr>
          <p:cNvPr id="9" name="TextBox 8">
            <a:extLst>
              <a:ext uri="{FF2B5EF4-FFF2-40B4-BE49-F238E27FC236}">
                <a16:creationId xmlns:a16="http://schemas.microsoft.com/office/drawing/2014/main" id="{DADDF01B-72CF-4DB4-9F88-C034B6CC2DA0}"/>
              </a:ext>
            </a:extLst>
          </p:cNvPr>
          <p:cNvSpPr txBox="1"/>
          <p:nvPr/>
        </p:nvSpPr>
        <p:spPr>
          <a:xfrm>
            <a:off x="9922376" y="3184528"/>
            <a:ext cx="1332397" cy="1138773"/>
          </a:xfrm>
          <a:prstGeom prst="rect">
            <a:avLst/>
          </a:prstGeom>
          <a:solidFill>
            <a:schemeClr val="accent3">
              <a:lumMod val="75000"/>
            </a:schemeClr>
          </a:solidFill>
          <a:ln>
            <a:solidFill>
              <a:schemeClr val="accent1"/>
            </a:solidFill>
          </a:ln>
        </p:spPr>
        <p:txBody>
          <a:bodyPr wrap="square" rtlCol="0">
            <a:spAutoFit/>
          </a:bodyPr>
          <a:lstStyle/>
          <a:p>
            <a:pPr algn="ctr"/>
            <a:r>
              <a:rPr lang="en-GB" sz="2000" dirty="0">
                <a:solidFill>
                  <a:schemeClr val="bg1"/>
                </a:solidFill>
              </a:rPr>
              <a:t>6</a:t>
            </a:r>
            <a:r>
              <a:rPr lang="en-GB" sz="1600" dirty="0">
                <a:solidFill>
                  <a:schemeClr val="bg1"/>
                </a:solidFill>
              </a:rPr>
              <a:t> million</a:t>
            </a:r>
            <a:r>
              <a:rPr lang="en-GB" sz="1400" baseline="30000" dirty="0">
                <a:solidFill>
                  <a:schemeClr val="bg1"/>
                </a:solidFill>
              </a:rPr>
              <a:t>2</a:t>
            </a:r>
          </a:p>
          <a:p>
            <a:pPr algn="ctr"/>
            <a:endParaRPr lang="en-GB" sz="1600" dirty="0">
              <a:solidFill>
                <a:schemeClr val="bg1"/>
              </a:solidFill>
            </a:endParaRPr>
          </a:p>
          <a:p>
            <a:pPr algn="ctr"/>
            <a:r>
              <a:rPr lang="en-GB" sz="800" dirty="0">
                <a:solidFill>
                  <a:schemeClr val="bg1"/>
                </a:solidFill>
              </a:rPr>
              <a:t>People on NHS waiting lists in the UK. 300,000+ people waiting over 52 weeks</a:t>
            </a:r>
            <a:endParaRPr lang="en-GB" sz="700" dirty="0">
              <a:solidFill>
                <a:schemeClr val="bg1"/>
              </a:solidFill>
            </a:endParaRPr>
          </a:p>
        </p:txBody>
      </p:sp>
      <p:sp>
        <p:nvSpPr>
          <p:cNvPr id="5" name="TextBox 4">
            <a:extLst>
              <a:ext uri="{FF2B5EF4-FFF2-40B4-BE49-F238E27FC236}">
                <a16:creationId xmlns:a16="http://schemas.microsoft.com/office/drawing/2014/main" id="{E452C270-A455-4B4C-BC24-C6BD67520ED0}"/>
              </a:ext>
            </a:extLst>
          </p:cNvPr>
          <p:cNvSpPr txBox="1"/>
          <p:nvPr/>
        </p:nvSpPr>
        <p:spPr>
          <a:xfrm>
            <a:off x="8348460" y="2876751"/>
            <a:ext cx="2240114" cy="307777"/>
          </a:xfrm>
          <a:prstGeom prst="rect">
            <a:avLst/>
          </a:prstGeom>
          <a:noFill/>
        </p:spPr>
        <p:txBody>
          <a:bodyPr wrap="square" rtlCol="0">
            <a:spAutoFit/>
          </a:bodyPr>
          <a:lstStyle/>
          <a:p>
            <a:r>
              <a:rPr lang="en-GB" sz="1400" dirty="0"/>
              <a:t>Healthcare Challenges</a:t>
            </a:r>
          </a:p>
        </p:txBody>
      </p:sp>
      <p:sp>
        <p:nvSpPr>
          <p:cNvPr id="12" name="TextBox 11">
            <a:extLst>
              <a:ext uri="{FF2B5EF4-FFF2-40B4-BE49-F238E27FC236}">
                <a16:creationId xmlns:a16="http://schemas.microsoft.com/office/drawing/2014/main" id="{AA5FB35B-D090-4933-865E-433682436E82}"/>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1</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13" name="Rectangle 12">
            <a:extLst>
              <a:ext uri="{FF2B5EF4-FFF2-40B4-BE49-F238E27FC236}">
                <a16:creationId xmlns:a16="http://schemas.microsoft.com/office/drawing/2014/main" id="{D262726F-E3FC-4888-B136-032A9466C15C}"/>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2AA27A6C-C444-46AE-8856-53A3C2704834}"/>
              </a:ext>
            </a:extLst>
          </p:cNvPr>
          <p:cNvSpPr txBox="1"/>
          <p:nvPr/>
        </p:nvSpPr>
        <p:spPr>
          <a:xfrm>
            <a:off x="8687270" y="5684036"/>
            <a:ext cx="3391504" cy="884858"/>
          </a:xfrm>
          <a:prstGeom prst="rect">
            <a:avLst/>
          </a:prstGeom>
          <a:noFill/>
        </p:spPr>
        <p:txBody>
          <a:bodyPr wrap="square" rtlCol="0">
            <a:spAutoFit/>
          </a:bodyPr>
          <a:lstStyle/>
          <a:p>
            <a:pPr>
              <a:spcAft>
                <a:spcPts val="300"/>
              </a:spcAft>
            </a:pPr>
            <a:r>
              <a:rPr lang="en-GB" sz="1200" baseline="30000" dirty="0">
                <a:solidFill>
                  <a:srgbClr val="005EB8"/>
                </a:solidFill>
                <a:latin typeface="Calibri" panose="020F0502020204030204" pitchFamily="34" charset="0"/>
                <a:ea typeface="Tahoma" panose="020B0604030504040204" pitchFamily="34" charset="0"/>
              </a:rPr>
              <a:t>1 </a:t>
            </a:r>
            <a:r>
              <a:rPr lang="en-GB" sz="1050" dirty="0">
                <a:solidFill>
                  <a:srgbClr val="005EB8"/>
                </a:solidFill>
                <a:latin typeface="Calibri" panose="020F0502020204030204" pitchFamily="34" charset="0"/>
                <a:ea typeface="Tahoma" panose="020B0604030504040204" pitchFamily="34" charset="0"/>
              </a:rPr>
              <a:t>World Health Organisation Report</a:t>
            </a:r>
            <a:endParaRPr lang="en-GB" sz="1050" dirty="0">
              <a:latin typeface="Times New Roman" panose="02020603050405020304" pitchFamily="18" charset="0"/>
              <a:ea typeface="Times New Roman" panose="02020603050405020304" pitchFamily="18" charset="0"/>
            </a:endParaRPr>
          </a:p>
          <a:p>
            <a:pPr>
              <a:spcAft>
                <a:spcPts val="300"/>
              </a:spcAft>
            </a:pPr>
            <a:r>
              <a:rPr lang="en-GB" sz="1200" baseline="30000" dirty="0">
                <a:solidFill>
                  <a:srgbClr val="005EB8"/>
                </a:solidFill>
                <a:latin typeface="Calibri" panose="020F0502020204030204" pitchFamily="34" charset="0"/>
                <a:ea typeface="Tahoma" panose="020B0604030504040204" pitchFamily="34" charset="0"/>
              </a:rPr>
              <a:t>2 </a:t>
            </a:r>
            <a:r>
              <a:rPr lang="en-GB" sz="1050" dirty="0">
                <a:solidFill>
                  <a:srgbClr val="005EB8"/>
                </a:solidFill>
                <a:latin typeface="Calibri" panose="020F0502020204030204" pitchFamily="34" charset="0"/>
                <a:ea typeface="Tahoma" panose="020B0604030504040204" pitchFamily="34" charset="0"/>
              </a:rPr>
              <a:t>Statement to Parliament (8</a:t>
            </a:r>
            <a:r>
              <a:rPr lang="en-GB" sz="1050" baseline="30000" dirty="0">
                <a:solidFill>
                  <a:srgbClr val="005EB8"/>
                </a:solidFill>
                <a:latin typeface="Calibri" panose="020F0502020204030204" pitchFamily="34" charset="0"/>
                <a:ea typeface="Tahoma" panose="020B0604030504040204" pitchFamily="34" charset="0"/>
              </a:rPr>
              <a:t>th</a:t>
            </a:r>
            <a:r>
              <a:rPr lang="en-GB" sz="1050" dirty="0">
                <a:solidFill>
                  <a:srgbClr val="005EB8"/>
                </a:solidFill>
                <a:latin typeface="Calibri" panose="020F0502020204030204" pitchFamily="34" charset="0"/>
                <a:ea typeface="Tahoma" panose="020B0604030504040204" pitchFamily="34" charset="0"/>
              </a:rPr>
              <a:t> Feb 2022)</a:t>
            </a:r>
          </a:p>
          <a:p>
            <a:pPr>
              <a:spcAft>
                <a:spcPts val="300"/>
              </a:spcAft>
            </a:pPr>
            <a:r>
              <a:rPr lang="en-GB" sz="1000" dirty="0">
                <a:solidFill>
                  <a:srgbClr val="005EB8"/>
                </a:solidFill>
                <a:latin typeface="Calibri" panose="020F0502020204030204" pitchFamily="34" charset="0"/>
                <a:ea typeface="Tahoma" panose="020B0604030504040204" pitchFamily="34" charset="0"/>
              </a:rPr>
              <a:t>see appendix</a:t>
            </a:r>
            <a:endParaRPr lang="en-GB" sz="1000" dirty="0">
              <a:latin typeface="Times New Roman" panose="02020603050405020304" pitchFamily="18" charset="0"/>
              <a:ea typeface="Times New Roman" panose="02020603050405020304" pitchFamily="18" charset="0"/>
            </a:endParaRPr>
          </a:p>
          <a:p>
            <a:endParaRPr lang="en-GB" sz="1100" dirty="0"/>
          </a:p>
        </p:txBody>
      </p:sp>
    </p:spTree>
    <p:extLst>
      <p:ext uri="{BB962C8B-B14F-4D97-AF65-F5344CB8AC3E}">
        <p14:creationId xmlns:p14="http://schemas.microsoft.com/office/powerpoint/2010/main" val="26233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ECBA-DE4A-438F-A874-99F080AEB5DF}"/>
              </a:ext>
            </a:extLst>
          </p:cNvPr>
          <p:cNvSpPr>
            <a:spLocks noGrp="1"/>
          </p:cNvSpPr>
          <p:nvPr>
            <p:ph type="title"/>
          </p:nvPr>
        </p:nvSpPr>
        <p:spPr>
          <a:xfrm>
            <a:off x="812068" y="105842"/>
            <a:ext cx="8578147" cy="779463"/>
          </a:xfrm>
        </p:spPr>
        <p:txBody>
          <a:bodyPr/>
          <a:lstStyle/>
          <a:p>
            <a:r>
              <a:rPr lang="en-GB" dirty="0"/>
              <a:t>Why do we need a digital strategy?</a:t>
            </a:r>
          </a:p>
        </p:txBody>
      </p:sp>
      <p:sp>
        <p:nvSpPr>
          <p:cNvPr id="3" name="Content Placeholder 2">
            <a:extLst>
              <a:ext uri="{FF2B5EF4-FFF2-40B4-BE49-F238E27FC236}">
                <a16:creationId xmlns:a16="http://schemas.microsoft.com/office/drawing/2014/main" id="{159AB685-5F83-4F1C-9CED-4C9003302EFC}"/>
              </a:ext>
            </a:extLst>
          </p:cNvPr>
          <p:cNvSpPr>
            <a:spLocks noGrp="1"/>
          </p:cNvSpPr>
          <p:nvPr>
            <p:ph idx="1"/>
          </p:nvPr>
        </p:nvSpPr>
        <p:spPr>
          <a:xfrm>
            <a:off x="812068" y="966341"/>
            <a:ext cx="7376889" cy="5785817"/>
          </a:xfrm>
        </p:spPr>
        <p:txBody>
          <a:bodyPr vert="horz" lIns="0" tIns="0" rIns="0" bIns="0" rtlCol="0" anchor="t">
            <a:normAutofit fontScale="77500" lnSpcReduction="20000"/>
          </a:bodyPr>
          <a:lstStyle/>
          <a:p>
            <a:r>
              <a:rPr lang="en-GB" sz="1900" dirty="0">
                <a:latin typeface="Calibri"/>
                <a:ea typeface="Tahoma"/>
                <a:cs typeface="Calibri"/>
              </a:rPr>
              <a:t>Our vision can’t be achieved without becoming a digitally-mature organisation.</a:t>
            </a:r>
          </a:p>
          <a:p>
            <a:endParaRPr lang="en-GB" sz="1900" dirty="0">
              <a:latin typeface="Calibri"/>
              <a:ea typeface="Tahoma"/>
              <a:cs typeface="Calibri"/>
            </a:endParaRPr>
          </a:p>
          <a:p>
            <a:r>
              <a:rPr lang="en-GB" sz="1900" dirty="0">
                <a:latin typeface="Calibri"/>
                <a:ea typeface="Tahoma"/>
                <a:cs typeface="Calibri"/>
              </a:rPr>
              <a:t>To do this, we have to work together to foster a ‘digital mindset’ culture where we’ll continuously learn, evolve and co-produce our digital capabilities to meet the needs of our staff and of the population we serve.</a:t>
            </a:r>
          </a:p>
          <a:p>
            <a:endParaRPr lang="en-GB" sz="1900" dirty="0">
              <a:latin typeface="Calibri"/>
              <a:ea typeface="Tahoma"/>
              <a:cs typeface="Calibri"/>
            </a:endParaRPr>
          </a:p>
          <a:p>
            <a:r>
              <a:rPr lang="en-GB" sz="1900" dirty="0">
                <a:latin typeface="Calibri"/>
                <a:ea typeface="Tahoma"/>
                <a:cs typeface="Calibri"/>
              </a:rPr>
              <a:t>What this means is that we need to give our staff the best tools and information to do their jobs, and make life easier.</a:t>
            </a:r>
          </a:p>
          <a:p>
            <a:endParaRPr lang="en-GB" sz="1900" dirty="0">
              <a:latin typeface="Calibri"/>
              <a:ea typeface="Tahoma"/>
              <a:cs typeface="Calibri"/>
            </a:endParaRPr>
          </a:p>
          <a:p>
            <a:r>
              <a:rPr lang="en-GB" sz="1900" dirty="0">
                <a:latin typeface="Calibri"/>
                <a:ea typeface="Tahoma"/>
                <a:cs typeface="Calibri"/>
              </a:rPr>
              <a:t>We must give the </a:t>
            </a:r>
            <a:r>
              <a:rPr lang="en-GB" sz="1900" dirty="0">
                <a:solidFill>
                  <a:srgbClr val="005EB8"/>
                </a:solidFill>
                <a:latin typeface="Calibri" panose="020F0502020204030204" pitchFamily="34" charset="0"/>
                <a:ea typeface="Tahoma" panose="020B0604030504040204" pitchFamily="34" charset="0"/>
              </a:rPr>
              <a:t>gift of time</a:t>
            </a:r>
            <a:r>
              <a:rPr lang="en-GB" baseline="30000" dirty="0">
                <a:solidFill>
                  <a:srgbClr val="005EB8"/>
                </a:solidFill>
                <a:latin typeface="Calibri" panose="020F0502020204030204" pitchFamily="34" charset="0"/>
                <a:ea typeface="Tahoma" panose="020B0604030504040204" pitchFamily="34" charset="0"/>
              </a:rPr>
              <a:t>3</a:t>
            </a:r>
            <a:r>
              <a:rPr lang="en-GB" sz="1900" dirty="0">
                <a:solidFill>
                  <a:srgbClr val="005EB8"/>
                </a:solidFill>
                <a:latin typeface="Calibri" panose="020F0502020204030204" pitchFamily="34" charset="0"/>
                <a:ea typeface="Tahoma" panose="020B0604030504040204" pitchFamily="34" charset="0"/>
              </a:rPr>
              <a:t> to our people and this means looking at systems and processes which are sub-optimal and manually intensive, and look to automate them and reduce the administrative burden</a:t>
            </a:r>
            <a:r>
              <a:rPr lang="en-GB" baseline="30000" dirty="0">
                <a:solidFill>
                  <a:srgbClr val="005EB8"/>
                </a:solidFill>
                <a:latin typeface="Calibri" panose="020F0502020204030204" pitchFamily="34" charset="0"/>
                <a:ea typeface="Tahoma" panose="020B0604030504040204" pitchFamily="34" charset="0"/>
              </a:rPr>
              <a:t>4</a:t>
            </a:r>
            <a:r>
              <a:rPr lang="en-GB" sz="1900" dirty="0">
                <a:solidFill>
                  <a:srgbClr val="005EB8"/>
                </a:solidFill>
                <a:latin typeface="Calibri" panose="020F0502020204030204" pitchFamily="34" charset="0"/>
                <a:ea typeface="Tahoma" panose="020B0604030504040204" pitchFamily="34" charset="0"/>
              </a:rPr>
              <a:t>.</a:t>
            </a:r>
            <a:endParaRPr lang="en-GB" sz="1600" dirty="0">
              <a:latin typeface="Times New Roman" panose="02020603050405020304" pitchFamily="18" charset="0"/>
              <a:ea typeface="Times New Roman" panose="02020603050405020304" pitchFamily="18" charset="0"/>
            </a:endParaRPr>
          </a:p>
          <a:p>
            <a:endParaRPr lang="en-GB" sz="1900" dirty="0">
              <a:latin typeface="Calibri"/>
              <a:ea typeface="Tahoma"/>
              <a:cs typeface="Calibri"/>
            </a:endParaRPr>
          </a:p>
          <a:p>
            <a:r>
              <a:rPr lang="en-GB" sz="1900" dirty="0">
                <a:latin typeface="Calibri"/>
                <a:ea typeface="Tahoma"/>
                <a:cs typeface="Calibri"/>
              </a:rPr>
              <a:t>We’ll learn together and develop digital coaching programmes to help us become more skilled in the use of digital tools. Cybersecurity is a threat and we’ll ensure we educate ourselves, keep our systems and software updated, and implement the right controls to minimise any incidents.</a:t>
            </a:r>
          </a:p>
          <a:p>
            <a:endParaRPr lang="en-GB" sz="1900" dirty="0">
              <a:latin typeface="Calibri"/>
              <a:ea typeface="Tahoma"/>
              <a:cs typeface="Calibri"/>
            </a:endParaRPr>
          </a:p>
          <a:p>
            <a:r>
              <a:rPr lang="en-GB" sz="1900" dirty="0">
                <a:latin typeface="Calibri"/>
                <a:ea typeface="Tahoma"/>
                <a:cs typeface="Calibri"/>
              </a:rPr>
              <a:t>It’s important that teams can access up-to-date information that enables data-driven decision-making and continuous improvement. We’ll develop this capability as part of the digital strategy, empowering teams with the right and relevant information.</a:t>
            </a:r>
          </a:p>
          <a:p>
            <a:endParaRPr lang="en-GB" sz="1900" dirty="0">
              <a:latin typeface="Calibri"/>
              <a:ea typeface="Tahoma"/>
              <a:cs typeface="Calibri"/>
            </a:endParaRPr>
          </a:p>
          <a:p>
            <a:r>
              <a:rPr lang="en-GB" sz="1900" dirty="0">
                <a:latin typeface="Calibri"/>
                <a:ea typeface="Tahoma"/>
                <a:cs typeface="Calibri"/>
              </a:rPr>
              <a:t>As an NHS organisation we have to ensure that our digital transformation journey supports the delivery of a ‘net zero’ </a:t>
            </a:r>
            <a:r>
              <a:rPr lang="en-GB" dirty="0">
                <a:latin typeface="Calibri" panose="020F0502020204030204" pitchFamily="34" charset="0"/>
                <a:cs typeface="Calibri" panose="020F0502020204030204" pitchFamily="34" charset="0"/>
              </a:rPr>
              <a:t>NHS</a:t>
            </a:r>
            <a:r>
              <a:rPr lang="en-GB" baseline="30000" dirty="0">
                <a:latin typeface="Calibri" panose="020F0502020204030204" pitchFamily="34" charset="0"/>
                <a:cs typeface="Calibri" panose="020F0502020204030204" pitchFamily="34" charset="0"/>
              </a:rPr>
              <a:t>5</a:t>
            </a:r>
            <a:r>
              <a:rPr lang="en-GB" sz="1900" dirty="0">
                <a:latin typeface="Calibri"/>
                <a:ea typeface="Tahoma"/>
                <a:cs typeface="Calibri"/>
              </a:rPr>
              <a:t>, through delivering enhanced digital care and working with our partners and suppliers to develop sustainable models of care.</a:t>
            </a:r>
          </a:p>
          <a:p>
            <a:endParaRPr lang="en-GB" sz="1900" dirty="0">
              <a:latin typeface="Calibri"/>
              <a:ea typeface="Tahoma"/>
              <a:cs typeface="Calibri"/>
            </a:endParaRPr>
          </a:p>
          <a:p>
            <a:r>
              <a:rPr lang="en-GB" sz="1900" dirty="0">
                <a:latin typeface="Calibri"/>
                <a:ea typeface="Tahoma"/>
                <a:cs typeface="Calibri"/>
              </a:rPr>
              <a:t>Through staff engagement to help understand our needs, we've identified 5 digital transformation journeys that will help Solent become a digitally mature organisation.</a:t>
            </a:r>
          </a:p>
          <a:p>
            <a:endParaRPr lang="en-GB" dirty="0">
              <a:latin typeface="Calibri" panose="020F0502020204030204" pitchFamily="34" charset="0"/>
              <a:ea typeface="Tahoma" panose="020B0604030504040204" pitchFamily="34" charset="0"/>
              <a:cs typeface="Calibri" panose="020F0502020204030204" pitchFamily="34" charset="0"/>
            </a:endParaRPr>
          </a:p>
          <a:p>
            <a:endParaRPr lang="en-GB" sz="600" dirty="0"/>
          </a:p>
        </p:txBody>
      </p:sp>
      <p:sp>
        <p:nvSpPr>
          <p:cNvPr id="4" name="Slide Number Placeholder 3">
            <a:extLst>
              <a:ext uri="{FF2B5EF4-FFF2-40B4-BE49-F238E27FC236}">
                <a16:creationId xmlns:a16="http://schemas.microsoft.com/office/drawing/2014/main" id="{99E7D73C-00DF-43A3-B380-DD577FB5668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898949-DBEE-42AF-93B8-E24DF2BBF04D}" type="slidenum">
              <a:rPr kumimoji="0" lang="en-GB" sz="900" b="0" i="0" u="none" strike="noStrike" kern="1200" cap="none" spc="0" normalizeH="0" baseline="0" noProof="0" smtClean="0">
                <a:ln>
                  <a:noFill/>
                </a:ln>
                <a:solidFill>
                  <a:srgbClr val="005EB8"/>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dirty="0">
              <a:ln>
                <a:noFill/>
              </a:ln>
              <a:solidFill>
                <a:srgbClr val="005EB8"/>
              </a:solidFill>
              <a:effectLst/>
              <a:uLnTx/>
              <a:uFillTx/>
              <a:latin typeface="Arial"/>
              <a:ea typeface="+mn-ea"/>
              <a:cs typeface="+mn-cs"/>
            </a:endParaRPr>
          </a:p>
        </p:txBody>
      </p:sp>
      <p:sp>
        <p:nvSpPr>
          <p:cNvPr id="8" name="TextBox 7">
            <a:extLst>
              <a:ext uri="{FF2B5EF4-FFF2-40B4-BE49-F238E27FC236}">
                <a16:creationId xmlns:a16="http://schemas.microsoft.com/office/drawing/2014/main" id="{D839136D-0CDA-4E10-B00D-1DA2B8130758}"/>
              </a:ext>
            </a:extLst>
          </p:cNvPr>
          <p:cNvSpPr txBox="1"/>
          <p:nvPr/>
        </p:nvSpPr>
        <p:spPr>
          <a:xfrm>
            <a:off x="8351520" y="2167116"/>
            <a:ext cx="3652749" cy="1261884"/>
          </a:xfrm>
          <a:prstGeom prst="rect">
            <a:avLst/>
          </a:prstGeom>
          <a:solidFill>
            <a:schemeClr val="accent1">
              <a:lumMod val="75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mn-cs"/>
              </a:rPr>
              <a:t>Solent NHS 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mn-cs"/>
              </a:rPr>
              <a:t>Health and care teams working with communities to make a difference, so everyone has easy access to safe and effective care, enabling more people to remain well and independent throughout their lives</a:t>
            </a:r>
          </a:p>
        </p:txBody>
      </p:sp>
      <p:sp>
        <p:nvSpPr>
          <p:cNvPr id="5" name="TextBox 4">
            <a:extLst>
              <a:ext uri="{FF2B5EF4-FFF2-40B4-BE49-F238E27FC236}">
                <a16:creationId xmlns:a16="http://schemas.microsoft.com/office/drawing/2014/main" id="{2F904B04-EAAA-4C57-B555-DCEB62A81D02}"/>
              </a:ext>
            </a:extLst>
          </p:cNvPr>
          <p:cNvSpPr txBox="1"/>
          <p:nvPr/>
        </p:nvSpPr>
        <p:spPr>
          <a:xfrm>
            <a:off x="9017141" y="5370142"/>
            <a:ext cx="3034453" cy="1054135"/>
          </a:xfrm>
          <a:prstGeom prst="rect">
            <a:avLst/>
          </a:prstGeom>
          <a:noFill/>
        </p:spPr>
        <p:txBody>
          <a:bodyPr wrap="square" rtlCol="0">
            <a:spAutoFit/>
          </a:bodyPr>
          <a:lstStyle/>
          <a:p>
            <a:pPr>
              <a:spcAft>
                <a:spcPts val="300"/>
              </a:spcAft>
            </a:pPr>
            <a:r>
              <a:rPr lang="en-GB" sz="1200" baseline="30000" dirty="0">
                <a:solidFill>
                  <a:srgbClr val="005EB8"/>
                </a:solidFill>
                <a:latin typeface="Calibri" panose="020F0502020204030204" pitchFamily="34" charset="0"/>
                <a:ea typeface="Tahoma" panose="020B0604030504040204" pitchFamily="34" charset="0"/>
              </a:rPr>
              <a:t>3 </a:t>
            </a:r>
            <a:r>
              <a:rPr lang="en-GB" sz="1050" dirty="0">
                <a:solidFill>
                  <a:srgbClr val="005EB8"/>
                </a:solidFill>
                <a:latin typeface="Calibri" panose="020F0502020204030204" pitchFamily="34" charset="0"/>
                <a:ea typeface="Tahoma" panose="020B0604030504040204" pitchFamily="34" charset="0"/>
              </a:rPr>
              <a:t>The Topol Review</a:t>
            </a:r>
            <a:endParaRPr lang="en-GB" sz="1050" dirty="0">
              <a:latin typeface="Times New Roman" panose="02020603050405020304" pitchFamily="18" charset="0"/>
              <a:ea typeface="Times New Roman" panose="02020603050405020304" pitchFamily="18" charset="0"/>
            </a:endParaRPr>
          </a:p>
          <a:p>
            <a:pPr>
              <a:spcAft>
                <a:spcPts val="300"/>
              </a:spcAft>
            </a:pPr>
            <a:r>
              <a:rPr lang="en-GB" sz="1200" baseline="30000" dirty="0">
                <a:solidFill>
                  <a:srgbClr val="005EB8"/>
                </a:solidFill>
                <a:latin typeface="Calibri" panose="020F0502020204030204" pitchFamily="34" charset="0"/>
                <a:ea typeface="Tahoma" panose="020B0604030504040204" pitchFamily="34" charset="0"/>
              </a:rPr>
              <a:t>4 </a:t>
            </a:r>
            <a:r>
              <a:rPr lang="en-GB" sz="1050" dirty="0">
                <a:solidFill>
                  <a:srgbClr val="005EB8"/>
                </a:solidFill>
                <a:latin typeface="Calibri" panose="020F0502020204030204" pitchFamily="34" charset="0"/>
                <a:ea typeface="Tahoma" panose="020B0604030504040204" pitchFamily="34" charset="0"/>
              </a:rPr>
              <a:t>NHSX 5 Missions </a:t>
            </a:r>
          </a:p>
          <a:p>
            <a:pPr>
              <a:spcAft>
                <a:spcPts val="300"/>
              </a:spcAft>
            </a:pPr>
            <a:r>
              <a:rPr lang="en-GB" sz="1200" baseline="30000" dirty="0">
                <a:solidFill>
                  <a:srgbClr val="005EB8"/>
                </a:solidFill>
                <a:latin typeface="Calibri" panose="020F0502020204030204" pitchFamily="34" charset="0"/>
                <a:ea typeface="Tahoma" panose="020B0604030504040204" pitchFamily="34" charset="0"/>
              </a:rPr>
              <a:t>5 </a:t>
            </a:r>
            <a:r>
              <a:rPr lang="en-GB" sz="1050" dirty="0">
                <a:solidFill>
                  <a:srgbClr val="005EB8"/>
                </a:solidFill>
                <a:latin typeface="Calibri" panose="020F0502020204030204" pitchFamily="34" charset="0"/>
                <a:ea typeface="Tahoma" panose="020B0604030504040204" pitchFamily="34" charset="0"/>
              </a:rPr>
              <a:t>Delivering a ‘Net Zero’ National Health Service</a:t>
            </a:r>
            <a:endParaRPr lang="en-GB" sz="1050" dirty="0">
              <a:latin typeface="Times New Roman" panose="02020603050405020304" pitchFamily="18" charset="0"/>
              <a:ea typeface="Times New Roman" panose="02020603050405020304" pitchFamily="18" charset="0"/>
            </a:endParaRPr>
          </a:p>
          <a:p>
            <a:r>
              <a:rPr lang="en-GB" sz="1000" dirty="0">
                <a:solidFill>
                  <a:srgbClr val="005EB8"/>
                </a:solidFill>
                <a:latin typeface="Calibri" panose="020F0502020204030204" pitchFamily="34" charset="0"/>
                <a:ea typeface="Tahoma" panose="020B0604030504040204" pitchFamily="34" charset="0"/>
              </a:rPr>
              <a:t>See appendix</a:t>
            </a:r>
          </a:p>
          <a:p>
            <a:endParaRPr lang="en-GB" sz="1100" dirty="0"/>
          </a:p>
        </p:txBody>
      </p:sp>
      <p:sp>
        <p:nvSpPr>
          <p:cNvPr id="7" name="TextBox 6">
            <a:extLst>
              <a:ext uri="{FF2B5EF4-FFF2-40B4-BE49-F238E27FC236}">
                <a16:creationId xmlns:a16="http://schemas.microsoft.com/office/drawing/2014/main" id="{721BE4E7-8DB3-43A5-97E1-CBB22643DED3}"/>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2</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9" name="Rectangle 8">
            <a:extLst>
              <a:ext uri="{FF2B5EF4-FFF2-40B4-BE49-F238E27FC236}">
                <a16:creationId xmlns:a16="http://schemas.microsoft.com/office/drawing/2014/main" id="{D4ACF2A6-27B9-47A9-BC68-958D604DB1A3}"/>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56156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FA5270-73EE-4F4C-8C79-5E8D00E326DC}"/>
              </a:ext>
            </a:extLst>
          </p:cNvPr>
          <p:cNvSpPr>
            <a:spLocks noGrp="1"/>
          </p:cNvSpPr>
          <p:nvPr>
            <p:ph type="sldNum" sz="quarter" idx="12"/>
          </p:nvPr>
        </p:nvSpPr>
        <p:spPr/>
        <p:txBody>
          <a:bodyPr/>
          <a:lstStyle/>
          <a:p>
            <a:fld id="{01898949-DBEE-42AF-93B8-E24DF2BBF04D}" type="slidenum">
              <a:rPr lang="en-GB" smtClean="0"/>
              <a:t>5</a:t>
            </a:fld>
            <a:endParaRPr lang="en-GB" dirty="0"/>
          </a:p>
        </p:txBody>
      </p:sp>
      <p:sp>
        <p:nvSpPr>
          <p:cNvPr id="5" name="Title 1">
            <a:extLst>
              <a:ext uri="{FF2B5EF4-FFF2-40B4-BE49-F238E27FC236}">
                <a16:creationId xmlns:a16="http://schemas.microsoft.com/office/drawing/2014/main" id="{A29F63DF-6E4C-4C61-A0CD-B0B78A3A9BC6}"/>
              </a:ext>
            </a:extLst>
          </p:cNvPr>
          <p:cNvSpPr>
            <a:spLocks noGrp="1"/>
          </p:cNvSpPr>
          <p:nvPr>
            <p:ph type="title"/>
          </p:nvPr>
        </p:nvSpPr>
        <p:spPr>
          <a:xfrm>
            <a:off x="775906" y="49657"/>
            <a:ext cx="8578147" cy="402573"/>
          </a:xfrm>
        </p:spPr>
        <p:txBody>
          <a:bodyPr/>
          <a:lstStyle/>
          <a:p>
            <a:r>
              <a:rPr lang="en-GB" dirty="0">
                <a:latin typeface="Calibri" panose="020F0502020204030204" pitchFamily="34" charset="0"/>
                <a:cs typeface="Calibri" panose="020F0502020204030204" pitchFamily="34" charset="0"/>
              </a:rPr>
              <a:t>New IT Service &amp; 5 Transformation Journeys</a:t>
            </a:r>
          </a:p>
        </p:txBody>
      </p:sp>
      <p:sp>
        <p:nvSpPr>
          <p:cNvPr id="6" name="Arrow: Pentagon 5">
            <a:extLst>
              <a:ext uri="{FF2B5EF4-FFF2-40B4-BE49-F238E27FC236}">
                <a16:creationId xmlns:a16="http://schemas.microsoft.com/office/drawing/2014/main" id="{767294E7-C975-4462-B293-C19396795750}"/>
              </a:ext>
            </a:extLst>
          </p:cNvPr>
          <p:cNvSpPr/>
          <p:nvPr/>
        </p:nvSpPr>
        <p:spPr>
          <a:xfrm>
            <a:off x="5034462" y="1636682"/>
            <a:ext cx="4826118" cy="58084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1B6E6"/>
                </a:solidFill>
                <a:effectLst/>
                <a:uLnTx/>
                <a:uFillTx/>
                <a:latin typeface="Calibri" panose="020F0502020204030204" pitchFamily="34" charset="0"/>
                <a:ea typeface="+mn-ea"/>
                <a:cs typeface="Calibri" panose="020F0502020204030204" pitchFamily="34" charset="0"/>
              </a:rPr>
              <a:t>Information Journey</a:t>
            </a:r>
          </a:p>
        </p:txBody>
      </p:sp>
      <p:sp>
        <p:nvSpPr>
          <p:cNvPr id="7" name="Arrow: Pentagon 6">
            <a:extLst>
              <a:ext uri="{FF2B5EF4-FFF2-40B4-BE49-F238E27FC236}">
                <a16:creationId xmlns:a16="http://schemas.microsoft.com/office/drawing/2014/main" id="{07B3B15B-928E-4DFD-B279-54759BD1A98A}"/>
              </a:ext>
            </a:extLst>
          </p:cNvPr>
          <p:cNvSpPr/>
          <p:nvPr/>
        </p:nvSpPr>
        <p:spPr>
          <a:xfrm>
            <a:off x="5034466" y="2436782"/>
            <a:ext cx="4826118" cy="580840"/>
          </a:xfrm>
          <a:prstGeom prst="homePlate">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Efficiency Journey</a:t>
            </a:r>
          </a:p>
        </p:txBody>
      </p:sp>
      <p:sp>
        <p:nvSpPr>
          <p:cNvPr id="8" name="Arrow: Pentagon 7">
            <a:extLst>
              <a:ext uri="{FF2B5EF4-FFF2-40B4-BE49-F238E27FC236}">
                <a16:creationId xmlns:a16="http://schemas.microsoft.com/office/drawing/2014/main" id="{15F48462-9C5F-4CBA-B911-2C68DE77D9E5}"/>
              </a:ext>
            </a:extLst>
          </p:cNvPr>
          <p:cNvSpPr/>
          <p:nvPr/>
        </p:nvSpPr>
        <p:spPr>
          <a:xfrm>
            <a:off x="5034463" y="3236882"/>
            <a:ext cx="4826118" cy="580840"/>
          </a:xfrm>
          <a:prstGeom prst="homePlate">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Service User Focus Journey</a:t>
            </a:r>
          </a:p>
        </p:txBody>
      </p:sp>
      <p:sp>
        <p:nvSpPr>
          <p:cNvPr id="9" name="Arrow: Pentagon 8">
            <a:extLst>
              <a:ext uri="{FF2B5EF4-FFF2-40B4-BE49-F238E27FC236}">
                <a16:creationId xmlns:a16="http://schemas.microsoft.com/office/drawing/2014/main" id="{CC231C34-D519-4BDB-A8F4-323F169C5C29}"/>
              </a:ext>
            </a:extLst>
          </p:cNvPr>
          <p:cNvSpPr/>
          <p:nvPr/>
        </p:nvSpPr>
        <p:spPr>
          <a:xfrm>
            <a:off x="5034464" y="4036982"/>
            <a:ext cx="4826118" cy="58084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1B6E6"/>
                </a:solidFill>
                <a:effectLst/>
                <a:uLnTx/>
                <a:uFillTx/>
                <a:latin typeface="Calibri" panose="020F0502020204030204" pitchFamily="34" charset="0"/>
                <a:ea typeface="+mn-ea"/>
                <a:cs typeface="Calibri" panose="020F0502020204030204" pitchFamily="34" charset="0"/>
              </a:rPr>
              <a:t>Workforce Journey</a:t>
            </a:r>
          </a:p>
        </p:txBody>
      </p:sp>
      <p:sp>
        <p:nvSpPr>
          <p:cNvPr id="10" name="Arrow: Pentagon 9">
            <a:extLst>
              <a:ext uri="{FF2B5EF4-FFF2-40B4-BE49-F238E27FC236}">
                <a16:creationId xmlns:a16="http://schemas.microsoft.com/office/drawing/2014/main" id="{5784F42F-EEA0-45F9-A36F-A619D8407208}"/>
              </a:ext>
            </a:extLst>
          </p:cNvPr>
          <p:cNvSpPr/>
          <p:nvPr/>
        </p:nvSpPr>
        <p:spPr>
          <a:xfrm>
            <a:off x="5034465" y="4837082"/>
            <a:ext cx="4826118" cy="58084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System Integration Journey</a:t>
            </a:r>
          </a:p>
        </p:txBody>
      </p:sp>
      <p:sp>
        <p:nvSpPr>
          <p:cNvPr id="11" name="TextBox 10">
            <a:extLst>
              <a:ext uri="{FF2B5EF4-FFF2-40B4-BE49-F238E27FC236}">
                <a16:creationId xmlns:a16="http://schemas.microsoft.com/office/drawing/2014/main" id="{5A5B4C2A-B342-4816-A078-E6A5A7DB0865}"/>
              </a:ext>
            </a:extLst>
          </p:cNvPr>
          <p:cNvSpPr txBox="1"/>
          <p:nvPr/>
        </p:nvSpPr>
        <p:spPr>
          <a:xfrm>
            <a:off x="769540" y="500619"/>
            <a:ext cx="10237518" cy="523220"/>
          </a:xfrm>
          <a:prstGeom prst="rect">
            <a:avLst/>
          </a:prstGeom>
          <a:solidFill>
            <a:schemeClr val="tx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Digital and data transformation – we will improve the experience of staff and service users by implementing digital solutions which optimise existing practice, innovate new practice and enable effective decision making through excellent data and business intelligence</a:t>
            </a:r>
            <a:r>
              <a:rPr kumimoji="0" lang="en-GB" sz="1400" b="0" i="0" u="none" strike="noStrike" kern="1200" cap="none" spc="0" normalizeH="0" baseline="0" noProof="0" dirty="0">
                <a:ln>
                  <a:noFill/>
                </a:ln>
                <a:solidFill>
                  <a:prstClr val="white"/>
                </a:solidFill>
                <a:effectLst/>
                <a:uLnTx/>
                <a:uFillTx/>
                <a:latin typeface="Arial"/>
                <a:ea typeface="+mn-ea"/>
                <a:cs typeface="+mn-cs"/>
              </a:rPr>
              <a:t>.</a:t>
            </a:r>
          </a:p>
        </p:txBody>
      </p:sp>
      <p:sp>
        <p:nvSpPr>
          <p:cNvPr id="12" name="Rectangle 11">
            <a:extLst>
              <a:ext uri="{FF2B5EF4-FFF2-40B4-BE49-F238E27FC236}">
                <a16:creationId xmlns:a16="http://schemas.microsoft.com/office/drawing/2014/main" id="{24469364-2507-4AB9-9573-B9DCF5578177}"/>
              </a:ext>
            </a:extLst>
          </p:cNvPr>
          <p:cNvSpPr/>
          <p:nvPr/>
        </p:nvSpPr>
        <p:spPr>
          <a:xfrm>
            <a:off x="2545381" y="1636683"/>
            <a:ext cx="1654294" cy="378123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w="9525" cmpd="sng">
                  <a:solidFill>
                    <a:srgbClr val="005EB8"/>
                  </a:solidFill>
                  <a:prstDash val="solid"/>
                </a:ln>
                <a:solidFill>
                  <a:srgbClr val="70AD47">
                    <a:tint val="1000"/>
                  </a:srgbClr>
                </a:solidFill>
                <a:effectLst>
                  <a:glow rad="38100">
                    <a:srgbClr val="005EB8">
                      <a:alpha val="40000"/>
                    </a:srgbClr>
                  </a:glow>
                </a:effectLst>
                <a:uLnTx/>
                <a:uFillTx/>
                <a:latin typeface="Arial"/>
                <a:ea typeface="+mn-ea"/>
                <a:cs typeface="+mn-cs"/>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50" normalizeH="0" baseline="0" noProof="0" dirty="0">
                <a:ln w="9525" cmpd="sng">
                  <a:solidFill>
                    <a:srgbClr val="005EB8"/>
                  </a:solidFill>
                  <a:prstDash val="solid"/>
                </a:ln>
                <a:solidFill>
                  <a:srgbClr val="70AD47">
                    <a:tint val="1000"/>
                  </a:srgbClr>
                </a:solidFill>
                <a:effectLst>
                  <a:glow rad="38100">
                    <a:srgbClr val="005EB8">
                      <a:alpha val="40000"/>
                    </a:srgbClr>
                  </a:glow>
                </a:effectLst>
                <a:uLnTx/>
                <a:uFillTx/>
                <a:latin typeface="Arial"/>
                <a:ea typeface="+mn-ea"/>
                <a:cs typeface="+mn-cs"/>
              </a:rPr>
              <a:t>IT Service</a:t>
            </a:r>
          </a:p>
        </p:txBody>
      </p:sp>
      <p:sp>
        <p:nvSpPr>
          <p:cNvPr id="13" name="TextBox 12">
            <a:extLst>
              <a:ext uri="{FF2B5EF4-FFF2-40B4-BE49-F238E27FC236}">
                <a16:creationId xmlns:a16="http://schemas.microsoft.com/office/drawing/2014/main" id="{B2441F51-7FC0-43B0-9D85-B7804E5D2CE9}"/>
              </a:ext>
            </a:extLst>
          </p:cNvPr>
          <p:cNvSpPr txBox="1"/>
          <p:nvPr/>
        </p:nvSpPr>
        <p:spPr>
          <a:xfrm>
            <a:off x="10253437" y="2448341"/>
            <a:ext cx="1437996" cy="1600438"/>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none" strike="noStrike" kern="1200" cap="none" spc="0" normalizeH="0" baseline="0" noProof="0" dirty="0">
                <a:ln>
                  <a:noFill/>
                </a:ln>
                <a:solidFill>
                  <a:srgbClr val="44546A"/>
                </a:solidFill>
                <a:effectLst/>
                <a:uLnTx/>
                <a:uFillTx/>
                <a:latin typeface="Arial"/>
                <a:ea typeface="+mn-ea"/>
                <a:cs typeface="+mn-cs"/>
              </a:rPr>
              <a:t>Through staff engagement exercises we have identified </a:t>
            </a:r>
            <a:r>
              <a:rPr kumimoji="0" lang="en-GB" sz="1400" b="1" i="0" u="none" strike="noStrike" kern="1200" cap="none" spc="0" normalizeH="0" baseline="0" noProof="0" dirty="0">
                <a:ln>
                  <a:noFill/>
                </a:ln>
                <a:solidFill>
                  <a:srgbClr val="44546A"/>
                </a:solidFill>
                <a:effectLst/>
                <a:uLnTx/>
                <a:uFillTx/>
                <a:latin typeface="Arial"/>
                <a:ea typeface="+mn-ea"/>
                <a:cs typeface="+mn-cs"/>
              </a:rPr>
              <a:t>5 digital  transformation journeys</a:t>
            </a:r>
          </a:p>
        </p:txBody>
      </p:sp>
      <p:sp>
        <p:nvSpPr>
          <p:cNvPr id="14" name="TextBox 13">
            <a:extLst>
              <a:ext uri="{FF2B5EF4-FFF2-40B4-BE49-F238E27FC236}">
                <a16:creationId xmlns:a16="http://schemas.microsoft.com/office/drawing/2014/main" id="{3D8589FC-FC98-446E-A98B-6A166E3F7F48}"/>
              </a:ext>
            </a:extLst>
          </p:cNvPr>
          <p:cNvSpPr txBox="1"/>
          <p:nvPr/>
        </p:nvSpPr>
        <p:spPr>
          <a:xfrm>
            <a:off x="457562" y="2448341"/>
            <a:ext cx="1524006" cy="1384995"/>
          </a:xfrm>
          <a:prstGeom prst="rect">
            <a:avLst/>
          </a:prstGeom>
          <a:solidFill>
            <a:schemeClr val="bg1">
              <a:lumMod val="95000"/>
            </a:schemeClr>
          </a:solidFill>
        </p:spPr>
        <p:txBody>
          <a:bodyPr wrap="square">
            <a:spAutoFit/>
          </a:bodyPr>
          <a:lstStyle>
            <a:defPPr>
              <a:defRPr lang="en-US"/>
            </a:defPPr>
            <a:lvl1pPr algn="ctr">
              <a:spcAft>
                <a:spcPts val="300"/>
              </a:spcAft>
              <a:defRPr sz="1600">
                <a:solidFill>
                  <a:schemeClr val="tx2"/>
                </a:solidFill>
              </a:defRPr>
            </a:lvl1p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none" strike="noStrike" kern="1200" cap="none" spc="0" normalizeH="0" baseline="0" noProof="0" dirty="0">
                <a:ln>
                  <a:noFill/>
                </a:ln>
                <a:solidFill>
                  <a:srgbClr val="44546A"/>
                </a:solidFill>
                <a:effectLst/>
                <a:uLnTx/>
                <a:uFillTx/>
                <a:latin typeface="Arial"/>
                <a:ea typeface="+mn-ea"/>
                <a:cs typeface="+mn-cs"/>
              </a:rPr>
              <a:t>Approved by Solent Trust Board – a new </a:t>
            </a:r>
            <a:r>
              <a:rPr kumimoji="0" lang="en-GB" sz="1400" b="1" i="0" u="none" strike="noStrike" kern="1200" cap="none" spc="0" normalizeH="0" baseline="0" noProof="0" dirty="0">
                <a:ln>
                  <a:noFill/>
                </a:ln>
                <a:solidFill>
                  <a:srgbClr val="44546A"/>
                </a:solidFill>
                <a:effectLst/>
                <a:uLnTx/>
                <a:uFillTx/>
                <a:latin typeface="Arial"/>
                <a:ea typeface="+mn-ea"/>
                <a:cs typeface="+mn-cs"/>
              </a:rPr>
              <a:t>IT Service </a:t>
            </a:r>
            <a:r>
              <a:rPr kumimoji="0" lang="en-GB" sz="1400" b="0" i="0" u="none" strike="noStrike" kern="1200" cap="none" spc="0" normalizeH="0" baseline="0" noProof="0" dirty="0">
                <a:ln>
                  <a:noFill/>
                </a:ln>
                <a:solidFill>
                  <a:srgbClr val="44546A"/>
                </a:solidFill>
                <a:effectLst/>
                <a:uLnTx/>
                <a:uFillTx/>
                <a:latin typeface="Arial"/>
                <a:ea typeface="+mn-ea"/>
                <a:cs typeface="+mn-cs"/>
              </a:rPr>
              <a:t>will be implemented in FY22/23</a:t>
            </a:r>
          </a:p>
        </p:txBody>
      </p:sp>
      <p:sp>
        <p:nvSpPr>
          <p:cNvPr id="15" name="TextBox 14">
            <a:extLst>
              <a:ext uri="{FF2B5EF4-FFF2-40B4-BE49-F238E27FC236}">
                <a16:creationId xmlns:a16="http://schemas.microsoft.com/office/drawing/2014/main" id="{AE90AC83-C83B-430E-8C6E-802D78594CA9}"/>
              </a:ext>
            </a:extLst>
          </p:cNvPr>
          <p:cNvSpPr txBox="1"/>
          <p:nvPr/>
        </p:nvSpPr>
        <p:spPr>
          <a:xfrm>
            <a:off x="2545381" y="5618717"/>
            <a:ext cx="1654294" cy="954107"/>
          </a:xfrm>
          <a:prstGeom prst="rect">
            <a:avLst/>
          </a:prstGeom>
          <a:solidFill>
            <a:schemeClr val="bg1">
              <a:lumMod val="95000"/>
            </a:schemeClr>
          </a:solidFill>
        </p:spPr>
        <p:txBody>
          <a:bodyPr wrap="square">
            <a:spAutoFit/>
          </a:bodyPr>
          <a:lstStyle>
            <a:defPPr>
              <a:defRPr lang="en-US"/>
            </a:defPPr>
            <a:lvl1pPr algn="ctr">
              <a:spcAft>
                <a:spcPts val="300"/>
              </a:spcAft>
              <a:defRPr sz="1600">
                <a:solidFill>
                  <a:schemeClr val="tx2"/>
                </a:solidFill>
              </a:defRPr>
            </a:lvl1p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400" b="0" i="0" u="none" strike="noStrike" kern="1200" cap="none" spc="0" normalizeH="0" baseline="0" noProof="0" dirty="0">
                <a:ln>
                  <a:noFill/>
                </a:ln>
                <a:solidFill>
                  <a:srgbClr val="44546A"/>
                </a:solidFill>
                <a:effectLst/>
                <a:uLnTx/>
                <a:uFillTx/>
                <a:latin typeface="Arial"/>
                <a:ea typeface="+mn-ea"/>
                <a:cs typeface="+mn-cs"/>
              </a:rPr>
              <a:t>This will provide the </a:t>
            </a:r>
            <a:r>
              <a:rPr kumimoji="0" lang="en-GB" sz="1400" b="1" i="0" u="none" strike="noStrike" kern="1200" cap="none" spc="0" normalizeH="0" baseline="0" noProof="0" dirty="0">
                <a:ln>
                  <a:noFill/>
                </a:ln>
                <a:solidFill>
                  <a:srgbClr val="44546A"/>
                </a:solidFill>
                <a:effectLst/>
                <a:uLnTx/>
                <a:uFillTx/>
                <a:latin typeface="Arial"/>
                <a:ea typeface="+mn-ea"/>
                <a:cs typeface="+mn-cs"/>
              </a:rPr>
              <a:t>foundations</a:t>
            </a:r>
            <a:r>
              <a:rPr kumimoji="0" lang="en-GB" sz="1400" b="0" i="0" u="none" strike="noStrike" kern="1200" cap="none" spc="0" normalizeH="0" baseline="0" noProof="0" dirty="0">
                <a:ln>
                  <a:noFill/>
                </a:ln>
                <a:solidFill>
                  <a:srgbClr val="44546A"/>
                </a:solidFill>
                <a:effectLst/>
                <a:uLnTx/>
                <a:uFillTx/>
                <a:latin typeface="Arial"/>
                <a:ea typeface="+mn-ea"/>
                <a:cs typeface="+mn-cs"/>
              </a:rPr>
              <a:t> for digital transformation</a:t>
            </a:r>
          </a:p>
        </p:txBody>
      </p:sp>
      <p:cxnSp>
        <p:nvCxnSpPr>
          <p:cNvPr id="16" name="Straight Connector 15">
            <a:extLst>
              <a:ext uri="{FF2B5EF4-FFF2-40B4-BE49-F238E27FC236}">
                <a16:creationId xmlns:a16="http://schemas.microsoft.com/office/drawing/2014/main" id="{473ADB0C-F358-4A8E-A7A4-CAA4C1430F13}"/>
              </a:ext>
            </a:extLst>
          </p:cNvPr>
          <p:cNvCxnSpPr>
            <a:cxnSpLocks/>
            <a:stCxn id="14" idx="2"/>
          </p:cNvCxnSpPr>
          <p:nvPr/>
        </p:nvCxnSpPr>
        <p:spPr>
          <a:xfrm>
            <a:off x="1219565" y="3833336"/>
            <a:ext cx="0" cy="22624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75E8A0-DE92-4D1D-8315-B9A42A7353D4}"/>
              </a:ext>
            </a:extLst>
          </p:cNvPr>
          <p:cNvCxnSpPr>
            <a:cxnSpLocks/>
            <a:stCxn id="15" idx="1"/>
          </p:cNvCxnSpPr>
          <p:nvPr/>
        </p:nvCxnSpPr>
        <p:spPr>
          <a:xfrm flipH="1">
            <a:off x="1219565" y="6095771"/>
            <a:ext cx="13258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Arrow: Chevron 17">
            <a:extLst>
              <a:ext uri="{FF2B5EF4-FFF2-40B4-BE49-F238E27FC236}">
                <a16:creationId xmlns:a16="http://schemas.microsoft.com/office/drawing/2014/main" id="{7FCB7687-AFBD-4ABA-8251-BEDC80660EC1}"/>
              </a:ext>
            </a:extLst>
          </p:cNvPr>
          <p:cNvSpPr/>
          <p:nvPr/>
        </p:nvSpPr>
        <p:spPr>
          <a:xfrm>
            <a:off x="4549804" y="1714462"/>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Arrow: Chevron 18">
            <a:extLst>
              <a:ext uri="{FF2B5EF4-FFF2-40B4-BE49-F238E27FC236}">
                <a16:creationId xmlns:a16="http://schemas.microsoft.com/office/drawing/2014/main" id="{35B8E439-5F7F-4611-8078-50796CAE91E3}"/>
              </a:ext>
            </a:extLst>
          </p:cNvPr>
          <p:cNvSpPr/>
          <p:nvPr/>
        </p:nvSpPr>
        <p:spPr>
          <a:xfrm>
            <a:off x="4541767" y="2514562"/>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Arrow: Chevron 19">
            <a:extLst>
              <a:ext uri="{FF2B5EF4-FFF2-40B4-BE49-F238E27FC236}">
                <a16:creationId xmlns:a16="http://schemas.microsoft.com/office/drawing/2014/main" id="{FB7388D6-9C7A-49AB-859A-5D1131DF1687}"/>
              </a:ext>
            </a:extLst>
          </p:cNvPr>
          <p:cNvSpPr/>
          <p:nvPr/>
        </p:nvSpPr>
        <p:spPr>
          <a:xfrm>
            <a:off x="4549803" y="3319945"/>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Arrow: Chevron 20">
            <a:extLst>
              <a:ext uri="{FF2B5EF4-FFF2-40B4-BE49-F238E27FC236}">
                <a16:creationId xmlns:a16="http://schemas.microsoft.com/office/drawing/2014/main" id="{992F6639-F61C-4965-849B-A57B89C2E525}"/>
              </a:ext>
            </a:extLst>
          </p:cNvPr>
          <p:cNvSpPr/>
          <p:nvPr/>
        </p:nvSpPr>
        <p:spPr>
          <a:xfrm>
            <a:off x="4549803" y="4114762"/>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Arrow: Chevron 21">
            <a:extLst>
              <a:ext uri="{FF2B5EF4-FFF2-40B4-BE49-F238E27FC236}">
                <a16:creationId xmlns:a16="http://schemas.microsoft.com/office/drawing/2014/main" id="{12363A32-E23A-4630-A6C7-3E5DF48310F7}"/>
              </a:ext>
            </a:extLst>
          </p:cNvPr>
          <p:cNvSpPr/>
          <p:nvPr/>
        </p:nvSpPr>
        <p:spPr>
          <a:xfrm>
            <a:off x="4549804" y="4914862"/>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3" name="Graphic 22" descr="Bar graph with upward trend">
            <a:extLst>
              <a:ext uri="{FF2B5EF4-FFF2-40B4-BE49-F238E27FC236}">
                <a16:creationId xmlns:a16="http://schemas.microsoft.com/office/drawing/2014/main" id="{5715B8CF-ED7E-4894-A6EF-38681FFF89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2196" y="1712642"/>
            <a:ext cx="428921" cy="428921"/>
          </a:xfrm>
          <a:prstGeom prst="rect">
            <a:avLst/>
          </a:prstGeom>
        </p:spPr>
      </p:pic>
      <p:pic>
        <p:nvPicPr>
          <p:cNvPr id="24" name="Graphic 23" descr="Stopwatch">
            <a:extLst>
              <a:ext uri="{FF2B5EF4-FFF2-40B4-BE49-F238E27FC236}">
                <a16:creationId xmlns:a16="http://schemas.microsoft.com/office/drawing/2014/main" id="{38450A7D-6F07-40C3-A60C-62712F609D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60231" y="2478681"/>
            <a:ext cx="497039" cy="497039"/>
          </a:xfrm>
          <a:prstGeom prst="rect">
            <a:avLst/>
          </a:prstGeom>
        </p:spPr>
      </p:pic>
      <p:pic>
        <p:nvPicPr>
          <p:cNvPr id="25" name="Graphic 24" descr="Group success">
            <a:extLst>
              <a:ext uri="{FF2B5EF4-FFF2-40B4-BE49-F238E27FC236}">
                <a16:creationId xmlns:a16="http://schemas.microsoft.com/office/drawing/2014/main" id="{435C3916-6AAD-4404-A3C0-24ACFB0B6A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0231" y="4095967"/>
            <a:ext cx="521855" cy="521855"/>
          </a:xfrm>
          <a:prstGeom prst="rect">
            <a:avLst/>
          </a:prstGeom>
        </p:spPr>
      </p:pic>
      <p:pic>
        <p:nvPicPr>
          <p:cNvPr id="26" name="Graphic 25" descr="World">
            <a:extLst>
              <a:ext uri="{FF2B5EF4-FFF2-40B4-BE49-F238E27FC236}">
                <a16:creationId xmlns:a16="http://schemas.microsoft.com/office/drawing/2014/main" id="{F6503286-EAA2-4F8E-9692-0013D5F403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18668" y="4837082"/>
            <a:ext cx="556997" cy="556997"/>
          </a:xfrm>
          <a:prstGeom prst="rect">
            <a:avLst/>
          </a:prstGeom>
        </p:spPr>
      </p:pic>
      <p:pic>
        <p:nvPicPr>
          <p:cNvPr id="27" name="Graphic 26" descr="School girl">
            <a:extLst>
              <a:ext uri="{FF2B5EF4-FFF2-40B4-BE49-F238E27FC236}">
                <a16:creationId xmlns:a16="http://schemas.microsoft.com/office/drawing/2014/main" id="{97DCF8EC-6363-4441-A3D7-21FF92D8C5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51048" y="3316460"/>
            <a:ext cx="394589" cy="394589"/>
          </a:xfrm>
          <a:prstGeom prst="rect">
            <a:avLst/>
          </a:prstGeom>
        </p:spPr>
      </p:pic>
      <p:pic>
        <p:nvPicPr>
          <p:cNvPr id="28" name="Graphic 27" descr="School boy">
            <a:extLst>
              <a:ext uri="{FF2B5EF4-FFF2-40B4-BE49-F238E27FC236}">
                <a16:creationId xmlns:a16="http://schemas.microsoft.com/office/drawing/2014/main" id="{1076EE64-C8D2-4D63-B0CF-02F330BEB6D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87497" y="3319712"/>
            <a:ext cx="394589" cy="394589"/>
          </a:xfrm>
          <a:prstGeom prst="rect">
            <a:avLst/>
          </a:prstGeom>
        </p:spPr>
      </p:pic>
      <p:pic>
        <p:nvPicPr>
          <p:cNvPr id="29" name="Picture 28">
            <a:extLst>
              <a:ext uri="{FF2B5EF4-FFF2-40B4-BE49-F238E27FC236}">
                <a16:creationId xmlns:a16="http://schemas.microsoft.com/office/drawing/2014/main" id="{02D36D3C-1025-4976-B9CC-ABD14794A2D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8176" y="4617822"/>
            <a:ext cx="603495" cy="603495"/>
          </a:xfrm>
          <a:prstGeom prst="rect">
            <a:avLst/>
          </a:prstGeom>
        </p:spPr>
      </p:pic>
      <p:sp>
        <p:nvSpPr>
          <p:cNvPr id="30" name="TextBox 29">
            <a:extLst>
              <a:ext uri="{FF2B5EF4-FFF2-40B4-BE49-F238E27FC236}">
                <a16:creationId xmlns:a16="http://schemas.microsoft.com/office/drawing/2014/main" id="{2E141437-0197-4B1E-825B-21819D6B00D6}"/>
              </a:ext>
            </a:extLst>
          </p:cNvPr>
          <p:cNvSpPr txBox="1"/>
          <p:nvPr/>
        </p:nvSpPr>
        <p:spPr>
          <a:xfrm>
            <a:off x="775905" y="1051908"/>
            <a:ext cx="2312271" cy="246221"/>
          </a:xfrm>
          <a:prstGeom prst="rect">
            <a:avLst/>
          </a:prstGeom>
          <a:noFill/>
          <a:ln>
            <a:solidFill>
              <a:schemeClr val="tx1">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Source: Solent NHS Strategy 2021 - 2026</a:t>
            </a:r>
          </a:p>
        </p:txBody>
      </p:sp>
      <p:sp>
        <p:nvSpPr>
          <p:cNvPr id="31" name="TextBox 30">
            <a:extLst>
              <a:ext uri="{FF2B5EF4-FFF2-40B4-BE49-F238E27FC236}">
                <a16:creationId xmlns:a16="http://schemas.microsoft.com/office/drawing/2014/main" id="{DB1AC7B7-C715-48B9-9FB4-175E67B413FC}"/>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3</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32" name="Rectangle 31">
            <a:extLst>
              <a:ext uri="{FF2B5EF4-FFF2-40B4-BE49-F238E27FC236}">
                <a16:creationId xmlns:a16="http://schemas.microsoft.com/office/drawing/2014/main" id="{69E9F027-2F15-4F61-A09F-B2D4D326B814}"/>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08819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42" presetClass="path" presetSubtype="0" decel="100000" fill="hold" grpId="1" nodeType="withEffect">
                                  <p:stCondLst>
                                    <p:cond delay="1000"/>
                                  </p:stCondLst>
                                  <p:childTnLst>
                                    <p:animMotion origin="layout" path="M 0.00925 1.85185E-6 L -1.25E-6 1.85185E-6 " pathEditMode="relative" rAng="0" ptsTypes="AA">
                                      <p:cBhvr>
                                        <p:cTn id="9" dur="500" fill="hold"/>
                                        <p:tgtEl>
                                          <p:spTgt spid="14"/>
                                        </p:tgtEl>
                                        <p:attrNameLst>
                                          <p:attrName>ppt_x</p:attrName>
                                          <p:attrName>ppt_y</p:attrName>
                                        </p:attrNameLst>
                                      </p:cBhvr>
                                      <p:rCtr x="-469" y="0"/>
                                    </p:animMotion>
                                  </p:childTnLst>
                                </p:cTn>
                              </p:par>
                              <p:par>
                                <p:cTn id="10" presetID="10" presetClass="entr" presetSubtype="0" fill="hold" grpId="0"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par>
                                <p:cTn id="13" presetID="42" presetClass="path" presetSubtype="0" decel="100000" fill="hold" grpId="1" nodeType="withEffect">
                                  <p:stCondLst>
                                    <p:cond delay="1000"/>
                                  </p:stCondLst>
                                  <p:childTnLst>
                                    <p:animMotion origin="layout" path="M 0.00925 1.85185E-6 L -1.25E-6 1.85185E-6 " pathEditMode="relative" rAng="0" ptsTypes="AA">
                                      <p:cBhvr>
                                        <p:cTn id="14" dur="500" fill="hold"/>
                                        <p:tgtEl>
                                          <p:spTgt spid="15"/>
                                        </p:tgtEl>
                                        <p:attrNameLst>
                                          <p:attrName>ppt_x</p:attrName>
                                          <p:attrName>ppt_y</p:attrName>
                                        </p:attrNameLst>
                                      </p:cBhvr>
                                      <p:rCtr x="-469" y="0"/>
                                    </p:animMotion>
                                  </p:childTnLst>
                                </p:cTn>
                              </p:par>
                              <p:par>
                                <p:cTn id="15" presetID="2" presetClass="entr" presetSubtype="8" decel="10000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750" fill="hold"/>
                                        <p:tgtEl>
                                          <p:spTgt spid="31"/>
                                        </p:tgtEl>
                                        <p:attrNameLst>
                                          <p:attrName>ppt_x</p:attrName>
                                        </p:attrNameLst>
                                      </p:cBhvr>
                                      <p:tavLst>
                                        <p:tav tm="0">
                                          <p:val>
                                            <p:strVal val="0-#ppt_w/2"/>
                                          </p:val>
                                        </p:tav>
                                        <p:tav tm="100000">
                                          <p:val>
                                            <p:strVal val="#ppt_x"/>
                                          </p:val>
                                        </p:tav>
                                      </p:tavLst>
                                    </p:anim>
                                    <p:anim calcmode="lin" valueType="num">
                                      <p:cBhvr additive="base">
                                        <p:cTn id="18" dur="75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750B3D-0E79-4150-A685-9AB356783992}"/>
              </a:ext>
            </a:extLst>
          </p:cNvPr>
          <p:cNvSpPr>
            <a:spLocks noGrp="1"/>
          </p:cNvSpPr>
          <p:nvPr>
            <p:ph type="sldNum" sz="quarter" idx="12"/>
          </p:nvPr>
        </p:nvSpPr>
        <p:spPr/>
        <p:txBody>
          <a:bodyPr/>
          <a:lstStyle/>
          <a:p>
            <a:fld id="{01898949-DBEE-42AF-93B8-E24DF2BBF04D}" type="slidenum">
              <a:rPr lang="en-GB" smtClean="0"/>
              <a:t>6</a:t>
            </a:fld>
            <a:endParaRPr lang="en-GB" dirty="0"/>
          </a:p>
        </p:txBody>
      </p:sp>
      <p:cxnSp>
        <p:nvCxnSpPr>
          <p:cNvPr id="5" name="Straight Connector 4">
            <a:extLst>
              <a:ext uri="{FF2B5EF4-FFF2-40B4-BE49-F238E27FC236}">
                <a16:creationId xmlns:a16="http://schemas.microsoft.com/office/drawing/2014/main" id="{3369C6DE-375F-4E65-884C-D5BEA40C4982}"/>
              </a:ext>
            </a:extLst>
          </p:cNvPr>
          <p:cNvCxnSpPr>
            <a:cxnSpLocks/>
          </p:cNvCxnSpPr>
          <p:nvPr/>
        </p:nvCxnSpPr>
        <p:spPr>
          <a:xfrm>
            <a:off x="6096000" y="125261"/>
            <a:ext cx="0" cy="6654230"/>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6" name="Arrow: Pentagon 5">
            <a:extLst>
              <a:ext uri="{FF2B5EF4-FFF2-40B4-BE49-F238E27FC236}">
                <a16:creationId xmlns:a16="http://schemas.microsoft.com/office/drawing/2014/main" id="{29EF9C16-BEF0-49A6-91F5-1AEBBE5EE504}"/>
              </a:ext>
            </a:extLst>
          </p:cNvPr>
          <p:cNvSpPr/>
          <p:nvPr/>
        </p:nvSpPr>
        <p:spPr>
          <a:xfrm>
            <a:off x="6510546" y="125261"/>
            <a:ext cx="4826118" cy="58084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1B6E6"/>
                </a:solidFill>
                <a:effectLst/>
                <a:uLnTx/>
                <a:uFillTx/>
                <a:latin typeface="Calibri" panose="020F0502020204030204" pitchFamily="34" charset="0"/>
                <a:ea typeface="+mn-ea"/>
                <a:cs typeface="Calibri" panose="020F0502020204030204" pitchFamily="34" charset="0"/>
              </a:rPr>
              <a:t>Information Journey</a:t>
            </a:r>
          </a:p>
        </p:txBody>
      </p:sp>
      <p:pic>
        <p:nvPicPr>
          <p:cNvPr id="7" name="Graphic 6" descr="Bar graph with upward trend">
            <a:extLst>
              <a:ext uri="{FF2B5EF4-FFF2-40B4-BE49-F238E27FC236}">
                <a16:creationId xmlns:a16="http://schemas.microsoft.com/office/drawing/2014/main" id="{A8F8F8EE-1899-4FB7-B95E-EFA5D20C10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4540" y="201220"/>
            <a:ext cx="428921" cy="428921"/>
          </a:xfrm>
          <a:prstGeom prst="rect">
            <a:avLst/>
          </a:prstGeom>
        </p:spPr>
      </p:pic>
      <p:sp>
        <p:nvSpPr>
          <p:cNvPr id="8" name="Rectangle 7">
            <a:extLst>
              <a:ext uri="{FF2B5EF4-FFF2-40B4-BE49-F238E27FC236}">
                <a16:creationId xmlns:a16="http://schemas.microsoft.com/office/drawing/2014/main" id="{6D00679E-39AE-481E-B7BB-9762710DC8CF}"/>
              </a:ext>
            </a:extLst>
          </p:cNvPr>
          <p:cNvSpPr/>
          <p:nvPr/>
        </p:nvSpPr>
        <p:spPr>
          <a:xfrm>
            <a:off x="6550630" y="1247096"/>
            <a:ext cx="4826118" cy="73641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will improve upon our understanding, management, exploitation and governance of our information.</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EF921358-15A8-4229-AB39-D7B16D1DD00B}"/>
              </a:ext>
            </a:extLst>
          </p:cNvPr>
          <p:cNvSpPr/>
          <p:nvPr/>
        </p:nvSpPr>
        <p:spPr>
          <a:xfrm>
            <a:off x="6510546" y="877764"/>
            <a:ext cx="95250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Ambition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04B426D-D9EF-4953-8309-AA4095B86641}"/>
              </a:ext>
            </a:extLst>
          </p:cNvPr>
          <p:cNvSpPr/>
          <p:nvPr/>
        </p:nvSpPr>
        <p:spPr>
          <a:xfrm>
            <a:off x="6510546" y="3346548"/>
            <a:ext cx="12411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We’ll Deliver</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1" name="Table 20">
            <a:extLst>
              <a:ext uri="{FF2B5EF4-FFF2-40B4-BE49-F238E27FC236}">
                <a16:creationId xmlns:a16="http://schemas.microsoft.com/office/drawing/2014/main" id="{6DA6EAC7-1015-47FB-8D7B-06AF357C887C}"/>
              </a:ext>
            </a:extLst>
          </p:cNvPr>
          <p:cNvGraphicFramePr>
            <a:graphicFrameLocks noGrp="1"/>
          </p:cNvGraphicFramePr>
          <p:nvPr>
            <p:extLst>
              <p:ext uri="{D42A27DB-BD31-4B8C-83A1-F6EECF244321}">
                <p14:modId xmlns:p14="http://schemas.microsoft.com/office/powerpoint/2010/main" val="2017017838"/>
              </p:ext>
            </p:extLst>
          </p:nvPr>
        </p:nvGraphicFramePr>
        <p:xfrm>
          <a:off x="6550633" y="3633276"/>
          <a:ext cx="4826115" cy="2499360"/>
        </p:xfrm>
        <a:graphic>
          <a:graphicData uri="http://schemas.openxmlformats.org/drawingml/2006/table">
            <a:tbl>
              <a:tblPr firstRow="1" bandRow="1">
                <a:tableStyleId>{5C22544A-7EE6-4342-B048-85BDC9FD1C3A}</a:tableStyleId>
              </a:tblPr>
              <a:tblGrid>
                <a:gridCol w="1608705">
                  <a:extLst>
                    <a:ext uri="{9D8B030D-6E8A-4147-A177-3AD203B41FA5}">
                      <a16:colId xmlns:a16="http://schemas.microsoft.com/office/drawing/2014/main" val="1889734187"/>
                    </a:ext>
                  </a:extLst>
                </a:gridCol>
                <a:gridCol w="1608705">
                  <a:extLst>
                    <a:ext uri="{9D8B030D-6E8A-4147-A177-3AD203B41FA5}">
                      <a16:colId xmlns:a16="http://schemas.microsoft.com/office/drawing/2014/main" val="153078875"/>
                    </a:ext>
                  </a:extLst>
                </a:gridCol>
                <a:gridCol w="1608705">
                  <a:extLst>
                    <a:ext uri="{9D8B030D-6E8A-4147-A177-3AD203B41FA5}">
                      <a16:colId xmlns:a16="http://schemas.microsoft.com/office/drawing/2014/main" val="70468627"/>
                    </a:ext>
                  </a:extLst>
                </a:gridCol>
              </a:tblGrid>
              <a:tr h="370840">
                <a:tc>
                  <a:txBody>
                    <a:bodyPr/>
                    <a:lstStyle/>
                    <a:p>
                      <a:pPr algn="ctr"/>
                      <a:r>
                        <a:rPr lang="en-GB" sz="1200" dirty="0">
                          <a:solidFill>
                            <a:schemeClr val="accent1">
                              <a:lumMod val="75000"/>
                            </a:schemeClr>
                          </a:solidFill>
                        </a:rPr>
                        <a:t>  one year</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years</a:t>
                      </a:r>
                    </a:p>
                    <a:p>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 five years</a:t>
                      </a:r>
                    </a:p>
                    <a:p>
                      <a:endParaRPr lang="en-GB" dirty="0"/>
                    </a:p>
                  </a:txBody>
                  <a:tcPr>
                    <a:solidFill>
                      <a:schemeClr val="accent1">
                        <a:lumMod val="20000"/>
                        <a:lumOff val="80000"/>
                      </a:schemeClr>
                    </a:solidFill>
                  </a:tcPr>
                </a:tc>
                <a:extLst>
                  <a:ext uri="{0D108BD9-81ED-4DB2-BD59-A6C34878D82A}">
                    <a16:rowId xmlns:a16="http://schemas.microsoft.com/office/drawing/2014/main" val="775258572"/>
                  </a:ext>
                </a:extLst>
              </a:tr>
              <a:tr h="370840">
                <a:tc>
                  <a:txBody>
                    <a:bodyPr/>
                    <a:lstStyle/>
                    <a:p>
                      <a:r>
                        <a:rPr lang="en-GB" sz="1000" dirty="0">
                          <a:latin typeface="Calibri" panose="020F0502020204030204" pitchFamily="34" charset="0"/>
                          <a:cs typeface="Calibri" panose="020F0502020204030204" pitchFamily="34" charset="0"/>
                        </a:rPr>
                        <a:t>Single source of the truth for our data and our information assets will be managed.</a:t>
                      </a:r>
                    </a:p>
                  </a:txBody>
                  <a:tcPr/>
                </a:tc>
                <a:tc>
                  <a:txBody>
                    <a:bodyPr/>
                    <a:lstStyle/>
                    <a:p>
                      <a:r>
                        <a:rPr lang="en-GB" sz="1000" dirty="0">
                          <a:latin typeface="Calibri" panose="020F0502020204030204" pitchFamily="34" charset="0"/>
                          <a:cs typeface="Calibri" panose="020F0502020204030204" pitchFamily="34" charset="0"/>
                        </a:rPr>
                        <a:t>Data from different sources will be integrated and can be queried.</a:t>
                      </a:r>
                    </a:p>
                  </a:txBody>
                  <a:tcPr/>
                </a:tc>
                <a:tc>
                  <a:txBody>
                    <a:bodyPr/>
                    <a:lstStyle/>
                    <a:p>
                      <a:r>
                        <a:rPr lang="en-GB" sz="1000" dirty="0">
                          <a:latin typeface="Calibri" panose="020F0502020204030204" pitchFamily="34" charset="0"/>
                          <a:cs typeface="Calibri" panose="020F0502020204030204" pitchFamily="34" charset="0"/>
                        </a:rPr>
                        <a:t>Ability to query organisational, local and national data sets to derive insight.</a:t>
                      </a:r>
                    </a:p>
                  </a:txBody>
                  <a:tcPr/>
                </a:tc>
                <a:extLst>
                  <a:ext uri="{0D108BD9-81ED-4DB2-BD59-A6C34878D82A}">
                    <a16:rowId xmlns:a16="http://schemas.microsoft.com/office/drawing/2014/main" val="1225883974"/>
                  </a:ext>
                </a:extLst>
              </a:tr>
              <a:tr h="370840">
                <a:tc>
                  <a:txBody>
                    <a:bodyPr/>
                    <a:lstStyle/>
                    <a:p>
                      <a:r>
                        <a:rPr lang="en-GB" sz="1000" dirty="0">
                          <a:latin typeface="Calibri" panose="020F0502020204030204" pitchFamily="34" charset="0"/>
                          <a:cs typeface="Calibri" panose="020F0502020204030204" pitchFamily="34" charset="0"/>
                        </a:rPr>
                        <a:t>The ability to generate actionable insights from our data, including capacity modelling and trend analysis.</a:t>
                      </a:r>
                    </a:p>
                  </a:txBody>
                  <a:tcPr/>
                </a:tc>
                <a:tc>
                  <a:txBody>
                    <a:bodyPr/>
                    <a:lstStyle/>
                    <a:p>
                      <a:r>
                        <a:rPr lang="en-GB" sz="1000" dirty="0">
                          <a:latin typeface="Calibri" panose="020F0502020204030204" pitchFamily="34" charset="0"/>
                          <a:cs typeface="Calibri" panose="020F0502020204030204" pitchFamily="34" charset="0"/>
                        </a:rPr>
                        <a:t>Unstructured data will be mapped and curated.</a:t>
                      </a:r>
                    </a:p>
                  </a:txBody>
                  <a:tcPr/>
                </a:tc>
                <a:tc>
                  <a:txBody>
                    <a:bodyPr/>
                    <a:lstStyle/>
                    <a:p>
                      <a:r>
                        <a:rPr lang="en-GB" sz="1000" dirty="0">
                          <a:latin typeface="Calibri" panose="020F0502020204030204" pitchFamily="34" charset="0"/>
                          <a:cs typeface="Calibri" panose="020F0502020204030204" pitchFamily="34" charset="0"/>
                        </a:rPr>
                        <a:t>Our systems will prevent mismanagement and loss of data.</a:t>
                      </a:r>
                    </a:p>
                  </a:txBody>
                  <a:tcPr/>
                </a:tc>
                <a:extLst>
                  <a:ext uri="{0D108BD9-81ED-4DB2-BD59-A6C34878D82A}">
                    <a16:rowId xmlns:a16="http://schemas.microsoft.com/office/drawing/2014/main" val="13456572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Self-service function for our business intelligence.</a:t>
                      </a:r>
                    </a:p>
                  </a:txBody>
                  <a:tcPr/>
                </a:tc>
                <a:tc>
                  <a:txBody>
                    <a:bodyPr/>
                    <a:lstStyle/>
                    <a:p>
                      <a:r>
                        <a:rPr lang="en-GB" sz="1000" dirty="0">
                          <a:latin typeface="Calibri" panose="020F0502020204030204" pitchFamily="34" charset="0"/>
                          <a:cs typeface="Calibri" panose="020F0502020204030204" pitchFamily="34" charset="0"/>
                        </a:rPr>
                        <a:t>Developed AI-enabled insights from our data.</a:t>
                      </a:r>
                    </a:p>
                  </a:txBody>
                  <a:tcPr/>
                </a:tc>
                <a:tc>
                  <a:txBody>
                    <a:bodyPr/>
                    <a:lstStyle/>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6799728"/>
                  </a:ext>
                </a:extLst>
              </a:tr>
            </a:tbl>
          </a:graphicData>
        </a:graphic>
      </p:graphicFrame>
      <p:sp>
        <p:nvSpPr>
          <p:cNvPr id="12" name="Rectangle 11">
            <a:extLst>
              <a:ext uri="{FF2B5EF4-FFF2-40B4-BE49-F238E27FC236}">
                <a16:creationId xmlns:a16="http://schemas.microsoft.com/office/drawing/2014/main" id="{28F04E60-757B-46D0-AB16-1FFCD07EAD16}"/>
              </a:ext>
            </a:extLst>
          </p:cNvPr>
          <p:cNvSpPr/>
          <p:nvPr/>
        </p:nvSpPr>
        <p:spPr>
          <a:xfrm>
            <a:off x="820275" y="1247096"/>
            <a:ext cx="1654294" cy="503214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50" normalizeH="0" baseline="0" noProof="0" dirty="0">
                <a:ln w="9525" cmpd="sng">
                  <a:solidFill>
                    <a:srgbClr val="005EB8"/>
                  </a:solidFill>
                  <a:prstDash val="solid"/>
                </a:ln>
                <a:solidFill>
                  <a:srgbClr val="70AD47">
                    <a:tint val="1000"/>
                  </a:srgbClr>
                </a:solidFill>
                <a:effectLst>
                  <a:glow rad="38100">
                    <a:srgbClr val="005EB8">
                      <a:alpha val="40000"/>
                    </a:srgbClr>
                  </a:glow>
                </a:effectLst>
                <a:uLnTx/>
                <a:uFillTx/>
                <a:latin typeface="Arial"/>
                <a:ea typeface="+mn-ea"/>
                <a:cs typeface="+mn-cs"/>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50" normalizeH="0" baseline="0" noProof="0" dirty="0">
                <a:ln w="9525" cmpd="sng">
                  <a:solidFill>
                    <a:srgbClr val="005EB8"/>
                  </a:solidFill>
                  <a:prstDash val="solid"/>
                </a:ln>
                <a:solidFill>
                  <a:srgbClr val="70AD47">
                    <a:tint val="1000"/>
                  </a:srgbClr>
                </a:solidFill>
                <a:effectLst>
                  <a:glow rad="38100">
                    <a:srgbClr val="005EB8">
                      <a:alpha val="40000"/>
                    </a:srgbClr>
                  </a:glow>
                </a:effectLst>
                <a:uLnTx/>
                <a:uFillTx/>
                <a:latin typeface="Arial"/>
                <a:ea typeface="+mn-ea"/>
                <a:cs typeface="+mn-cs"/>
              </a:rPr>
              <a:t>IT Service</a:t>
            </a:r>
          </a:p>
        </p:txBody>
      </p:sp>
      <p:pic>
        <p:nvPicPr>
          <p:cNvPr id="13" name="Picture 12">
            <a:extLst>
              <a:ext uri="{FF2B5EF4-FFF2-40B4-BE49-F238E27FC236}">
                <a16:creationId xmlns:a16="http://schemas.microsoft.com/office/drawing/2014/main" id="{DB3797C2-2AC9-4891-8B1B-3682EAEBF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495" y="5192976"/>
            <a:ext cx="579853" cy="579853"/>
          </a:xfrm>
          <a:prstGeom prst="rect">
            <a:avLst/>
          </a:prstGeom>
        </p:spPr>
      </p:pic>
      <p:sp>
        <p:nvSpPr>
          <p:cNvPr id="14" name="TextBox 13">
            <a:extLst>
              <a:ext uri="{FF2B5EF4-FFF2-40B4-BE49-F238E27FC236}">
                <a16:creationId xmlns:a16="http://schemas.microsoft.com/office/drawing/2014/main" id="{8007C491-BD0F-4118-8ACD-41A583DF740B}"/>
              </a:ext>
            </a:extLst>
          </p:cNvPr>
          <p:cNvSpPr txBox="1"/>
          <p:nvPr/>
        </p:nvSpPr>
        <p:spPr>
          <a:xfrm>
            <a:off x="820275" y="201220"/>
            <a:ext cx="4953302" cy="654025"/>
          </a:xfrm>
          <a:prstGeom prst="rect">
            <a:avLst/>
          </a:prstGeom>
          <a:solidFill>
            <a:schemeClr val="bg1">
              <a:lumMod val="95000"/>
            </a:schemeClr>
          </a:solidFill>
        </p:spPr>
        <p:txBody>
          <a:bodyPr wrap="square">
            <a:spAutoFit/>
          </a:bodyPr>
          <a:lstStyle>
            <a:defPPr>
              <a:defRPr lang="en-US"/>
            </a:defPPr>
            <a:lvl1pPr algn="ctr">
              <a:spcAft>
                <a:spcPts val="300"/>
              </a:spcAft>
              <a:defRPr sz="1600">
                <a:solidFill>
                  <a:schemeClr val="tx2"/>
                </a:solidFill>
              </a:defRPr>
            </a:lvl1p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GB" sz="2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Laying the </a:t>
            </a:r>
            <a:r>
              <a:rPr kumimoji="0" lang="en-GB" sz="16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foundations</a:t>
            </a:r>
            <a:r>
              <a:rPr kumimoji="0" lang="en-GB"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t>
            </a:r>
            <a:r>
              <a:rPr kumimoji="0" lang="en-GB" sz="16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for digital transformation </a:t>
            </a:r>
            <a:r>
              <a:rPr kumimoji="0" lang="en-GB"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 new IT Service</a:t>
            </a:r>
          </a:p>
        </p:txBody>
      </p:sp>
      <p:sp>
        <p:nvSpPr>
          <p:cNvPr id="15" name="TextBox 14">
            <a:extLst>
              <a:ext uri="{FF2B5EF4-FFF2-40B4-BE49-F238E27FC236}">
                <a16:creationId xmlns:a16="http://schemas.microsoft.com/office/drawing/2014/main" id="{C13852E1-BAD8-4630-9501-91D696E70367}"/>
              </a:ext>
            </a:extLst>
          </p:cNvPr>
          <p:cNvSpPr txBox="1"/>
          <p:nvPr/>
        </p:nvSpPr>
        <p:spPr>
          <a:xfrm>
            <a:off x="2753815" y="1247096"/>
            <a:ext cx="3019768" cy="5070619"/>
          </a:xfrm>
          <a:prstGeom prst="rect">
            <a:avLst/>
          </a:prstGeom>
          <a:solidFill>
            <a:schemeClr val="bg1">
              <a:lumMod val="95000"/>
            </a:schemeClr>
          </a:solidFill>
        </p:spPr>
        <p:txBody>
          <a:bodyPr wrap="square">
            <a:spAutoFit/>
          </a:bodyPr>
          <a:lstStyle>
            <a:defPPr>
              <a:defRPr lang="en-US"/>
            </a:defPPr>
            <a:lvl1pPr algn="ctr">
              <a:spcAft>
                <a:spcPts val="300"/>
              </a:spcAft>
              <a:defRPr sz="1600">
                <a:solidFill>
                  <a:schemeClr val="tx2"/>
                </a:solidFill>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For the last few months, many people have been involved in a lengthy procurement programme.</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0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The contract with our current supplier finishes up this year and we will begin implementing a new IT Service with new suppliers from July 2022 onwards.</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1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What does this Mean?</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4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We will have a </a:t>
            </a:r>
            <a:r>
              <a:rPr kumimoji="0" lang="en-GB" sz="14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new IT Support Desk </a:t>
            </a:r>
            <a:r>
              <a:rPr kumimoji="0" lang="en-GB"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with multiple routes to access help with a </a:t>
            </a:r>
            <a:r>
              <a:rPr kumimoji="0" lang="en-GB" sz="14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better experience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Our aging </a:t>
            </a:r>
            <a:r>
              <a:rPr kumimoji="0" lang="en-GB" sz="14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laptops &amp; PCs </a:t>
            </a:r>
            <a:r>
              <a:rPr kumimoji="0" lang="en-GB"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will be </a:t>
            </a:r>
            <a:r>
              <a:rPr kumimoji="0" lang="en-GB" sz="14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replaced </a:t>
            </a:r>
            <a:r>
              <a:rPr kumimoji="0" lang="en-GB"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from July onwards, giving our staff the right tools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Our aging network infrastructure (the plumbing), will be replaced and will provide </a:t>
            </a:r>
            <a:r>
              <a:rPr kumimoji="0" lang="en-GB" sz="14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better Wi-fi and connectivity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62334635-0F8E-48ED-8DD2-690B2D3C8E2C}"/>
              </a:ext>
            </a:extLst>
          </p:cNvPr>
          <p:cNvSpPr/>
          <p:nvPr/>
        </p:nvSpPr>
        <p:spPr>
          <a:xfrm>
            <a:off x="6550630" y="2355866"/>
            <a:ext cx="4826118" cy="100315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have many sources of information that could be managed better to help us understand and improve on the services we offer. Having the right information available at the right time helps us to know what’s going on with our services, </a:t>
            </a:r>
            <a:r>
              <a:rPr lang="en-GB" sz="1200" dirty="0">
                <a:solidFill>
                  <a:prstClr val="black"/>
                </a:solidFill>
                <a:latin typeface="Calibri" panose="020F0502020204030204" pitchFamily="34" charset="0"/>
                <a:cs typeface="Calibri" panose="020F0502020204030204" pitchFamily="34" charset="0"/>
              </a:rPr>
              <a:t>to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understanding trends, and empowers decision-making on the frontlines.</a:t>
            </a: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A08109A1-6F55-420F-B63D-A387EE5381DD}"/>
              </a:ext>
            </a:extLst>
          </p:cNvPr>
          <p:cNvSpPr/>
          <p:nvPr/>
        </p:nvSpPr>
        <p:spPr>
          <a:xfrm>
            <a:off x="6510546" y="1986535"/>
            <a:ext cx="2047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What does this mean?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Box 17">
            <a:extLst>
              <a:ext uri="{FF2B5EF4-FFF2-40B4-BE49-F238E27FC236}">
                <a16:creationId xmlns:a16="http://schemas.microsoft.com/office/drawing/2014/main" id="{76BE9866-573E-47A0-92BF-BDD0D65951A3}"/>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3</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19" name="Rectangle 18">
            <a:extLst>
              <a:ext uri="{FF2B5EF4-FFF2-40B4-BE49-F238E27FC236}">
                <a16:creationId xmlns:a16="http://schemas.microsoft.com/office/drawing/2014/main" id="{3506DE09-320D-4414-A618-9464EB1791AF}"/>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48767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42" presetClass="path" presetSubtype="0" decel="100000" fill="hold" grpId="1" nodeType="withEffect">
                                  <p:stCondLst>
                                    <p:cond delay="1000"/>
                                  </p:stCondLst>
                                  <p:childTnLst>
                                    <p:animMotion origin="layout" path="M 0.00925 1.85185E-6 L -1.25E-6 1.85185E-6 " pathEditMode="relative" rAng="0" ptsTypes="AA">
                                      <p:cBhvr>
                                        <p:cTn id="9" dur="500" fill="hold"/>
                                        <p:tgtEl>
                                          <p:spTgt spid="14"/>
                                        </p:tgtEl>
                                        <p:attrNameLst>
                                          <p:attrName>ppt_x</p:attrName>
                                          <p:attrName>ppt_y</p:attrName>
                                        </p:attrNameLst>
                                      </p:cBhvr>
                                      <p:rCtr x="-469" y="0"/>
                                    </p:animMotion>
                                  </p:childTnLst>
                                </p:cTn>
                              </p:par>
                              <p:par>
                                <p:cTn id="10" presetID="10" presetClass="entr" presetSubtype="0" fill="hold" grpId="0"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par>
                                <p:cTn id="13" presetID="42" presetClass="path" presetSubtype="0" decel="100000" fill="hold" grpId="1" nodeType="withEffect">
                                  <p:stCondLst>
                                    <p:cond delay="1000"/>
                                  </p:stCondLst>
                                  <p:childTnLst>
                                    <p:animMotion origin="layout" path="M 0.00925 1.85185E-6 L -1.25E-6 1.85185E-6 " pathEditMode="relative" rAng="0" ptsTypes="AA">
                                      <p:cBhvr>
                                        <p:cTn id="14" dur="500" fill="hold"/>
                                        <p:tgtEl>
                                          <p:spTgt spid="15"/>
                                        </p:tgtEl>
                                        <p:attrNameLst>
                                          <p:attrName>ppt_x</p:attrName>
                                          <p:attrName>ppt_y</p:attrName>
                                        </p:attrNameLst>
                                      </p:cBhvr>
                                      <p:rCtr x="-469" y="0"/>
                                    </p:animMotion>
                                  </p:childTnLst>
                                </p:cTn>
                              </p:par>
                              <p:par>
                                <p:cTn id="15" presetID="2" presetClass="entr" presetSubtype="8" decel="10000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750" fill="hold"/>
                                        <p:tgtEl>
                                          <p:spTgt spid="18"/>
                                        </p:tgtEl>
                                        <p:attrNameLst>
                                          <p:attrName>ppt_x</p:attrName>
                                        </p:attrNameLst>
                                      </p:cBhvr>
                                      <p:tavLst>
                                        <p:tav tm="0">
                                          <p:val>
                                            <p:strVal val="0-#ppt_w/2"/>
                                          </p:val>
                                        </p:tav>
                                        <p:tav tm="100000">
                                          <p:val>
                                            <p:strVal val="#ppt_x"/>
                                          </p:val>
                                        </p:tav>
                                      </p:tavLst>
                                    </p:anim>
                                    <p:anim calcmode="lin" valueType="num">
                                      <p:cBhvr additive="base">
                                        <p:cTn id="18" dur="75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C92C81-DDDD-48D9-91C6-6C6E48B0B95E}"/>
              </a:ext>
            </a:extLst>
          </p:cNvPr>
          <p:cNvSpPr>
            <a:spLocks noGrp="1"/>
          </p:cNvSpPr>
          <p:nvPr>
            <p:ph type="sldNum" sz="quarter" idx="12"/>
          </p:nvPr>
        </p:nvSpPr>
        <p:spPr/>
        <p:txBody>
          <a:bodyPr/>
          <a:lstStyle/>
          <a:p>
            <a:fld id="{01898949-DBEE-42AF-93B8-E24DF2BBF04D}" type="slidenum">
              <a:rPr lang="en-GB" smtClean="0"/>
              <a:t>7</a:t>
            </a:fld>
            <a:endParaRPr lang="en-GB" dirty="0"/>
          </a:p>
        </p:txBody>
      </p:sp>
      <p:sp>
        <p:nvSpPr>
          <p:cNvPr id="5" name="Arrow: Pentagon 4">
            <a:extLst>
              <a:ext uri="{FF2B5EF4-FFF2-40B4-BE49-F238E27FC236}">
                <a16:creationId xmlns:a16="http://schemas.microsoft.com/office/drawing/2014/main" id="{E8EFC113-B296-4392-8009-9B8E7FB08C07}"/>
              </a:ext>
            </a:extLst>
          </p:cNvPr>
          <p:cNvSpPr/>
          <p:nvPr/>
        </p:nvSpPr>
        <p:spPr>
          <a:xfrm>
            <a:off x="777284" y="149506"/>
            <a:ext cx="4826118" cy="580840"/>
          </a:xfrm>
          <a:prstGeom prst="homePlate">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Efficiency Journey</a:t>
            </a:r>
          </a:p>
        </p:txBody>
      </p:sp>
      <p:pic>
        <p:nvPicPr>
          <p:cNvPr id="6" name="Graphic 5" descr="Stopwatch">
            <a:extLst>
              <a:ext uri="{FF2B5EF4-FFF2-40B4-BE49-F238E27FC236}">
                <a16:creationId xmlns:a16="http://schemas.microsoft.com/office/drawing/2014/main" id="{13D838B4-0B17-4955-B29C-FA7655D2BC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7051" y="186579"/>
            <a:ext cx="497039" cy="497039"/>
          </a:xfrm>
          <a:prstGeom prst="rect">
            <a:avLst/>
          </a:prstGeom>
        </p:spPr>
      </p:pic>
      <p:cxnSp>
        <p:nvCxnSpPr>
          <p:cNvPr id="7" name="Straight Connector 6">
            <a:extLst>
              <a:ext uri="{FF2B5EF4-FFF2-40B4-BE49-F238E27FC236}">
                <a16:creationId xmlns:a16="http://schemas.microsoft.com/office/drawing/2014/main" id="{4451A8FD-CFEE-4012-BF1D-94E4C78E3F99}"/>
              </a:ext>
            </a:extLst>
          </p:cNvPr>
          <p:cNvCxnSpPr>
            <a:cxnSpLocks/>
          </p:cNvCxnSpPr>
          <p:nvPr/>
        </p:nvCxnSpPr>
        <p:spPr>
          <a:xfrm>
            <a:off x="6096000" y="125261"/>
            <a:ext cx="0" cy="6654230"/>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8" name="Arrow: Pentagon 7">
            <a:extLst>
              <a:ext uri="{FF2B5EF4-FFF2-40B4-BE49-F238E27FC236}">
                <a16:creationId xmlns:a16="http://schemas.microsoft.com/office/drawing/2014/main" id="{FFEE0C6F-A664-4B3C-AD17-D88883BB4440}"/>
              </a:ext>
            </a:extLst>
          </p:cNvPr>
          <p:cNvSpPr/>
          <p:nvPr/>
        </p:nvSpPr>
        <p:spPr>
          <a:xfrm>
            <a:off x="6471657" y="149506"/>
            <a:ext cx="4826118" cy="580840"/>
          </a:xfrm>
          <a:prstGeom prst="homePlate">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Service User Focus Journey</a:t>
            </a:r>
          </a:p>
        </p:txBody>
      </p:sp>
      <p:sp>
        <p:nvSpPr>
          <p:cNvPr id="9" name="Rectangle 8">
            <a:extLst>
              <a:ext uri="{FF2B5EF4-FFF2-40B4-BE49-F238E27FC236}">
                <a16:creationId xmlns:a16="http://schemas.microsoft.com/office/drawing/2014/main" id="{FF15AEBB-80D2-49D2-B118-435E35464F0D}"/>
              </a:ext>
            </a:extLst>
          </p:cNvPr>
          <p:cNvSpPr/>
          <p:nvPr/>
        </p:nvSpPr>
        <p:spPr>
          <a:xfrm>
            <a:off x="838206" y="1247096"/>
            <a:ext cx="4826118" cy="46163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Infrastructure, applications, systems &amp; processes are increasingly simplified, well designed, efficient and productive.</a:t>
            </a:r>
          </a:p>
        </p:txBody>
      </p:sp>
      <p:sp>
        <p:nvSpPr>
          <p:cNvPr id="10" name="Rectangle 9">
            <a:extLst>
              <a:ext uri="{FF2B5EF4-FFF2-40B4-BE49-F238E27FC236}">
                <a16:creationId xmlns:a16="http://schemas.microsoft.com/office/drawing/2014/main" id="{D568D066-0E0D-4FDD-88B8-C751893690E9}"/>
              </a:ext>
            </a:extLst>
          </p:cNvPr>
          <p:cNvSpPr/>
          <p:nvPr/>
        </p:nvSpPr>
        <p:spPr>
          <a:xfrm>
            <a:off x="798122" y="877764"/>
            <a:ext cx="95250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Ambition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2280DBD-ACD3-42F0-BCE3-F70D2AB53633}"/>
              </a:ext>
            </a:extLst>
          </p:cNvPr>
          <p:cNvSpPr/>
          <p:nvPr/>
        </p:nvSpPr>
        <p:spPr>
          <a:xfrm>
            <a:off x="838202" y="2849630"/>
            <a:ext cx="12411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We’ll Deliver</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2" name="Table 20">
            <a:extLst>
              <a:ext uri="{FF2B5EF4-FFF2-40B4-BE49-F238E27FC236}">
                <a16:creationId xmlns:a16="http://schemas.microsoft.com/office/drawing/2014/main" id="{3FAB3F52-F65B-49C7-989C-DF0551C0983A}"/>
              </a:ext>
            </a:extLst>
          </p:cNvPr>
          <p:cNvGraphicFramePr>
            <a:graphicFrameLocks noGrp="1"/>
          </p:cNvGraphicFramePr>
          <p:nvPr>
            <p:extLst>
              <p:ext uri="{D42A27DB-BD31-4B8C-83A1-F6EECF244321}">
                <p14:modId xmlns:p14="http://schemas.microsoft.com/office/powerpoint/2010/main" val="1649505336"/>
              </p:ext>
            </p:extLst>
          </p:nvPr>
        </p:nvGraphicFramePr>
        <p:xfrm>
          <a:off x="838205" y="3197306"/>
          <a:ext cx="4826115" cy="3596640"/>
        </p:xfrm>
        <a:graphic>
          <a:graphicData uri="http://schemas.openxmlformats.org/drawingml/2006/table">
            <a:tbl>
              <a:tblPr firstRow="1" bandRow="1">
                <a:tableStyleId>{5C22544A-7EE6-4342-B048-85BDC9FD1C3A}</a:tableStyleId>
              </a:tblPr>
              <a:tblGrid>
                <a:gridCol w="1608705">
                  <a:extLst>
                    <a:ext uri="{9D8B030D-6E8A-4147-A177-3AD203B41FA5}">
                      <a16:colId xmlns:a16="http://schemas.microsoft.com/office/drawing/2014/main" val="1889734187"/>
                    </a:ext>
                  </a:extLst>
                </a:gridCol>
                <a:gridCol w="1608705">
                  <a:extLst>
                    <a:ext uri="{9D8B030D-6E8A-4147-A177-3AD203B41FA5}">
                      <a16:colId xmlns:a16="http://schemas.microsoft.com/office/drawing/2014/main" val="153078875"/>
                    </a:ext>
                  </a:extLst>
                </a:gridCol>
                <a:gridCol w="1608705">
                  <a:extLst>
                    <a:ext uri="{9D8B030D-6E8A-4147-A177-3AD203B41FA5}">
                      <a16:colId xmlns:a16="http://schemas.microsoft.com/office/drawing/2014/main" val="70468627"/>
                    </a:ext>
                  </a:extLst>
                </a:gridCol>
              </a:tblGrid>
              <a:tr h="370840">
                <a:tc>
                  <a:txBody>
                    <a:bodyPr/>
                    <a:lstStyle/>
                    <a:p>
                      <a:pPr algn="ctr"/>
                      <a:r>
                        <a:rPr lang="en-GB" sz="1200" dirty="0">
                          <a:solidFill>
                            <a:schemeClr val="accent1">
                              <a:lumMod val="75000"/>
                            </a:schemeClr>
                          </a:solidFill>
                        </a:rPr>
                        <a:t>one year</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years</a:t>
                      </a:r>
                    </a:p>
                    <a:p>
                      <a:pPr algn="ctr"/>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 five years</a:t>
                      </a:r>
                    </a:p>
                    <a:p>
                      <a:pPr algn="ctr"/>
                      <a:endParaRPr lang="en-GB" dirty="0"/>
                    </a:p>
                  </a:txBody>
                  <a:tcPr>
                    <a:solidFill>
                      <a:schemeClr val="accent1">
                        <a:lumMod val="20000"/>
                        <a:lumOff val="80000"/>
                      </a:schemeClr>
                    </a:solidFill>
                  </a:tcPr>
                </a:tc>
                <a:extLst>
                  <a:ext uri="{0D108BD9-81ED-4DB2-BD59-A6C34878D82A}">
                    <a16:rowId xmlns:a16="http://schemas.microsoft.com/office/drawing/2014/main" val="7752585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Develop a cyber security programme to educate staff, implement controls and monitoring to protect our information.</a:t>
                      </a:r>
                    </a:p>
                  </a:txBody>
                  <a:tcPr/>
                </a:tc>
                <a:tc>
                  <a:txBody>
                    <a:bodyPr/>
                    <a:lstStyle/>
                    <a:p>
                      <a:r>
                        <a:rPr lang="en-GB" sz="1000" dirty="0">
                          <a:latin typeface="Calibri" panose="020F0502020204030204" pitchFamily="34" charset="0"/>
                          <a:cs typeface="Calibri" panose="020F0502020204030204" pitchFamily="34" charset="0"/>
                        </a:rPr>
                        <a:t>Internet of Things (IoT) sensors will be adopted within Solent buildings.</a:t>
                      </a:r>
                    </a:p>
                  </a:txBody>
                  <a:tcPr/>
                </a:tc>
                <a:tc>
                  <a:txBody>
                    <a:bodyPr/>
                    <a:lstStyle/>
                    <a:p>
                      <a:r>
                        <a:rPr lang="en-GB" sz="1000" dirty="0">
                          <a:latin typeface="Calibri" panose="020F0502020204030204" pitchFamily="34" charset="0"/>
                          <a:cs typeface="Calibri" panose="020F0502020204030204" pitchFamily="34" charset="0"/>
                        </a:rPr>
                        <a:t>Smart buildings are utilised across the whole estate.</a:t>
                      </a:r>
                    </a:p>
                  </a:txBody>
                  <a:tcPr/>
                </a:tc>
                <a:extLst>
                  <a:ext uri="{0D108BD9-81ED-4DB2-BD59-A6C34878D82A}">
                    <a16:rowId xmlns:a16="http://schemas.microsoft.com/office/drawing/2014/main" val="1225883974"/>
                  </a:ext>
                </a:extLst>
              </a:tr>
              <a:tr h="370840">
                <a:tc>
                  <a:txBody>
                    <a:bodyPr/>
                    <a:lstStyle/>
                    <a:p>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Robotic process automation (RPA) will be trialled to reduce the administrative burden.</a:t>
                      </a:r>
                    </a:p>
                  </a:txBody>
                  <a:tcPr/>
                </a:tc>
                <a:tc>
                  <a:txBody>
                    <a:bodyPr/>
                    <a:lstStyle/>
                    <a:p>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Will have a robotic process automation (RPA) programme in place, that reduces manual processes.</a:t>
                      </a:r>
                      <a:endParaRPr lang="en-GB" sz="1000" dirty="0">
                        <a:latin typeface="Calibri" panose="020F0502020204030204" pitchFamily="34" charset="0"/>
                        <a:cs typeface="Calibri" panose="020F0502020204030204" pitchFamily="34" charset="0"/>
                      </a:endParaRPr>
                    </a:p>
                  </a:txBody>
                  <a:tcPr/>
                </a:tc>
                <a:tc>
                  <a:txBody>
                    <a:bodyPr/>
                    <a:lstStyle/>
                    <a:p>
                      <a:r>
                        <a:rPr lang="en-GB" sz="1000" dirty="0">
                          <a:latin typeface="Calibri" panose="020F0502020204030204" pitchFamily="34" charset="0"/>
                          <a:cs typeface="Calibri" panose="020F0502020204030204" pitchFamily="34" charset="0"/>
                        </a:rPr>
                        <a:t>Knowledge management system implemented.</a:t>
                      </a:r>
                    </a:p>
                  </a:txBody>
                  <a:tcPr/>
                </a:tc>
                <a:extLst>
                  <a:ext uri="{0D108BD9-81ED-4DB2-BD59-A6C34878D82A}">
                    <a16:rowId xmlns:a16="http://schemas.microsoft.com/office/drawing/2014/main" val="1345657202"/>
                  </a:ext>
                </a:extLst>
              </a:tr>
              <a:tr h="370840">
                <a:tc>
                  <a:txBody>
                    <a:bodyPr/>
                    <a:lstStyle/>
                    <a:p>
                      <a:r>
                        <a:rPr lang="en-GB" sz="1000" dirty="0">
                          <a:latin typeface="Calibri" panose="020F0502020204030204" pitchFamily="34" charset="0"/>
                          <a:cs typeface="Calibri" panose="020F0502020204030204" pitchFamily="34" charset="0"/>
                        </a:rPr>
                        <a:t>Intelligent scheduling will be implemented into our Electronic Patient Record.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Patients can access and interact with health records.</a:t>
                      </a:r>
                    </a:p>
                  </a:txBody>
                  <a:tcPr/>
                </a:tc>
                <a:tc>
                  <a:txBody>
                    <a:bodyPr/>
                    <a:lstStyle/>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6799728"/>
                  </a:ext>
                </a:extLst>
              </a:tr>
              <a:tr h="370840">
                <a:tc>
                  <a:txBody>
                    <a:bodyPr/>
                    <a:lstStyle/>
                    <a:p>
                      <a:r>
                        <a:rPr lang="en-GB" sz="1000" dirty="0">
                          <a:latin typeface="Calibri" panose="020F0502020204030204" pitchFamily="34" charset="0"/>
                          <a:cs typeface="Calibri" panose="020F0502020204030204" pitchFamily="34" charset="0"/>
                        </a:rPr>
                        <a:t>Processes will be in place to prioritise and support digital improvements.</a:t>
                      </a:r>
                    </a:p>
                  </a:txBody>
                  <a:tcPr/>
                </a:tc>
                <a:tc>
                  <a:txBody>
                    <a:bodyPr/>
                    <a:lstStyle/>
                    <a:p>
                      <a:r>
                        <a:rPr lang="en-GB" sz="1000" dirty="0">
                          <a:latin typeface="Calibri" panose="020F0502020204030204" pitchFamily="34" charset="0"/>
                          <a:cs typeface="Calibri" panose="020F0502020204030204" pitchFamily="34" charset="0"/>
                        </a:rPr>
                        <a:t>The number of applications we have to use will be rationalised.</a:t>
                      </a:r>
                    </a:p>
                  </a:txBody>
                  <a:tcPr/>
                </a:tc>
                <a:tc>
                  <a:txBody>
                    <a:bodyPr/>
                    <a:lstStyle/>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92932083"/>
                  </a:ext>
                </a:extLst>
              </a:tr>
              <a:tr h="370840">
                <a:tc>
                  <a:txBody>
                    <a:bodyPr/>
                    <a:lstStyle/>
                    <a:p>
                      <a:r>
                        <a:rPr lang="en-GB" sz="1000" dirty="0">
                          <a:latin typeface="Calibri" panose="020F0502020204030204" pitchFamily="34" charset="0"/>
                          <a:cs typeface="Calibri" panose="020F0502020204030204" pitchFamily="34" charset="0"/>
                        </a:rPr>
                        <a:t>Electronic whiteboards will be introduced to wards.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libri" panose="020F0502020204030204" pitchFamily="34" charset="0"/>
                          <a:cs typeface="Calibri" panose="020F0502020204030204" pitchFamily="34" charset="0"/>
                        </a:rPr>
                        <a:t>Clinical systems will be available on any device.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06591647"/>
                  </a:ext>
                </a:extLst>
              </a:tr>
            </a:tbl>
          </a:graphicData>
        </a:graphic>
      </p:graphicFrame>
      <p:sp>
        <p:nvSpPr>
          <p:cNvPr id="13" name="Rectangle 12">
            <a:extLst>
              <a:ext uri="{FF2B5EF4-FFF2-40B4-BE49-F238E27FC236}">
                <a16:creationId xmlns:a16="http://schemas.microsoft.com/office/drawing/2014/main" id="{CC327FCD-EA61-444A-8434-61B5FBA375C2}"/>
              </a:ext>
            </a:extLst>
          </p:cNvPr>
          <p:cNvSpPr/>
          <p:nvPr/>
        </p:nvSpPr>
        <p:spPr>
          <a:xfrm>
            <a:off x="6511741" y="1247096"/>
            <a:ext cx="4826118" cy="45725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Co-design increasingly delivers a consumer-focused approach to improved safety, effectiveness and user experience.</a:t>
            </a:r>
          </a:p>
        </p:txBody>
      </p:sp>
      <p:sp>
        <p:nvSpPr>
          <p:cNvPr id="14" name="Rectangle 13">
            <a:extLst>
              <a:ext uri="{FF2B5EF4-FFF2-40B4-BE49-F238E27FC236}">
                <a16:creationId xmlns:a16="http://schemas.microsoft.com/office/drawing/2014/main" id="{63434602-11A8-47FD-9235-0E870BBA0BBD}"/>
              </a:ext>
            </a:extLst>
          </p:cNvPr>
          <p:cNvSpPr/>
          <p:nvPr/>
        </p:nvSpPr>
        <p:spPr>
          <a:xfrm>
            <a:off x="6471657" y="877764"/>
            <a:ext cx="95250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Ambition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B283B00C-A5A4-4D53-9162-A3A5AACE1E0E}"/>
              </a:ext>
            </a:extLst>
          </p:cNvPr>
          <p:cNvSpPr/>
          <p:nvPr/>
        </p:nvSpPr>
        <p:spPr>
          <a:xfrm>
            <a:off x="6471657" y="2858752"/>
            <a:ext cx="12411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We’ll Deliver</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6" name="Table 20">
            <a:extLst>
              <a:ext uri="{FF2B5EF4-FFF2-40B4-BE49-F238E27FC236}">
                <a16:creationId xmlns:a16="http://schemas.microsoft.com/office/drawing/2014/main" id="{24F859C4-58B3-4D64-AC89-E507EA1FD02E}"/>
              </a:ext>
            </a:extLst>
          </p:cNvPr>
          <p:cNvGraphicFramePr>
            <a:graphicFrameLocks noGrp="1"/>
          </p:cNvGraphicFramePr>
          <p:nvPr/>
        </p:nvGraphicFramePr>
        <p:xfrm>
          <a:off x="6511740" y="3189770"/>
          <a:ext cx="4826115" cy="2560320"/>
        </p:xfrm>
        <a:graphic>
          <a:graphicData uri="http://schemas.openxmlformats.org/drawingml/2006/table">
            <a:tbl>
              <a:tblPr firstRow="1" bandRow="1">
                <a:tableStyleId>{5C22544A-7EE6-4342-B048-85BDC9FD1C3A}</a:tableStyleId>
              </a:tblPr>
              <a:tblGrid>
                <a:gridCol w="1608705">
                  <a:extLst>
                    <a:ext uri="{9D8B030D-6E8A-4147-A177-3AD203B41FA5}">
                      <a16:colId xmlns:a16="http://schemas.microsoft.com/office/drawing/2014/main" val="1889734187"/>
                    </a:ext>
                  </a:extLst>
                </a:gridCol>
                <a:gridCol w="1608705">
                  <a:extLst>
                    <a:ext uri="{9D8B030D-6E8A-4147-A177-3AD203B41FA5}">
                      <a16:colId xmlns:a16="http://schemas.microsoft.com/office/drawing/2014/main" val="153078875"/>
                    </a:ext>
                  </a:extLst>
                </a:gridCol>
                <a:gridCol w="1608705">
                  <a:extLst>
                    <a:ext uri="{9D8B030D-6E8A-4147-A177-3AD203B41FA5}">
                      <a16:colId xmlns:a16="http://schemas.microsoft.com/office/drawing/2014/main" val="70468627"/>
                    </a:ext>
                  </a:extLst>
                </a:gridCol>
              </a:tblGrid>
              <a:tr h="370840">
                <a:tc>
                  <a:txBody>
                    <a:bodyPr/>
                    <a:lstStyle/>
                    <a:p>
                      <a:pPr algn="ctr"/>
                      <a:r>
                        <a:rPr lang="en-GB" sz="1200" dirty="0">
                          <a:solidFill>
                            <a:schemeClr val="accent1">
                              <a:lumMod val="75000"/>
                            </a:schemeClr>
                          </a:solidFill>
                        </a:rPr>
                        <a:t>one year</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years</a:t>
                      </a:r>
                    </a:p>
                    <a:p>
                      <a:pPr algn="ctr"/>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 five years</a:t>
                      </a:r>
                    </a:p>
                    <a:p>
                      <a:pPr algn="ctr"/>
                      <a:endParaRPr lang="en-GB" dirty="0"/>
                    </a:p>
                  </a:txBody>
                  <a:tcPr>
                    <a:solidFill>
                      <a:schemeClr val="accent1">
                        <a:lumMod val="20000"/>
                        <a:lumOff val="80000"/>
                      </a:schemeClr>
                    </a:solidFill>
                  </a:tcPr>
                </a:tc>
                <a:extLst>
                  <a:ext uri="{0D108BD9-81ED-4DB2-BD59-A6C34878D82A}">
                    <a16:rowId xmlns:a16="http://schemas.microsoft.com/office/drawing/2014/main" val="775258572"/>
                  </a:ext>
                </a:extLst>
              </a:tr>
              <a:tr h="370840">
                <a:tc>
                  <a:txBody>
                    <a:bodyPr/>
                    <a:lstStyle/>
                    <a:p>
                      <a:r>
                        <a:rPr lang="en-GB" sz="1000" dirty="0">
                          <a:latin typeface="Calibri" panose="020F0502020204030204" pitchFamily="34" charset="0"/>
                          <a:cs typeface="Calibri" panose="020F0502020204030204" pitchFamily="34" charset="0"/>
                        </a:rPr>
                        <a:t>Engagement with our community and set up a ‘digital panel’ where citizens can contribute towards digital developments.</a:t>
                      </a:r>
                    </a:p>
                  </a:txBody>
                  <a:tcPr/>
                </a:tc>
                <a:tc>
                  <a:txBody>
                    <a:bodyPr/>
                    <a:lstStyle/>
                    <a:p>
                      <a:r>
                        <a:rPr lang="en-GB" sz="1000" dirty="0">
                          <a:latin typeface="Calibri" panose="020F0502020204030204" pitchFamily="34" charset="0"/>
                          <a:cs typeface="Calibri" panose="020F0502020204030204" pitchFamily="34" charset="0"/>
                        </a:rPr>
                        <a:t>Develop and publish a set of design and usability principles to address digital exclusion.</a:t>
                      </a:r>
                    </a:p>
                  </a:txBody>
                  <a:tcPr/>
                </a:tc>
                <a:tc>
                  <a:txBody>
                    <a:bodyPr/>
                    <a:lstStyle/>
                    <a:p>
                      <a:r>
                        <a:rPr lang="en-GB" sz="1000" dirty="0">
                          <a:latin typeface="Calibri" panose="020F0502020204030204" pitchFamily="34" charset="0"/>
                          <a:cs typeface="Calibri" panose="020F0502020204030204" pitchFamily="34" charset="0"/>
                        </a:rPr>
                        <a:t>Digital feedback loops will be used to monitor and inform continuous improvement.</a:t>
                      </a:r>
                    </a:p>
                  </a:txBody>
                  <a:tcPr/>
                </a:tc>
                <a:extLst>
                  <a:ext uri="{0D108BD9-81ED-4DB2-BD59-A6C34878D82A}">
                    <a16:rowId xmlns:a16="http://schemas.microsoft.com/office/drawing/2014/main" val="1225883974"/>
                  </a:ext>
                </a:extLst>
              </a:tr>
              <a:tr h="370840">
                <a:tc>
                  <a:txBody>
                    <a:bodyPr/>
                    <a:lstStyle/>
                    <a:p>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Patient-facing digital systems will be reviewed and checked to ensure they are accessible, easy to use, and improvements are made where needed.</a:t>
                      </a:r>
                    </a:p>
                  </a:txBody>
                  <a:tcPr/>
                </a:tc>
                <a:tc>
                  <a:txBody>
                    <a:bodyPr/>
                    <a:lstStyle/>
                    <a:p>
                      <a:r>
                        <a:rPr lang="en-GB" sz="1000" dirty="0">
                          <a:latin typeface="Calibri" panose="020F0502020204030204" pitchFamily="34" charset="0"/>
                          <a:cs typeface="Calibri" panose="020F0502020204030204" pitchFamily="34" charset="0"/>
                        </a:rPr>
                        <a:t>Digitised care pathways will adhere to those design principles.</a:t>
                      </a:r>
                    </a:p>
                  </a:txBody>
                  <a:tcPr/>
                </a:tc>
                <a:tc>
                  <a:txBody>
                    <a:bodyPr/>
                    <a:lstStyle/>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45657202"/>
                  </a:ext>
                </a:extLst>
              </a:tr>
            </a:tbl>
          </a:graphicData>
        </a:graphic>
      </p:graphicFrame>
      <p:sp>
        <p:nvSpPr>
          <p:cNvPr id="17" name="Rectangle 16">
            <a:extLst>
              <a:ext uri="{FF2B5EF4-FFF2-40B4-BE49-F238E27FC236}">
                <a16:creationId xmlns:a16="http://schemas.microsoft.com/office/drawing/2014/main" id="{14A801E4-7DB4-411B-B660-F2C8FD011F14}"/>
              </a:ext>
            </a:extLst>
          </p:cNvPr>
          <p:cNvSpPr/>
          <p:nvPr/>
        </p:nvSpPr>
        <p:spPr>
          <a:xfrm>
            <a:off x="838202" y="2118547"/>
            <a:ext cx="4826118" cy="74020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know that our systems and processes could be much improved, making it easier for staff to do their jobs. This includes looking at those manual processes that take up our time and automating where we can, to let staff spend more time with patients and other tasks.</a:t>
            </a:r>
          </a:p>
        </p:txBody>
      </p:sp>
      <p:sp>
        <p:nvSpPr>
          <p:cNvPr id="18" name="Rectangle 17">
            <a:extLst>
              <a:ext uri="{FF2B5EF4-FFF2-40B4-BE49-F238E27FC236}">
                <a16:creationId xmlns:a16="http://schemas.microsoft.com/office/drawing/2014/main" id="{26B9D5B3-3260-40DF-A1D5-497A11A21391}"/>
              </a:ext>
            </a:extLst>
          </p:cNvPr>
          <p:cNvSpPr/>
          <p:nvPr/>
        </p:nvSpPr>
        <p:spPr>
          <a:xfrm>
            <a:off x="798122" y="1780920"/>
            <a:ext cx="204703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What does this mean?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1F79CB93-EE34-4CCA-A627-36B0847F355D}"/>
              </a:ext>
            </a:extLst>
          </p:cNvPr>
          <p:cNvSpPr/>
          <p:nvPr/>
        </p:nvSpPr>
        <p:spPr>
          <a:xfrm>
            <a:off x="6527680" y="2118740"/>
            <a:ext cx="4826118" cy="7400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 need to engage more with the people we serve to understand where digital services can benefit them. This includes giving patients access to records and services through digital and through other means, to ensure those that are digitally excluded are supported.</a:t>
            </a:r>
          </a:p>
        </p:txBody>
      </p:sp>
      <p:sp>
        <p:nvSpPr>
          <p:cNvPr id="20" name="Rectangle 19">
            <a:extLst>
              <a:ext uri="{FF2B5EF4-FFF2-40B4-BE49-F238E27FC236}">
                <a16:creationId xmlns:a16="http://schemas.microsoft.com/office/drawing/2014/main" id="{6CB922F4-CCA2-4DC8-A5EB-AA86391FBC0D}"/>
              </a:ext>
            </a:extLst>
          </p:cNvPr>
          <p:cNvSpPr/>
          <p:nvPr/>
        </p:nvSpPr>
        <p:spPr>
          <a:xfrm>
            <a:off x="6471657" y="1773722"/>
            <a:ext cx="2047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What does this mean?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21" name="Graphic 20" descr="School girl">
            <a:extLst>
              <a:ext uri="{FF2B5EF4-FFF2-40B4-BE49-F238E27FC236}">
                <a16:creationId xmlns:a16="http://schemas.microsoft.com/office/drawing/2014/main" id="{CB465895-122F-4719-8DB8-7FBF29ED70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0648" y="238543"/>
            <a:ext cx="394589" cy="394589"/>
          </a:xfrm>
          <a:prstGeom prst="rect">
            <a:avLst/>
          </a:prstGeom>
        </p:spPr>
      </p:pic>
      <p:pic>
        <p:nvPicPr>
          <p:cNvPr id="22" name="Graphic 21" descr="School boy">
            <a:extLst>
              <a:ext uri="{FF2B5EF4-FFF2-40B4-BE49-F238E27FC236}">
                <a16:creationId xmlns:a16="http://schemas.microsoft.com/office/drawing/2014/main" id="{E8633588-0FA2-4344-B863-C99FFE7175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17097" y="241795"/>
            <a:ext cx="394589" cy="394589"/>
          </a:xfrm>
          <a:prstGeom prst="rect">
            <a:avLst/>
          </a:prstGeom>
        </p:spPr>
      </p:pic>
      <p:sp>
        <p:nvSpPr>
          <p:cNvPr id="23" name="TextBox 22">
            <a:extLst>
              <a:ext uri="{FF2B5EF4-FFF2-40B4-BE49-F238E27FC236}">
                <a16:creationId xmlns:a16="http://schemas.microsoft.com/office/drawing/2014/main" id="{D02A68CB-A46C-45E6-A086-5D1EBAF48BD0}"/>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3</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24" name="Rectangle 23">
            <a:extLst>
              <a:ext uri="{FF2B5EF4-FFF2-40B4-BE49-F238E27FC236}">
                <a16:creationId xmlns:a16="http://schemas.microsoft.com/office/drawing/2014/main" id="{ADB3EC45-0FED-40E4-B7BB-489CE51A8468}"/>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1429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560FAD-B2DE-4506-90F4-17EF1FEC4786}"/>
              </a:ext>
            </a:extLst>
          </p:cNvPr>
          <p:cNvSpPr>
            <a:spLocks noGrp="1"/>
          </p:cNvSpPr>
          <p:nvPr>
            <p:ph type="sldNum" sz="quarter" idx="12"/>
          </p:nvPr>
        </p:nvSpPr>
        <p:spPr/>
        <p:txBody>
          <a:bodyPr/>
          <a:lstStyle/>
          <a:p>
            <a:fld id="{01898949-DBEE-42AF-93B8-E24DF2BBF04D}" type="slidenum">
              <a:rPr lang="en-GB" smtClean="0"/>
              <a:t>8</a:t>
            </a:fld>
            <a:endParaRPr lang="en-GB" dirty="0"/>
          </a:p>
        </p:txBody>
      </p:sp>
      <p:sp>
        <p:nvSpPr>
          <p:cNvPr id="5" name="Arrow: Pentagon 4">
            <a:extLst>
              <a:ext uri="{FF2B5EF4-FFF2-40B4-BE49-F238E27FC236}">
                <a16:creationId xmlns:a16="http://schemas.microsoft.com/office/drawing/2014/main" id="{D33CD922-1300-48A7-8251-4EBA4B6EB79F}"/>
              </a:ext>
            </a:extLst>
          </p:cNvPr>
          <p:cNvSpPr/>
          <p:nvPr/>
        </p:nvSpPr>
        <p:spPr>
          <a:xfrm>
            <a:off x="805224" y="96397"/>
            <a:ext cx="4826118" cy="58084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1B6E6"/>
                </a:solidFill>
                <a:effectLst/>
                <a:uLnTx/>
                <a:uFillTx/>
                <a:latin typeface="Calibri" panose="020F0502020204030204" pitchFamily="34" charset="0"/>
                <a:ea typeface="+mn-ea"/>
                <a:cs typeface="Calibri" panose="020F0502020204030204" pitchFamily="34" charset="0"/>
              </a:rPr>
              <a:t>Workforce Journey</a:t>
            </a:r>
          </a:p>
        </p:txBody>
      </p:sp>
      <p:pic>
        <p:nvPicPr>
          <p:cNvPr id="6" name="Graphic 5" descr="Group success">
            <a:extLst>
              <a:ext uri="{FF2B5EF4-FFF2-40B4-BE49-F238E27FC236}">
                <a16:creationId xmlns:a16="http://schemas.microsoft.com/office/drawing/2014/main" id="{27D2C111-C0F7-4C3E-99FB-4F93840EE6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5942" y="96397"/>
            <a:ext cx="521855" cy="521855"/>
          </a:xfrm>
          <a:prstGeom prst="rect">
            <a:avLst/>
          </a:prstGeom>
        </p:spPr>
      </p:pic>
      <p:sp>
        <p:nvSpPr>
          <p:cNvPr id="7" name="Arrow: Pentagon 6">
            <a:extLst>
              <a:ext uri="{FF2B5EF4-FFF2-40B4-BE49-F238E27FC236}">
                <a16:creationId xmlns:a16="http://schemas.microsoft.com/office/drawing/2014/main" id="{5C2B67E2-B1E7-4C2F-BB4E-752EB4CCA95D}"/>
              </a:ext>
            </a:extLst>
          </p:cNvPr>
          <p:cNvSpPr/>
          <p:nvPr/>
        </p:nvSpPr>
        <p:spPr>
          <a:xfrm>
            <a:off x="6507983" y="96397"/>
            <a:ext cx="4826118" cy="58084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System Integration Journey</a:t>
            </a:r>
          </a:p>
        </p:txBody>
      </p:sp>
      <p:cxnSp>
        <p:nvCxnSpPr>
          <p:cNvPr id="8" name="Straight Connector 7">
            <a:extLst>
              <a:ext uri="{FF2B5EF4-FFF2-40B4-BE49-F238E27FC236}">
                <a16:creationId xmlns:a16="http://schemas.microsoft.com/office/drawing/2014/main" id="{47BB9224-E497-44AD-86DB-341018D0D160}"/>
              </a:ext>
            </a:extLst>
          </p:cNvPr>
          <p:cNvCxnSpPr>
            <a:cxnSpLocks/>
          </p:cNvCxnSpPr>
          <p:nvPr/>
        </p:nvCxnSpPr>
        <p:spPr>
          <a:xfrm>
            <a:off x="6096000" y="125261"/>
            <a:ext cx="0" cy="6654230"/>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69AB362F-35C7-4481-B72E-475A453336CF}"/>
              </a:ext>
            </a:extLst>
          </p:cNvPr>
          <p:cNvSpPr/>
          <p:nvPr/>
        </p:nvSpPr>
        <p:spPr>
          <a:xfrm>
            <a:off x="778711" y="1247095"/>
            <a:ext cx="4826118" cy="50485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Staff, from board to floor, become increasingly trusting, competent and innovative with digital solutions to optimise and innovate.</a:t>
            </a:r>
          </a:p>
        </p:txBody>
      </p:sp>
      <p:sp>
        <p:nvSpPr>
          <p:cNvPr id="10" name="Rectangle 9">
            <a:extLst>
              <a:ext uri="{FF2B5EF4-FFF2-40B4-BE49-F238E27FC236}">
                <a16:creationId xmlns:a16="http://schemas.microsoft.com/office/drawing/2014/main" id="{567FDAE7-0A4A-49ED-B8CC-27C70B723421}"/>
              </a:ext>
            </a:extLst>
          </p:cNvPr>
          <p:cNvSpPr/>
          <p:nvPr/>
        </p:nvSpPr>
        <p:spPr>
          <a:xfrm>
            <a:off x="738627" y="877764"/>
            <a:ext cx="95250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Ambition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DA85239A-09BF-461E-93D9-5B1F11C1061C}"/>
              </a:ext>
            </a:extLst>
          </p:cNvPr>
          <p:cNvSpPr/>
          <p:nvPr/>
        </p:nvSpPr>
        <p:spPr>
          <a:xfrm>
            <a:off x="798252" y="2950791"/>
            <a:ext cx="12411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We’ll Deliver</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2" name="Table 20">
            <a:extLst>
              <a:ext uri="{FF2B5EF4-FFF2-40B4-BE49-F238E27FC236}">
                <a16:creationId xmlns:a16="http://schemas.microsoft.com/office/drawing/2014/main" id="{D1BFEFAF-0981-4711-8D35-E2E2F75F28A6}"/>
              </a:ext>
            </a:extLst>
          </p:cNvPr>
          <p:cNvGraphicFramePr>
            <a:graphicFrameLocks noGrp="1"/>
          </p:cNvGraphicFramePr>
          <p:nvPr>
            <p:extLst>
              <p:ext uri="{D42A27DB-BD31-4B8C-83A1-F6EECF244321}">
                <p14:modId xmlns:p14="http://schemas.microsoft.com/office/powerpoint/2010/main" val="2294642740"/>
              </p:ext>
            </p:extLst>
          </p:nvPr>
        </p:nvGraphicFramePr>
        <p:xfrm>
          <a:off x="803718" y="3289345"/>
          <a:ext cx="4826115" cy="2804160"/>
        </p:xfrm>
        <a:graphic>
          <a:graphicData uri="http://schemas.openxmlformats.org/drawingml/2006/table">
            <a:tbl>
              <a:tblPr firstRow="1" bandRow="1">
                <a:tableStyleId>{5C22544A-7EE6-4342-B048-85BDC9FD1C3A}</a:tableStyleId>
              </a:tblPr>
              <a:tblGrid>
                <a:gridCol w="1608705">
                  <a:extLst>
                    <a:ext uri="{9D8B030D-6E8A-4147-A177-3AD203B41FA5}">
                      <a16:colId xmlns:a16="http://schemas.microsoft.com/office/drawing/2014/main" val="1889734187"/>
                    </a:ext>
                  </a:extLst>
                </a:gridCol>
                <a:gridCol w="1608705">
                  <a:extLst>
                    <a:ext uri="{9D8B030D-6E8A-4147-A177-3AD203B41FA5}">
                      <a16:colId xmlns:a16="http://schemas.microsoft.com/office/drawing/2014/main" val="153078875"/>
                    </a:ext>
                  </a:extLst>
                </a:gridCol>
                <a:gridCol w="1608705">
                  <a:extLst>
                    <a:ext uri="{9D8B030D-6E8A-4147-A177-3AD203B41FA5}">
                      <a16:colId xmlns:a16="http://schemas.microsoft.com/office/drawing/2014/main" val="70468627"/>
                    </a:ext>
                  </a:extLst>
                </a:gridCol>
              </a:tblGrid>
              <a:tr h="370840">
                <a:tc>
                  <a:txBody>
                    <a:bodyPr/>
                    <a:lstStyle/>
                    <a:p>
                      <a:pPr algn="ctr"/>
                      <a:r>
                        <a:rPr lang="en-GB" sz="1200" dirty="0">
                          <a:solidFill>
                            <a:schemeClr val="accent1">
                              <a:lumMod val="75000"/>
                            </a:schemeClr>
                          </a:solidFill>
                        </a:rPr>
                        <a:t>one year</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years</a:t>
                      </a:r>
                    </a:p>
                    <a:p>
                      <a:pPr algn="ctr"/>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 five years</a:t>
                      </a:r>
                    </a:p>
                    <a:p>
                      <a:pPr algn="ctr"/>
                      <a:endParaRPr lang="en-GB" dirty="0"/>
                    </a:p>
                  </a:txBody>
                  <a:tcPr>
                    <a:solidFill>
                      <a:schemeClr val="accent1">
                        <a:lumMod val="20000"/>
                        <a:lumOff val="80000"/>
                      </a:schemeClr>
                    </a:solidFill>
                  </a:tcPr>
                </a:tc>
                <a:extLst>
                  <a:ext uri="{0D108BD9-81ED-4DB2-BD59-A6C34878D82A}">
                    <a16:rowId xmlns:a16="http://schemas.microsoft.com/office/drawing/2014/main" val="775258572"/>
                  </a:ext>
                </a:extLst>
              </a:tr>
              <a:tr h="370840">
                <a:tc>
                  <a:txBody>
                    <a:bodyPr/>
                    <a:lstStyle/>
                    <a:p>
                      <a:r>
                        <a:rPr lang="en-GB" sz="1000" dirty="0">
                          <a:latin typeface="Calibri" panose="020F0502020204030204" pitchFamily="34" charset="0"/>
                          <a:cs typeface="Calibri" panose="020F0502020204030204" pitchFamily="34" charset="0"/>
                        </a:rPr>
                        <a:t>Work with our staff to develop digital coaching and learning activities and adopt a digital mindset.</a:t>
                      </a:r>
                    </a:p>
                  </a:txBody>
                  <a:tcPr/>
                </a:tc>
                <a:tc>
                  <a:txBody>
                    <a:bodyPr/>
                    <a:lstStyle/>
                    <a:p>
                      <a:r>
                        <a:rPr lang="en-GB" sz="1000" dirty="0">
                          <a:latin typeface="Calibri" panose="020F0502020204030204" pitchFamily="34" charset="0"/>
                          <a:cs typeface="Calibri" panose="020F0502020204030204" pitchFamily="34" charset="0"/>
                        </a:rPr>
                        <a:t>National, regional and local training resources for digital will be utilised.</a:t>
                      </a:r>
                    </a:p>
                  </a:txBody>
                  <a:tcPr/>
                </a:tc>
                <a:tc>
                  <a:txBody>
                    <a:bodyPr/>
                    <a:lstStyle/>
                    <a:p>
                      <a:r>
                        <a:rPr lang="en-GB" sz="1000" dirty="0">
                          <a:latin typeface="Calibri" panose="020F0502020204030204" pitchFamily="34" charset="0"/>
                          <a:cs typeface="Calibri" panose="020F0502020204030204" pitchFamily="34" charset="0"/>
                        </a:rPr>
                        <a:t>Professional accreditation for healthcare informaticians and entry pathways.</a:t>
                      </a:r>
                    </a:p>
                  </a:txBody>
                  <a:tcPr/>
                </a:tc>
                <a:extLst>
                  <a:ext uri="{0D108BD9-81ED-4DB2-BD59-A6C34878D82A}">
                    <a16:rowId xmlns:a16="http://schemas.microsoft.com/office/drawing/2014/main" val="1225883974"/>
                  </a:ext>
                </a:extLst>
              </a:tr>
              <a:tr h="370840">
                <a:tc>
                  <a:txBody>
                    <a:bodyPr/>
                    <a:lstStyle/>
                    <a:p>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System usability issues will be identified and a plan created to improve our systems.</a:t>
                      </a:r>
                    </a:p>
                  </a:txBody>
                  <a:tcPr/>
                </a:tc>
                <a:tc>
                  <a:txBody>
                    <a:bodyPr/>
                    <a:lstStyle/>
                    <a:p>
                      <a:r>
                        <a:rPr lang="en-GB" sz="1000" dirty="0">
                          <a:latin typeface="Calibri" panose="020F0502020204030204" pitchFamily="34" charset="0"/>
                          <a:cs typeface="Calibri" panose="020F0502020204030204" pitchFamily="34" charset="0"/>
                        </a:rPr>
                        <a:t>A digital skills framework will be introduced to help people.</a:t>
                      </a:r>
                    </a:p>
                  </a:txBody>
                  <a:tcPr/>
                </a:tc>
                <a:tc>
                  <a:txBody>
                    <a:bodyPr/>
                    <a:lstStyle/>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45657202"/>
                  </a:ext>
                </a:extLst>
              </a:tr>
              <a:tr h="370840">
                <a:tc>
                  <a:txBody>
                    <a:bodyPr/>
                    <a:lstStyle/>
                    <a:p>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Develop our ability to harness innovation, giving staff the opportunity to bring ideas forward to help improve what we do.</a:t>
                      </a:r>
                    </a:p>
                  </a:txBody>
                  <a:tcPr/>
                </a:tc>
                <a:tc>
                  <a:txBody>
                    <a:bodyPr/>
                    <a:lstStyle/>
                    <a:p>
                      <a:endParaRPr lang="en-GB" sz="1000" dirty="0">
                        <a:latin typeface="Calibri" panose="020F0502020204030204" pitchFamily="34" charset="0"/>
                        <a:cs typeface="Calibri" panose="020F0502020204030204" pitchFamily="34" charset="0"/>
                      </a:endParaRPr>
                    </a:p>
                  </a:txBody>
                  <a:tcPr/>
                </a:tc>
                <a:tc>
                  <a:txBody>
                    <a:bodyPr/>
                    <a:lstStyle/>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23627528"/>
                  </a:ext>
                </a:extLst>
              </a:tr>
            </a:tbl>
          </a:graphicData>
        </a:graphic>
      </p:graphicFrame>
      <p:sp>
        <p:nvSpPr>
          <p:cNvPr id="13" name="Rectangle 12">
            <a:extLst>
              <a:ext uri="{FF2B5EF4-FFF2-40B4-BE49-F238E27FC236}">
                <a16:creationId xmlns:a16="http://schemas.microsoft.com/office/drawing/2014/main" id="{27B5719D-F339-4B6D-A40F-A70CBA1F536E}"/>
              </a:ext>
            </a:extLst>
          </p:cNvPr>
          <p:cNvSpPr/>
          <p:nvPr/>
        </p:nvSpPr>
        <p:spPr>
          <a:xfrm>
            <a:off x="6548067" y="1241524"/>
            <a:ext cx="4826118" cy="50485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Solent's digital activities increasingly align and blend with the wider health and social care information.</a:t>
            </a:r>
          </a:p>
        </p:txBody>
      </p:sp>
      <p:sp>
        <p:nvSpPr>
          <p:cNvPr id="14" name="Rectangle 13">
            <a:extLst>
              <a:ext uri="{FF2B5EF4-FFF2-40B4-BE49-F238E27FC236}">
                <a16:creationId xmlns:a16="http://schemas.microsoft.com/office/drawing/2014/main" id="{0EA3739F-1140-4BDF-B723-74D6F6489F4E}"/>
              </a:ext>
            </a:extLst>
          </p:cNvPr>
          <p:cNvSpPr/>
          <p:nvPr/>
        </p:nvSpPr>
        <p:spPr>
          <a:xfrm>
            <a:off x="6507983" y="907257"/>
            <a:ext cx="95250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Ambition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B8D9861-F76F-4AAF-91E2-086020554503}"/>
              </a:ext>
            </a:extLst>
          </p:cNvPr>
          <p:cNvSpPr/>
          <p:nvPr/>
        </p:nvSpPr>
        <p:spPr>
          <a:xfrm>
            <a:off x="6507983" y="2950791"/>
            <a:ext cx="12411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We’ll Deliver</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6" name="Table 20">
            <a:extLst>
              <a:ext uri="{FF2B5EF4-FFF2-40B4-BE49-F238E27FC236}">
                <a16:creationId xmlns:a16="http://schemas.microsoft.com/office/drawing/2014/main" id="{4C3DB815-594F-44F0-9769-7643B9EFC7FA}"/>
              </a:ext>
            </a:extLst>
          </p:cNvPr>
          <p:cNvGraphicFramePr>
            <a:graphicFrameLocks noGrp="1"/>
          </p:cNvGraphicFramePr>
          <p:nvPr>
            <p:extLst>
              <p:ext uri="{D42A27DB-BD31-4B8C-83A1-F6EECF244321}">
                <p14:modId xmlns:p14="http://schemas.microsoft.com/office/powerpoint/2010/main" val="1381710528"/>
              </p:ext>
            </p:extLst>
          </p:nvPr>
        </p:nvGraphicFramePr>
        <p:xfrm>
          <a:off x="6548067" y="3289345"/>
          <a:ext cx="4826115" cy="2956560"/>
        </p:xfrm>
        <a:graphic>
          <a:graphicData uri="http://schemas.openxmlformats.org/drawingml/2006/table">
            <a:tbl>
              <a:tblPr firstRow="1" bandRow="1">
                <a:tableStyleId>{5C22544A-7EE6-4342-B048-85BDC9FD1C3A}</a:tableStyleId>
              </a:tblPr>
              <a:tblGrid>
                <a:gridCol w="1608705">
                  <a:extLst>
                    <a:ext uri="{9D8B030D-6E8A-4147-A177-3AD203B41FA5}">
                      <a16:colId xmlns:a16="http://schemas.microsoft.com/office/drawing/2014/main" val="1889734187"/>
                    </a:ext>
                  </a:extLst>
                </a:gridCol>
                <a:gridCol w="1608705">
                  <a:extLst>
                    <a:ext uri="{9D8B030D-6E8A-4147-A177-3AD203B41FA5}">
                      <a16:colId xmlns:a16="http://schemas.microsoft.com/office/drawing/2014/main" val="153078875"/>
                    </a:ext>
                  </a:extLst>
                </a:gridCol>
                <a:gridCol w="1608705">
                  <a:extLst>
                    <a:ext uri="{9D8B030D-6E8A-4147-A177-3AD203B41FA5}">
                      <a16:colId xmlns:a16="http://schemas.microsoft.com/office/drawing/2014/main" val="70468627"/>
                    </a:ext>
                  </a:extLst>
                </a:gridCol>
              </a:tblGrid>
              <a:tr h="370840">
                <a:tc>
                  <a:txBody>
                    <a:bodyPr/>
                    <a:lstStyle/>
                    <a:p>
                      <a:pPr algn="ctr"/>
                      <a:r>
                        <a:rPr lang="en-GB" sz="1200" dirty="0">
                          <a:solidFill>
                            <a:schemeClr val="accent1">
                              <a:lumMod val="75000"/>
                            </a:schemeClr>
                          </a:solidFill>
                        </a:rPr>
                        <a:t>one year</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years</a:t>
                      </a:r>
                    </a:p>
                    <a:p>
                      <a:pPr algn="ctr"/>
                      <a:endParaRPr lang="en-GB"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lumMod val="75000"/>
                            </a:srgbClr>
                          </a:solidFill>
                          <a:effectLst/>
                          <a:uLnTx/>
                          <a:uFillTx/>
                          <a:latin typeface="+mn-lt"/>
                          <a:ea typeface="+mn-ea"/>
                          <a:cs typeface="+mn-cs"/>
                        </a:rPr>
                        <a:t>three – five years</a:t>
                      </a:r>
                    </a:p>
                    <a:p>
                      <a:pPr algn="ctr"/>
                      <a:endParaRPr lang="en-GB" dirty="0"/>
                    </a:p>
                  </a:txBody>
                  <a:tcPr>
                    <a:solidFill>
                      <a:schemeClr val="accent1">
                        <a:lumMod val="20000"/>
                        <a:lumOff val="80000"/>
                      </a:schemeClr>
                    </a:solidFill>
                  </a:tcPr>
                </a:tc>
                <a:extLst>
                  <a:ext uri="{0D108BD9-81ED-4DB2-BD59-A6C34878D82A}">
                    <a16:rowId xmlns:a16="http://schemas.microsoft.com/office/drawing/2014/main" val="775258572"/>
                  </a:ext>
                </a:extLst>
              </a:tr>
              <a:tr h="370840">
                <a:tc>
                  <a:txBody>
                    <a:bodyPr/>
                    <a:lstStyle/>
                    <a:p>
                      <a:r>
                        <a:rPr lang="en-GB" sz="1000" dirty="0">
                          <a:latin typeface="Calibri" panose="020F0502020204030204" pitchFamily="34" charset="0"/>
                          <a:cs typeface="Calibri" panose="020F0502020204030204" pitchFamily="34" charset="0"/>
                        </a:rPr>
                        <a:t>Peer to peer relationships with key ICS and partner organisation counterparts will have been mapped.</a:t>
                      </a:r>
                    </a:p>
                  </a:txBody>
                  <a:tcPr/>
                </a:tc>
                <a:tc>
                  <a:txBody>
                    <a:bodyPr/>
                    <a:lstStyle/>
                    <a:p>
                      <a:r>
                        <a:rPr lang="en-GB" sz="1000" dirty="0">
                          <a:latin typeface="Calibri" panose="020F0502020204030204" pitchFamily="34" charset="0"/>
                          <a:cs typeface="Calibri" panose="020F0502020204030204" pitchFamily="34" charset="0"/>
                        </a:rPr>
                        <a:t>Solent takes a leadership role in organisational </a:t>
                      </a:r>
                    </a:p>
                    <a:p>
                      <a:r>
                        <a:rPr lang="en-GB" sz="1000" dirty="0">
                          <a:latin typeface="Calibri" panose="020F0502020204030204" pitchFamily="34" charset="0"/>
                          <a:cs typeface="Calibri" panose="020F0502020204030204" pitchFamily="34" charset="0"/>
                        </a:rPr>
                        <a:t>and ICS customs/practises alignment.</a:t>
                      </a:r>
                    </a:p>
                  </a:txBody>
                  <a:tcPr/>
                </a:tc>
                <a:tc>
                  <a:txBody>
                    <a:bodyPr/>
                    <a:lstStyle/>
                    <a:p>
                      <a:r>
                        <a:rPr lang="en-GB" sz="1000" dirty="0">
                          <a:latin typeface="Calibri" panose="020F0502020204030204" pitchFamily="34" charset="0"/>
                          <a:cs typeface="Calibri" panose="020F0502020204030204" pitchFamily="34" charset="0"/>
                        </a:rPr>
                        <a:t>Solent customs and practises only differ from wider ICS by exception.</a:t>
                      </a:r>
                    </a:p>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5883974"/>
                  </a:ext>
                </a:extLst>
              </a:tr>
              <a:tr h="370840">
                <a:tc>
                  <a:txBody>
                    <a:bodyPr/>
                    <a:lstStyle/>
                    <a:p>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mechanism ensuring coordination between partners will have been constructed.</a:t>
                      </a:r>
                    </a:p>
                  </a:txBody>
                  <a:tcPr/>
                </a:tc>
                <a:tc>
                  <a:txBody>
                    <a:bodyPr/>
                    <a:lstStyle/>
                    <a:p>
                      <a:r>
                        <a:rPr lang="en-GB" sz="1000" dirty="0">
                          <a:latin typeface="Calibri" panose="020F0502020204030204" pitchFamily="34" charset="0"/>
                          <a:cs typeface="Calibri" panose="020F0502020204030204" pitchFamily="34" charset="0"/>
                        </a:rPr>
                        <a:t>Barriers for information flows in/out of Solent are diminished.</a:t>
                      </a:r>
                    </a:p>
                    <a:p>
                      <a:endParaRPr lang="en-GB" sz="1000" dirty="0">
                        <a:latin typeface="Calibri" panose="020F0502020204030204" pitchFamily="34" charset="0"/>
                        <a:cs typeface="Calibri" panose="020F0502020204030204" pitchFamily="34" charset="0"/>
                      </a:endParaRPr>
                    </a:p>
                  </a:txBody>
                  <a:tcPr/>
                </a:tc>
                <a:tc>
                  <a:txBody>
                    <a:bodyPr/>
                    <a:lstStyle/>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45657202"/>
                  </a:ext>
                </a:extLst>
              </a:tr>
              <a:tr h="370840">
                <a:tc>
                  <a:txBody>
                    <a:bodyPr/>
                    <a:lstStyle/>
                    <a:p>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Our digital strategy contributes and aligns to the Hampshire &amp; Isle of Wight Integrated Care System (HIoW ICS) digital strategy, due in July 2022.</a:t>
                      </a:r>
                    </a:p>
                  </a:txBody>
                  <a:tcPr/>
                </a:tc>
                <a:tc>
                  <a:txBody>
                    <a:bodyPr/>
                    <a:lstStyle/>
                    <a:p>
                      <a:endParaRPr lang="en-GB" sz="1000" dirty="0">
                        <a:latin typeface="Calibri" panose="020F0502020204030204" pitchFamily="34" charset="0"/>
                        <a:cs typeface="Calibri" panose="020F0502020204030204" pitchFamily="34" charset="0"/>
                      </a:endParaRPr>
                    </a:p>
                  </a:txBody>
                  <a:tcPr/>
                </a:tc>
                <a:tc>
                  <a:txBody>
                    <a:bodyPr/>
                    <a:lstStyle/>
                    <a:p>
                      <a:endParaRPr lang="en-GB"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93340060"/>
                  </a:ext>
                </a:extLst>
              </a:tr>
            </a:tbl>
          </a:graphicData>
        </a:graphic>
      </p:graphicFrame>
      <p:sp>
        <p:nvSpPr>
          <p:cNvPr id="17" name="Rectangle 16">
            <a:extLst>
              <a:ext uri="{FF2B5EF4-FFF2-40B4-BE49-F238E27FC236}">
                <a16:creationId xmlns:a16="http://schemas.microsoft.com/office/drawing/2014/main" id="{960F5D11-5836-4034-B067-3FA192623467}"/>
              </a:ext>
            </a:extLst>
          </p:cNvPr>
          <p:cNvSpPr/>
          <p:nvPr/>
        </p:nvSpPr>
        <p:spPr>
          <a:xfrm>
            <a:off x="797567" y="2183862"/>
            <a:ext cx="4826118" cy="76692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helping our staff to ‘go digital’, </a:t>
            </a:r>
            <a:r>
              <a:rPr lang="en-GB" sz="1200" dirty="0">
                <a:solidFill>
                  <a:prstClr val="black"/>
                </a:solidFill>
                <a:latin typeface="Calibri" panose="020F0502020204030204" pitchFamily="34" charset="0"/>
                <a:cs typeface="Calibri" panose="020F0502020204030204" pitchFamily="34" charset="0"/>
              </a:rPr>
              <a:t>we’ll</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be best placed to use digital tools to make improvements to the services we provide. Developing our digital skills collectively will help us to reimagine new ways of working.</a:t>
            </a:r>
          </a:p>
        </p:txBody>
      </p:sp>
      <p:sp>
        <p:nvSpPr>
          <p:cNvPr id="18" name="Rectangle 17">
            <a:extLst>
              <a:ext uri="{FF2B5EF4-FFF2-40B4-BE49-F238E27FC236}">
                <a16:creationId xmlns:a16="http://schemas.microsoft.com/office/drawing/2014/main" id="{CB7DF1BE-A985-4FE9-BABA-CAF175E32C51}"/>
              </a:ext>
            </a:extLst>
          </p:cNvPr>
          <p:cNvSpPr/>
          <p:nvPr/>
        </p:nvSpPr>
        <p:spPr>
          <a:xfrm>
            <a:off x="757487" y="1846236"/>
            <a:ext cx="2047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What does this mean?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603804B-560A-48D2-8144-1B4FA4A42698}"/>
              </a:ext>
            </a:extLst>
          </p:cNvPr>
          <p:cNvSpPr/>
          <p:nvPr/>
        </p:nvSpPr>
        <p:spPr>
          <a:xfrm>
            <a:off x="6548067" y="2182789"/>
            <a:ext cx="4826118" cy="7680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Across the NHS, we are on the path to digital transformation and need to work with our colleagues to share learning, best practise and joint working. We have national objectives to meet as well as meeting the needs of our local and regional population.</a:t>
            </a:r>
          </a:p>
        </p:txBody>
      </p:sp>
      <p:sp>
        <p:nvSpPr>
          <p:cNvPr id="20" name="Rectangle 19">
            <a:extLst>
              <a:ext uri="{FF2B5EF4-FFF2-40B4-BE49-F238E27FC236}">
                <a16:creationId xmlns:a16="http://schemas.microsoft.com/office/drawing/2014/main" id="{F7A0D813-14FA-4623-BE29-5D1A61E51489}"/>
              </a:ext>
            </a:extLst>
          </p:cNvPr>
          <p:cNvSpPr/>
          <p:nvPr/>
        </p:nvSpPr>
        <p:spPr>
          <a:xfrm>
            <a:off x="6507987" y="1845163"/>
            <a:ext cx="2047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lumMod val="75000"/>
                  </a:srgbClr>
                </a:solidFill>
                <a:effectLst/>
                <a:uLnTx/>
                <a:uFillTx/>
                <a:latin typeface="Calibri" panose="020F0502020204030204" pitchFamily="34" charset="0"/>
                <a:ea typeface="+mn-ea"/>
                <a:cs typeface="Calibri" panose="020F0502020204030204" pitchFamily="34" charset="0"/>
              </a:rPr>
              <a:t>What does this mean?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21" name="Graphic 20" descr="World">
            <a:extLst>
              <a:ext uri="{FF2B5EF4-FFF2-40B4-BE49-F238E27FC236}">
                <a16:creationId xmlns:a16="http://schemas.microsoft.com/office/drawing/2014/main" id="{97DA26EE-FD8F-4A13-8F5E-66DB559C51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1620" y="106353"/>
            <a:ext cx="556997" cy="556997"/>
          </a:xfrm>
          <a:prstGeom prst="rect">
            <a:avLst/>
          </a:prstGeom>
        </p:spPr>
      </p:pic>
      <p:sp>
        <p:nvSpPr>
          <p:cNvPr id="22" name="TextBox 21">
            <a:extLst>
              <a:ext uri="{FF2B5EF4-FFF2-40B4-BE49-F238E27FC236}">
                <a16:creationId xmlns:a16="http://schemas.microsoft.com/office/drawing/2014/main" id="{5C37A135-AFAF-4701-9CC5-EF08D1B5AA4C}"/>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3</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23" name="Rectangle 22">
            <a:extLst>
              <a:ext uri="{FF2B5EF4-FFF2-40B4-BE49-F238E27FC236}">
                <a16:creationId xmlns:a16="http://schemas.microsoft.com/office/drawing/2014/main" id="{7927E24C-3457-4C11-8607-9332FB9F61E6}"/>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796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1A0ABD-6BCC-44A5-B0AB-29E0F5BA9735}"/>
              </a:ext>
            </a:extLst>
          </p:cNvPr>
          <p:cNvSpPr>
            <a:spLocks noGrp="1"/>
          </p:cNvSpPr>
          <p:nvPr>
            <p:ph type="sldNum" sz="quarter" idx="12"/>
          </p:nvPr>
        </p:nvSpPr>
        <p:spPr/>
        <p:txBody>
          <a:bodyPr/>
          <a:lstStyle/>
          <a:p>
            <a:fld id="{01898949-DBEE-42AF-93B8-E24DF2BBF04D}" type="slidenum">
              <a:rPr lang="en-GB" smtClean="0"/>
              <a:t>9</a:t>
            </a:fld>
            <a:endParaRPr lang="en-GB" dirty="0"/>
          </a:p>
        </p:txBody>
      </p:sp>
      <p:sp>
        <p:nvSpPr>
          <p:cNvPr id="5" name="TextBox 4">
            <a:extLst>
              <a:ext uri="{FF2B5EF4-FFF2-40B4-BE49-F238E27FC236}">
                <a16:creationId xmlns:a16="http://schemas.microsoft.com/office/drawing/2014/main" id="{E7D299C2-35B3-4C55-9D0B-C8CDAB7006C8}"/>
              </a:ext>
            </a:extLst>
          </p:cNvPr>
          <p:cNvSpPr txBox="1"/>
          <p:nvPr/>
        </p:nvSpPr>
        <p:spPr>
          <a:xfrm>
            <a:off x="801305" y="601326"/>
            <a:ext cx="10237518" cy="523220"/>
          </a:xfrm>
          <a:prstGeom prst="rect">
            <a:avLst/>
          </a:prstGeom>
          <a:solidFill>
            <a:schemeClr val="accent1">
              <a:lumMod val="75000"/>
            </a:schemeClr>
          </a:solidFill>
        </p:spPr>
        <p:txBody>
          <a:bodyPr wrap="square" rtlCol="0">
            <a:spAutoFit/>
          </a:bodyPr>
          <a:lstStyle/>
          <a:p>
            <a:r>
              <a:rPr lang="en-GB" sz="1400" dirty="0">
                <a:solidFill>
                  <a:schemeClr val="bg1"/>
                </a:solidFill>
                <a:latin typeface="Calibri" panose="020F0502020204030204" pitchFamily="34" charset="0"/>
                <a:cs typeface="Calibri" panose="020F0502020204030204" pitchFamily="34" charset="0"/>
              </a:rPr>
              <a:t>Digital and data transformation – we will improve the experience of staff and service users by implementing digital solutions which optimise existing practice, innovate new practice and enable effective decision making through excellent data and business intelligence</a:t>
            </a:r>
            <a:r>
              <a:rPr lang="en-GB" sz="1400" dirty="0">
                <a:solidFill>
                  <a:schemeClr val="bg1"/>
                </a:solidFill>
              </a:rPr>
              <a:t>.</a:t>
            </a:r>
          </a:p>
        </p:txBody>
      </p:sp>
      <p:pic>
        <p:nvPicPr>
          <p:cNvPr id="6" name="Picture 5">
            <a:extLst>
              <a:ext uri="{FF2B5EF4-FFF2-40B4-BE49-F238E27FC236}">
                <a16:creationId xmlns:a16="http://schemas.microsoft.com/office/drawing/2014/main" id="{54195699-A78B-4D19-9EB8-7EB1C75D6212}"/>
              </a:ext>
            </a:extLst>
          </p:cNvPr>
          <p:cNvPicPr>
            <a:picLocks noChangeAspect="1"/>
          </p:cNvPicPr>
          <p:nvPr/>
        </p:nvPicPr>
        <p:blipFill>
          <a:blip r:embed="rId3"/>
          <a:stretch>
            <a:fillRect/>
          </a:stretch>
        </p:blipFill>
        <p:spPr>
          <a:xfrm>
            <a:off x="459089" y="1621113"/>
            <a:ext cx="4310580" cy="4564697"/>
          </a:xfrm>
          <a:prstGeom prst="rect">
            <a:avLst/>
          </a:prstGeom>
        </p:spPr>
      </p:pic>
      <p:sp>
        <p:nvSpPr>
          <p:cNvPr id="30" name="TextBox 29">
            <a:extLst>
              <a:ext uri="{FF2B5EF4-FFF2-40B4-BE49-F238E27FC236}">
                <a16:creationId xmlns:a16="http://schemas.microsoft.com/office/drawing/2014/main" id="{FFBBF60E-3CC8-4224-93D9-C5D72862DB26}"/>
              </a:ext>
            </a:extLst>
          </p:cNvPr>
          <p:cNvSpPr txBox="1"/>
          <p:nvPr/>
        </p:nvSpPr>
        <p:spPr>
          <a:xfrm>
            <a:off x="1330812" y="1261949"/>
            <a:ext cx="2176594" cy="230832"/>
          </a:xfrm>
          <a:prstGeom prst="rect">
            <a:avLst/>
          </a:prstGeom>
          <a:noFill/>
        </p:spPr>
        <p:txBody>
          <a:bodyPr wrap="square" rtlCol="0">
            <a:spAutoFit/>
          </a:bodyPr>
          <a:lstStyle/>
          <a:p>
            <a:r>
              <a:rPr lang="en-GB" sz="900" dirty="0">
                <a:latin typeface="Calibri" panose="020F0502020204030204" pitchFamily="34" charset="0"/>
                <a:cs typeface="Calibri" panose="020F0502020204030204" pitchFamily="34" charset="0"/>
              </a:rPr>
              <a:t>Source: Solent NHS Strategy 2021 - 2026</a:t>
            </a:r>
          </a:p>
        </p:txBody>
      </p:sp>
      <p:sp>
        <p:nvSpPr>
          <p:cNvPr id="31" name="TextBox 30">
            <a:extLst>
              <a:ext uri="{FF2B5EF4-FFF2-40B4-BE49-F238E27FC236}">
                <a16:creationId xmlns:a16="http://schemas.microsoft.com/office/drawing/2014/main" id="{E68FE13F-1DE4-4BC8-A7F7-B67DFC07DC83}"/>
              </a:ext>
            </a:extLst>
          </p:cNvPr>
          <p:cNvSpPr txBox="1"/>
          <p:nvPr/>
        </p:nvSpPr>
        <p:spPr>
          <a:xfrm>
            <a:off x="801305" y="149242"/>
            <a:ext cx="6131340" cy="338554"/>
          </a:xfrm>
          <a:prstGeom prst="rect">
            <a:avLst/>
          </a:prstGeom>
          <a:solidFill>
            <a:schemeClr val="tx1">
              <a:lumMod val="65000"/>
              <a:lumOff val="35000"/>
            </a:schemeClr>
          </a:solidFill>
          <a:ln>
            <a:solidFill>
              <a:schemeClr val="tx1"/>
            </a:solidFill>
          </a:ln>
        </p:spPr>
        <p:txBody>
          <a:bodyPr wrap="square" rtlCol="0">
            <a:spAutoFit/>
          </a:bodyPr>
          <a:lstStyle/>
          <a:p>
            <a:r>
              <a:rPr lang="en-GB" sz="1600" dirty="0">
                <a:solidFill>
                  <a:schemeClr val="bg1"/>
                </a:solidFill>
              </a:rPr>
              <a:t>5 key Trust objectives mapped to 5 digital transformation journeys </a:t>
            </a:r>
          </a:p>
        </p:txBody>
      </p:sp>
      <p:sp>
        <p:nvSpPr>
          <p:cNvPr id="3" name="Arrow: Up-Down 2">
            <a:extLst>
              <a:ext uri="{FF2B5EF4-FFF2-40B4-BE49-F238E27FC236}">
                <a16:creationId xmlns:a16="http://schemas.microsoft.com/office/drawing/2014/main" id="{2B1EF84A-7208-4A74-BA4B-71460884D727}"/>
              </a:ext>
            </a:extLst>
          </p:cNvPr>
          <p:cNvSpPr/>
          <p:nvPr/>
        </p:nvSpPr>
        <p:spPr>
          <a:xfrm flipH="1">
            <a:off x="1330812" y="1175321"/>
            <a:ext cx="45719" cy="404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4558DAEE-10BC-4F17-85A7-E00F3D51B894}"/>
              </a:ext>
            </a:extLst>
          </p:cNvPr>
          <p:cNvSpPr txBox="1"/>
          <p:nvPr/>
        </p:nvSpPr>
        <p:spPr>
          <a:xfrm>
            <a:off x="168871" y="12750"/>
            <a:ext cx="715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66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rPr>
              <a:t>4</a:t>
            </a:r>
            <a:endParaRPr kumimoji="0" lang="en-GB" sz="4400" b="0" i="0" u="none" strike="noStrike" kern="1200" cap="none" spc="0" normalizeH="0" baseline="0" noProof="0" dirty="0">
              <a:ln>
                <a:noFill/>
              </a:ln>
              <a:solidFill>
                <a:srgbClr val="0078D4"/>
              </a:solidFill>
              <a:effectLst/>
              <a:uLnTx/>
              <a:uFillTx/>
              <a:latin typeface="Segoe UI Light" panose="020B0502040204020203" pitchFamily="34" charset="0"/>
              <a:ea typeface="+mn-ea"/>
              <a:cs typeface="Segoe UI Light" panose="020B0502040204020203" pitchFamily="34" charset="0"/>
            </a:endParaRPr>
          </a:p>
        </p:txBody>
      </p:sp>
      <p:sp>
        <p:nvSpPr>
          <p:cNvPr id="23" name="Rectangle 22">
            <a:extLst>
              <a:ext uri="{FF2B5EF4-FFF2-40B4-BE49-F238E27FC236}">
                <a16:creationId xmlns:a16="http://schemas.microsoft.com/office/drawing/2014/main" id="{FD684F5B-3866-4FFD-A27C-28BFAC72D7A5}"/>
              </a:ext>
            </a:extLst>
          </p:cNvPr>
          <p:cNvSpPr/>
          <p:nvPr/>
        </p:nvSpPr>
        <p:spPr>
          <a:xfrm>
            <a:off x="0" y="207761"/>
            <a:ext cx="228600" cy="717974"/>
          </a:xfrm>
          <a:prstGeom prst="rect">
            <a:avLst/>
          </a:prstGeom>
          <a:solidFill>
            <a:srgbClr val="0078D4"/>
          </a:solidFill>
          <a:ln>
            <a:noFill/>
          </a:ln>
          <a:effectLst>
            <a:innerShdw dist="508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4" name="Arrow: Pentagon 23">
            <a:extLst>
              <a:ext uri="{FF2B5EF4-FFF2-40B4-BE49-F238E27FC236}">
                <a16:creationId xmlns:a16="http://schemas.microsoft.com/office/drawing/2014/main" id="{74D5ABB0-906B-423C-B8E3-DD21B8A01CFA}"/>
              </a:ext>
            </a:extLst>
          </p:cNvPr>
          <p:cNvSpPr/>
          <p:nvPr/>
        </p:nvSpPr>
        <p:spPr>
          <a:xfrm>
            <a:off x="6212705" y="2225962"/>
            <a:ext cx="4826118" cy="58084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1B6E6"/>
                </a:solidFill>
                <a:effectLst/>
                <a:uLnTx/>
                <a:uFillTx/>
                <a:latin typeface="Calibri" panose="020F0502020204030204" pitchFamily="34" charset="0"/>
                <a:ea typeface="+mn-ea"/>
                <a:cs typeface="Calibri" panose="020F0502020204030204" pitchFamily="34" charset="0"/>
              </a:rPr>
              <a:t>Information Journey</a:t>
            </a:r>
          </a:p>
        </p:txBody>
      </p:sp>
      <p:sp>
        <p:nvSpPr>
          <p:cNvPr id="25" name="Arrow: Pentagon 24">
            <a:extLst>
              <a:ext uri="{FF2B5EF4-FFF2-40B4-BE49-F238E27FC236}">
                <a16:creationId xmlns:a16="http://schemas.microsoft.com/office/drawing/2014/main" id="{B404F44C-2289-4D0C-9D5F-BAA7AEE3F8E5}"/>
              </a:ext>
            </a:extLst>
          </p:cNvPr>
          <p:cNvSpPr/>
          <p:nvPr/>
        </p:nvSpPr>
        <p:spPr>
          <a:xfrm>
            <a:off x="6212709" y="3026062"/>
            <a:ext cx="4826118" cy="580840"/>
          </a:xfrm>
          <a:prstGeom prst="homePlate">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Efficiency Journey</a:t>
            </a:r>
          </a:p>
        </p:txBody>
      </p:sp>
      <p:sp>
        <p:nvSpPr>
          <p:cNvPr id="26" name="Arrow: Pentagon 25">
            <a:extLst>
              <a:ext uri="{FF2B5EF4-FFF2-40B4-BE49-F238E27FC236}">
                <a16:creationId xmlns:a16="http://schemas.microsoft.com/office/drawing/2014/main" id="{51D01BC8-B5E0-461B-BD4D-AE76335B2079}"/>
              </a:ext>
            </a:extLst>
          </p:cNvPr>
          <p:cNvSpPr/>
          <p:nvPr/>
        </p:nvSpPr>
        <p:spPr>
          <a:xfrm>
            <a:off x="6212706" y="3826162"/>
            <a:ext cx="4826118" cy="580840"/>
          </a:xfrm>
          <a:prstGeom prst="homePlate">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Service User Focus Journey</a:t>
            </a:r>
          </a:p>
        </p:txBody>
      </p:sp>
      <p:sp>
        <p:nvSpPr>
          <p:cNvPr id="27" name="Arrow: Pentagon 26">
            <a:extLst>
              <a:ext uri="{FF2B5EF4-FFF2-40B4-BE49-F238E27FC236}">
                <a16:creationId xmlns:a16="http://schemas.microsoft.com/office/drawing/2014/main" id="{7367E20A-0CF4-4164-839F-7F8C8C30E9F4}"/>
              </a:ext>
            </a:extLst>
          </p:cNvPr>
          <p:cNvSpPr/>
          <p:nvPr/>
        </p:nvSpPr>
        <p:spPr>
          <a:xfrm>
            <a:off x="6212707" y="4626262"/>
            <a:ext cx="4826118" cy="58084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1B6E6"/>
                </a:solidFill>
                <a:effectLst/>
                <a:uLnTx/>
                <a:uFillTx/>
                <a:latin typeface="Calibri" panose="020F0502020204030204" pitchFamily="34" charset="0"/>
                <a:ea typeface="+mn-ea"/>
                <a:cs typeface="Calibri" panose="020F0502020204030204" pitchFamily="34" charset="0"/>
              </a:rPr>
              <a:t>Workforce Journey</a:t>
            </a:r>
          </a:p>
        </p:txBody>
      </p:sp>
      <p:sp>
        <p:nvSpPr>
          <p:cNvPr id="28" name="Arrow: Pentagon 27">
            <a:extLst>
              <a:ext uri="{FF2B5EF4-FFF2-40B4-BE49-F238E27FC236}">
                <a16:creationId xmlns:a16="http://schemas.microsoft.com/office/drawing/2014/main" id="{536441FE-6EB9-45EA-B6EB-27D891CE76F3}"/>
              </a:ext>
            </a:extLst>
          </p:cNvPr>
          <p:cNvSpPr/>
          <p:nvPr/>
        </p:nvSpPr>
        <p:spPr>
          <a:xfrm>
            <a:off x="6212708" y="5426362"/>
            <a:ext cx="4826118" cy="58084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System Integration Journey</a:t>
            </a:r>
          </a:p>
        </p:txBody>
      </p:sp>
      <p:pic>
        <p:nvPicPr>
          <p:cNvPr id="29" name="Graphic 28" descr="Bar graph with upward trend">
            <a:extLst>
              <a:ext uri="{FF2B5EF4-FFF2-40B4-BE49-F238E27FC236}">
                <a16:creationId xmlns:a16="http://schemas.microsoft.com/office/drawing/2014/main" id="{D209BDD8-B1AA-4343-A4EF-9DE4E4E497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0439" y="2301922"/>
            <a:ext cx="428921" cy="428921"/>
          </a:xfrm>
          <a:prstGeom prst="rect">
            <a:avLst/>
          </a:prstGeom>
        </p:spPr>
      </p:pic>
      <p:pic>
        <p:nvPicPr>
          <p:cNvPr id="32" name="Graphic 31" descr="Stopwatch">
            <a:extLst>
              <a:ext uri="{FF2B5EF4-FFF2-40B4-BE49-F238E27FC236}">
                <a16:creationId xmlns:a16="http://schemas.microsoft.com/office/drawing/2014/main" id="{77F52DCD-D9EB-48FF-900A-76504144A7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8474" y="3067961"/>
            <a:ext cx="497039" cy="497039"/>
          </a:xfrm>
          <a:prstGeom prst="rect">
            <a:avLst/>
          </a:prstGeom>
        </p:spPr>
      </p:pic>
      <p:pic>
        <p:nvPicPr>
          <p:cNvPr id="33" name="Graphic 32" descr="Group success">
            <a:extLst>
              <a:ext uri="{FF2B5EF4-FFF2-40B4-BE49-F238E27FC236}">
                <a16:creationId xmlns:a16="http://schemas.microsoft.com/office/drawing/2014/main" id="{C382D320-74D8-45B8-A42C-650D421EAC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38474" y="4685247"/>
            <a:ext cx="521855" cy="521855"/>
          </a:xfrm>
          <a:prstGeom prst="rect">
            <a:avLst/>
          </a:prstGeom>
        </p:spPr>
      </p:pic>
      <p:pic>
        <p:nvPicPr>
          <p:cNvPr id="34" name="Graphic 33" descr="World">
            <a:extLst>
              <a:ext uri="{FF2B5EF4-FFF2-40B4-BE49-F238E27FC236}">
                <a16:creationId xmlns:a16="http://schemas.microsoft.com/office/drawing/2014/main" id="{117025D1-6634-43BA-A132-3D7CD7F14A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96911" y="5426362"/>
            <a:ext cx="556997" cy="556997"/>
          </a:xfrm>
          <a:prstGeom prst="rect">
            <a:avLst/>
          </a:prstGeom>
        </p:spPr>
      </p:pic>
      <p:pic>
        <p:nvPicPr>
          <p:cNvPr id="35" name="Graphic 34" descr="School girl">
            <a:extLst>
              <a:ext uri="{FF2B5EF4-FFF2-40B4-BE49-F238E27FC236}">
                <a16:creationId xmlns:a16="http://schemas.microsoft.com/office/drawing/2014/main" id="{B6367A6E-0C2E-4C9F-96BB-DAA7948B74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29291" y="3905740"/>
            <a:ext cx="394589" cy="394589"/>
          </a:xfrm>
          <a:prstGeom prst="rect">
            <a:avLst/>
          </a:prstGeom>
        </p:spPr>
      </p:pic>
      <p:pic>
        <p:nvPicPr>
          <p:cNvPr id="36" name="Graphic 35" descr="School boy">
            <a:extLst>
              <a:ext uri="{FF2B5EF4-FFF2-40B4-BE49-F238E27FC236}">
                <a16:creationId xmlns:a16="http://schemas.microsoft.com/office/drawing/2014/main" id="{1EFBE3FF-E834-41F8-AB96-41AAA28D947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65740" y="3908992"/>
            <a:ext cx="394589" cy="394589"/>
          </a:xfrm>
          <a:prstGeom prst="rect">
            <a:avLst/>
          </a:prstGeom>
        </p:spPr>
      </p:pic>
      <p:sp>
        <p:nvSpPr>
          <p:cNvPr id="37" name="Arrow: Chevron 36">
            <a:extLst>
              <a:ext uri="{FF2B5EF4-FFF2-40B4-BE49-F238E27FC236}">
                <a16:creationId xmlns:a16="http://schemas.microsoft.com/office/drawing/2014/main" id="{9584D00B-1D62-4861-89A6-2517F20C6419}"/>
              </a:ext>
            </a:extLst>
          </p:cNvPr>
          <p:cNvSpPr/>
          <p:nvPr/>
        </p:nvSpPr>
        <p:spPr>
          <a:xfrm>
            <a:off x="5326072" y="2301922"/>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Arrow: Chevron 37">
            <a:extLst>
              <a:ext uri="{FF2B5EF4-FFF2-40B4-BE49-F238E27FC236}">
                <a16:creationId xmlns:a16="http://schemas.microsoft.com/office/drawing/2014/main" id="{257A1AA6-A510-4965-9F5F-59F334793724}"/>
              </a:ext>
            </a:extLst>
          </p:cNvPr>
          <p:cNvSpPr/>
          <p:nvPr/>
        </p:nvSpPr>
        <p:spPr>
          <a:xfrm>
            <a:off x="5318035" y="3102022"/>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Arrow: Chevron 38">
            <a:extLst>
              <a:ext uri="{FF2B5EF4-FFF2-40B4-BE49-F238E27FC236}">
                <a16:creationId xmlns:a16="http://schemas.microsoft.com/office/drawing/2014/main" id="{E323B077-DF6B-4219-B976-A671369A3FFF}"/>
              </a:ext>
            </a:extLst>
          </p:cNvPr>
          <p:cNvSpPr/>
          <p:nvPr/>
        </p:nvSpPr>
        <p:spPr>
          <a:xfrm>
            <a:off x="5326071" y="3907405"/>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Arrow: Chevron 39">
            <a:extLst>
              <a:ext uri="{FF2B5EF4-FFF2-40B4-BE49-F238E27FC236}">
                <a16:creationId xmlns:a16="http://schemas.microsoft.com/office/drawing/2014/main" id="{A0D3602F-C372-4E53-96C7-F829AC33BA91}"/>
              </a:ext>
            </a:extLst>
          </p:cNvPr>
          <p:cNvSpPr/>
          <p:nvPr/>
        </p:nvSpPr>
        <p:spPr>
          <a:xfrm>
            <a:off x="5326071" y="4702222"/>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Arrow: Chevron 40">
            <a:extLst>
              <a:ext uri="{FF2B5EF4-FFF2-40B4-BE49-F238E27FC236}">
                <a16:creationId xmlns:a16="http://schemas.microsoft.com/office/drawing/2014/main" id="{99316386-8C50-47B8-94F6-F61336BF106F}"/>
              </a:ext>
            </a:extLst>
          </p:cNvPr>
          <p:cNvSpPr/>
          <p:nvPr/>
        </p:nvSpPr>
        <p:spPr>
          <a:xfrm>
            <a:off x="5326072" y="5502322"/>
            <a:ext cx="203199" cy="425279"/>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421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theme/theme1.xml><?xml version="1.0" encoding="utf-8"?>
<a:theme xmlns:a="http://schemas.openxmlformats.org/drawingml/2006/main" name="2_Office Theme">
  <a:themeElements>
    <a:clrScheme name="NHS">
      <a:dk1>
        <a:sysClr val="windowText" lastClr="000000"/>
      </a:dk1>
      <a:lt1>
        <a:sysClr val="window" lastClr="FFFFFF"/>
      </a:lt1>
      <a:dk2>
        <a:srgbClr val="44546A"/>
      </a:dk2>
      <a:lt2>
        <a:srgbClr val="E7E6E6"/>
      </a:lt2>
      <a:accent1>
        <a:srgbClr val="005EB8"/>
      </a:accent1>
      <a:accent2>
        <a:srgbClr val="41B6E6"/>
      </a:accent2>
      <a:accent3>
        <a:srgbClr val="AE2573"/>
      </a:accent3>
      <a:accent4>
        <a:srgbClr val="00A4A3"/>
      </a:accent4>
      <a:accent5>
        <a:srgbClr val="330072"/>
      </a:accent5>
      <a:accent6>
        <a:srgbClr val="FFB81C"/>
      </a:accent6>
      <a:hlink>
        <a:srgbClr val="0563C1"/>
      </a:hlink>
      <a:folHlink>
        <a:srgbClr val="954F72"/>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ent NHS Template v1" id="{B2DAC0E1-F0BA-4603-A688-4D6244D880BA}" vid="{D8B4BD8B-6CEB-43F0-A435-07CAAFA7A0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38A1955D2D54E85F76A6D65DDA914" ma:contentTypeVersion="12" ma:contentTypeDescription="Create a new document." ma:contentTypeScope="" ma:versionID="c65dc3c90c719eb04df6eb5ff0c47bcf">
  <xsd:schema xmlns:xsd="http://www.w3.org/2001/XMLSchema" xmlns:xs="http://www.w3.org/2001/XMLSchema" xmlns:p="http://schemas.microsoft.com/office/2006/metadata/properties" xmlns:ns2="94be89ff-7fab-4103-ae26-3b28181a450a" xmlns:ns3="2f9f94f5-8db3-4268-a5e2-edb1228c80df" targetNamespace="http://schemas.microsoft.com/office/2006/metadata/properties" ma:root="true" ma:fieldsID="d0e9a01f954c0d77d0e708df5716a3e9" ns2:_="" ns3:_="">
    <xsd:import namespace="94be89ff-7fab-4103-ae26-3b28181a450a"/>
    <xsd:import namespace="2f9f94f5-8db3-4268-a5e2-edb1228c80d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e89ff-7fab-4103-ae26-3b28181a45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79c7c64-2e38-4f15-840f-64cbc7d284a5}" ma:internalName="TaxCatchAll" ma:showField="CatchAllData" ma:web="94be89ff-7fab-4103-ae26-3b28181a45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9f94f5-8db3-4268-a5e2-edb1228c80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3f86b8-64d4-4c45-a345-3dedbc32dd6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4be89ff-7fab-4103-ae26-3b28181a450a">
      <UserInfo>
        <DisplayName/>
        <AccountId xsi:nil="true"/>
        <AccountType/>
      </UserInfo>
    </SharedWithUsers>
    <lcf76f155ced4ddcb4097134ff3c332f xmlns="2f9f94f5-8db3-4268-a5e2-edb1228c80df">
      <Terms xmlns="http://schemas.microsoft.com/office/infopath/2007/PartnerControls"/>
    </lcf76f155ced4ddcb4097134ff3c332f>
    <TaxCatchAll xmlns="94be89ff-7fab-4103-ae26-3b28181a450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2104F2-9046-47F6-911A-1931D7FD75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e89ff-7fab-4103-ae26-3b28181a450a"/>
    <ds:schemaRef ds:uri="2f9f94f5-8db3-4268-a5e2-edb1228c8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E09A1E-EBBA-4B01-B85C-AA25ED395E32}">
  <ds:schemaRefs>
    <ds:schemaRef ds:uri="http://schemas.openxmlformats.org/package/2006/metadata/core-properties"/>
    <ds:schemaRef ds:uri="http://schemas.microsoft.com/office/2006/documentManagement/types"/>
    <ds:schemaRef ds:uri="http://purl.org/dc/dcmitype/"/>
    <ds:schemaRef ds:uri="94be89ff-7fab-4103-ae26-3b28181a450a"/>
    <ds:schemaRef ds:uri="http://schemas.microsoft.com/office/2006/metadata/properties"/>
    <ds:schemaRef ds:uri="http://purl.org/dc/elements/1.1/"/>
    <ds:schemaRef ds:uri="http://www.w3.org/XML/1998/namespace"/>
    <ds:schemaRef ds:uri="http://schemas.microsoft.com/office/infopath/2007/PartnerControls"/>
    <ds:schemaRef ds:uri="2f9f94f5-8db3-4268-a5e2-edb1228c80df"/>
    <ds:schemaRef ds:uri="http://purl.org/dc/terms/"/>
  </ds:schemaRefs>
</ds:datastoreItem>
</file>

<file path=customXml/itemProps3.xml><?xml version="1.0" encoding="utf-8"?>
<ds:datastoreItem xmlns:ds="http://schemas.openxmlformats.org/officeDocument/2006/customXml" ds:itemID="{E58B6868-2A5A-485C-A425-AFE44432D1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TotalTime>
  <Words>3851</Words>
  <Application>Microsoft Office PowerPoint</Application>
  <PresentationFormat>Widescreen</PresentationFormat>
  <Paragraphs>452</Paragraphs>
  <Slides>20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Segoe UI</vt:lpstr>
      <vt:lpstr>Segoe UI Light</vt:lpstr>
      <vt:lpstr>Times New Roman</vt:lpstr>
      <vt:lpstr>Wingdings</vt:lpstr>
      <vt:lpstr>2_Office Theme</vt:lpstr>
      <vt:lpstr>Office Theme</vt:lpstr>
      <vt:lpstr>Solent Digital Strategy</vt:lpstr>
      <vt:lpstr>Contents</vt:lpstr>
      <vt:lpstr>Introduction</vt:lpstr>
      <vt:lpstr>Why do we need a digital strategy?</vt:lpstr>
      <vt:lpstr>New IT Service &amp; 5 Transformation Journeys</vt:lpstr>
      <vt:lpstr>PowerPoint Presentation</vt:lpstr>
      <vt:lpstr>PowerPoint Presentation</vt:lpstr>
      <vt:lpstr>PowerPoint Presentation</vt:lpstr>
      <vt:lpstr>PowerPoint Presentation</vt:lpstr>
      <vt:lpstr>How This Strategy Has Been Developed</vt:lpstr>
      <vt:lpstr>Regional and National Context</vt:lpstr>
      <vt:lpstr>How We’ll Deliver The Strategy</vt:lpstr>
      <vt:lpstr>Appendices</vt:lpstr>
      <vt:lpstr>Regional and National Context</vt:lpstr>
      <vt:lpstr>Where We Are Now</vt:lpstr>
      <vt:lpstr>Harnessing Innovation – Digital Prioritisation Group</vt:lpstr>
      <vt:lpstr>PowerPoint Presentation</vt:lpstr>
      <vt:lpstr>Roadmap on a page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Solent Digital Strategy</dc:title>
  <dc:creator>Docherty, Stephen - Digital Consultant</dc:creator>
  <cp:lastModifiedBy>Naylor, Em - Digital Solutions Development Officer</cp:lastModifiedBy>
  <cp:revision>8</cp:revision>
  <dcterms:created xsi:type="dcterms:W3CDTF">2021-12-14T17:29:33Z</dcterms:created>
  <dcterms:modified xsi:type="dcterms:W3CDTF">2023-11-15T10:16:54Z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0x01010085F38A1955D2D54E85F76A6D65DDA914</vt:lpwstr>
  </property>
  <property fmtid="{D5CDD505-2E9C-101B-9397-08002B2CF9AE}" pid="3" name="Order">
    <vt:r8>799000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SIP_Label_cb4100ce-f04e-4b80-a326-08c9f28b8c4d_Enabled">
    <vt:lpwstr>true</vt:lpwstr>
  </property>
  <property fmtid="{D5CDD505-2E9C-101B-9397-08002B2CF9AE}" pid="8" name="MSIP_Label_cb4100ce-f04e-4b80-a326-08c9f28b8c4d_SetDate">
    <vt:lpwstr>2023-05-11T12:32:01Z</vt:lpwstr>
  </property>
  <property fmtid="{D5CDD505-2E9C-101B-9397-08002B2CF9AE}" pid="9" name="MSIP_Label_cb4100ce-f04e-4b80-a326-08c9f28b8c4d_Method">
    <vt:lpwstr>Standard</vt:lpwstr>
  </property>
  <property fmtid="{D5CDD505-2E9C-101B-9397-08002B2CF9AE}" pid="10" name="MSIP_Label_cb4100ce-f04e-4b80-a326-08c9f28b8c4d_Name">
    <vt:lpwstr>Trustwide - default label</vt:lpwstr>
  </property>
  <property fmtid="{D5CDD505-2E9C-101B-9397-08002B2CF9AE}" pid="11" name="MSIP_Label_cb4100ce-f04e-4b80-a326-08c9f28b8c4d_SiteId">
    <vt:lpwstr>41321cc1-ecb9-467c-b0d5-854644d94e3b</vt:lpwstr>
  </property>
  <property fmtid="{D5CDD505-2E9C-101B-9397-08002B2CF9AE}" pid="12" name="MSIP_Label_cb4100ce-f04e-4b80-a326-08c9f28b8c4d_ActionId">
    <vt:lpwstr>c02cd3d7-171d-46c3-8ab7-c7dddb835a48</vt:lpwstr>
  </property>
  <property fmtid="{D5CDD505-2E9C-101B-9397-08002B2CF9AE}" pid="13" name="MSIP_Label_cb4100ce-f04e-4b80-a326-08c9f28b8c4d_ContentBits">
    <vt:lpwstr>0</vt:lpwstr>
  </property>
  <property fmtid="{D5CDD505-2E9C-101B-9397-08002B2CF9AE}" pid="14" name="MediaServiceImageTags">
    <vt:lpwstr/>
  </property>
</Properties>
</file>