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39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A6651-595E-4EE4-8FE6-640C0017C4B0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F0D9F-D256-42A7-9946-2C1B65AE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776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3513-4378-4D43-BD9C-944E9324D281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7010F-9345-48DF-B142-44435A52F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445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3513-4378-4D43-BD9C-944E9324D281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7010F-9345-48DF-B142-44435A52F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441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3513-4378-4D43-BD9C-944E9324D281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7010F-9345-48DF-B142-44435A52F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34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3513-4378-4D43-BD9C-944E9324D281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7010F-9345-48DF-B142-44435A52F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88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3513-4378-4D43-BD9C-944E9324D281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7010F-9345-48DF-B142-44435A52F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014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3513-4378-4D43-BD9C-944E9324D281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7010F-9345-48DF-B142-44435A52F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694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3513-4378-4D43-BD9C-944E9324D281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7010F-9345-48DF-B142-44435A52F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395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3513-4378-4D43-BD9C-944E9324D281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7010F-9345-48DF-B142-44435A52F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60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3513-4378-4D43-BD9C-944E9324D281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7010F-9345-48DF-B142-44435A52F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668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3513-4378-4D43-BD9C-944E9324D281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7010F-9345-48DF-B142-44435A52F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605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3513-4378-4D43-BD9C-944E9324D281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7010F-9345-48DF-B142-44435A52F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917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A3513-4378-4D43-BD9C-944E9324D281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7010F-9345-48DF-B142-44435A52F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380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/>
          <p:cNvSpPr/>
          <p:nvPr/>
        </p:nvSpPr>
        <p:spPr>
          <a:xfrm>
            <a:off x="218975" y="260560"/>
            <a:ext cx="1202440" cy="720100"/>
          </a:xfrm>
          <a:prstGeom prst="flowChartAlternateProcess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Arial Rounded MT Bold" pitchFamily="34" charset="0"/>
              </a:rPr>
              <a:t>Choking</a:t>
            </a:r>
          </a:p>
          <a:p>
            <a:pPr algn="ctr"/>
            <a:r>
              <a:rPr lang="en-GB" sz="1100" dirty="0">
                <a:latin typeface="Arial Rounded MT Bold" pitchFamily="34" charset="0"/>
              </a:rPr>
              <a:t>(airway blocked)</a:t>
            </a:r>
          </a:p>
        </p:txBody>
      </p:sp>
      <p:sp>
        <p:nvSpPr>
          <p:cNvPr id="6" name="Flowchart: Alternate Process 5"/>
          <p:cNvSpPr/>
          <p:nvPr/>
        </p:nvSpPr>
        <p:spPr>
          <a:xfrm>
            <a:off x="1691600" y="260560"/>
            <a:ext cx="1202440" cy="926988"/>
          </a:xfrm>
          <a:prstGeom prst="flowChartAlternateProcess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Arial Rounded MT Bold" pitchFamily="34" charset="0"/>
              </a:rPr>
              <a:t>Recurrent chest infections;</a:t>
            </a:r>
          </a:p>
          <a:p>
            <a:pPr algn="ctr"/>
            <a:r>
              <a:rPr lang="en-GB" sz="1100" dirty="0">
                <a:latin typeface="Arial Rounded MT Bold" pitchFamily="34" charset="0"/>
              </a:rPr>
              <a:t>suspected aspiration</a:t>
            </a:r>
          </a:p>
        </p:txBody>
      </p:sp>
      <p:sp>
        <p:nvSpPr>
          <p:cNvPr id="7" name="Flowchart: Alternate Process 6"/>
          <p:cNvSpPr/>
          <p:nvPr/>
        </p:nvSpPr>
        <p:spPr>
          <a:xfrm>
            <a:off x="3153530" y="290664"/>
            <a:ext cx="1202440" cy="720100"/>
          </a:xfrm>
          <a:prstGeom prst="flowChartAlternateProcess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Arial Rounded MT Bold" pitchFamily="34" charset="0"/>
              </a:rPr>
              <a:t>Recurrent</a:t>
            </a:r>
          </a:p>
          <a:p>
            <a:pPr algn="ctr"/>
            <a:r>
              <a:rPr lang="en-GB" sz="1100" dirty="0">
                <a:latin typeface="Arial Rounded MT Bold" pitchFamily="34" charset="0"/>
              </a:rPr>
              <a:t>coughing on food/ fluids</a:t>
            </a:r>
          </a:p>
        </p:txBody>
      </p:sp>
      <p:sp>
        <p:nvSpPr>
          <p:cNvPr id="8" name="Flowchart: Alternate Process 7"/>
          <p:cNvSpPr/>
          <p:nvPr/>
        </p:nvSpPr>
        <p:spPr>
          <a:xfrm>
            <a:off x="6136844" y="332570"/>
            <a:ext cx="1202440" cy="720100"/>
          </a:xfrm>
          <a:prstGeom prst="flowChartAlternateProcess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Arial Rounded MT Bold" pitchFamily="34" charset="0"/>
              </a:rPr>
              <a:t>Reduced oral intake and/or weight loss </a:t>
            </a:r>
          </a:p>
        </p:txBody>
      </p:sp>
      <p:sp>
        <p:nvSpPr>
          <p:cNvPr id="9" name="Flowchart: Alternate Process 8"/>
          <p:cNvSpPr/>
          <p:nvPr/>
        </p:nvSpPr>
        <p:spPr>
          <a:xfrm>
            <a:off x="7618150" y="290663"/>
            <a:ext cx="1202440" cy="1006577"/>
          </a:xfrm>
          <a:prstGeom prst="flowChartAlternateProcess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Arial Rounded MT Bold" pitchFamily="34" charset="0"/>
              </a:rPr>
              <a:t>Mouth holding/ spitting out/ stopped eating 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3394482" y="1410127"/>
            <a:ext cx="1991140" cy="570665"/>
          </a:xfrm>
          <a:prstGeom prst="flowChartProcess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latin typeface="Arial Rounded MT Bold" pitchFamily="34" charset="0"/>
            </a:endParaRPr>
          </a:p>
          <a:p>
            <a:pPr algn="ctr"/>
            <a:endParaRPr lang="en-GB" sz="1100" dirty="0">
              <a:latin typeface="Arial Rounded MT Bold" pitchFamily="34" charset="0"/>
            </a:endParaRPr>
          </a:p>
          <a:p>
            <a:pPr algn="ctr"/>
            <a:r>
              <a:rPr lang="en-GB" sz="1100" dirty="0">
                <a:latin typeface="Arial Rounded MT Bold" pitchFamily="34" charset="0"/>
              </a:rPr>
              <a:t>Complete </a:t>
            </a:r>
            <a:r>
              <a:rPr lang="en-GB" sz="1100" i="1" dirty="0">
                <a:latin typeface="Arial Rounded MT Bold" pitchFamily="34" charset="0"/>
              </a:rPr>
              <a:t>Managing Dysphagia Checklist</a:t>
            </a:r>
          </a:p>
          <a:p>
            <a:pPr algn="ctr"/>
            <a:endParaRPr lang="en-GB" sz="1200" b="1" dirty="0">
              <a:latin typeface="Arial Rounded MT Bold" pitchFamily="34" charset="0"/>
            </a:endParaRPr>
          </a:p>
          <a:p>
            <a:pPr algn="ctr"/>
            <a:endParaRPr lang="en-GB" sz="1100" dirty="0">
              <a:latin typeface="Arial Rounded MT Bold" pitchFamily="34" charset="0"/>
            </a:endParaRPr>
          </a:p>
        </p:txBody>
      </p:sp>
      <p:sp>
        <p:nvSpPr>
          <p:cNvPr id="12" name="Flowchart: Preparation 11"/>
          <p:cNvSpPr/>
          <p:nvPr/>
        </p:nvSpPr>
        <p:spPr>
          <a:xfrm>
            <a:off x="7020340" y="1772770"/>
            <a:ext cx="2043800" cy="1197190"/>
          </a:xfrm>
          <a:prstGeom prst="flowChartPreparation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Arial Rounded MT Bold" pitchFamily="34" charset="0"/>
              </a:rPr>
              <a:t>Follow</a:t>
            </a:r>
          </a:p>
          <a:p>
            <a:pPr algn="ctr"/>
            <a:r>
              <a:rPr lang="en-GB" sz="1100" i="1" dirty="0">
                <a:latin typeface="Arial Rounded MT Bold" pitchFamily="34" charset="0"/>
              </a:rPr>
              <a:t>Feeding Safely Routines </a:t>
            </a:r>
            <a:r>
              <a:rPr lang="en-GB" sz="1100" dirty="0">
                <a:latin typeface="Arial Rounded MT Bold" pitchFamily="34" charset="0"/>
              </a:rPr>
              <a:t>and</a:t>
            </a:r>
          </a:p>
          <a:p>
            <a:pPr algn="ctr"/>
            <a:r>
              <a:rPr lang="en-GB" sz="1100" i="1" dirty="0">
                <a:latin typeface="Arial Rounded MT Bold" pitchFamily="34" charset="0"/>
              </a:rPr>
              <a:t>Advice for Challenging Behaviour</a:t>
            </a:r>
          </a:p>
        </p:txBody>
      </p:sp>
      <p:sp>
        <p:nvSpPr>
          <p:cNvPr id="13" name="Flowchart: Preparation 12"/>
          <p:cNvSpPr/>
          <p:nvPr/>
        </p:nvSpPr>
        <p:spPr>
          <a:xfrm>
            <a:off x="107380" y="3320985"/>
            <a:ext cx="1494422" cy="873695"/>
          </a:xfrm>
          <a:prstGeom prst="flowChartPreparation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Arial Rounded MT Bold" pitchFamily="34" charset="0"/>
              </a:rPr>
              <a:t>Risk identified?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20195" y="4545105"/>
            <a:ext cx="4042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Arial Rounded MT Bold" pitchFamily="34" charset="0"/>
              </a:rPr>
              <a:t>NO</a:t>
            </a:r>
          </a:p>
        </p:txBody>
      </p:sp>
      <p:sp>
        <p:nvSpPr>
          <p:cNvPr id="33" name="Flowchart: Data 32"/>
          <p:cNvSpPr/>
          <p:nvPr/>
        </p:nvSpPr>
        <p:spPr>
          <a:xfrm>
            <a:off x="3622729" y="4085499"/>
            <a:ext cx="1634500" cy="612648"/>
          </a:xfrm>
          <a:prstGeom prst="flowChartInputOutpu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Arial Rounded MT Bold" pitchFamily="34" charset="0"/>
              </a:rPr>
              <a:t>Has the problem resolved ?</a:t>
            </a:r>
          </a:p>
        </p:txBody>
      </p:sp>
      <p:sp>
        <p:nvSpPr>
          <p:cNvPr id="48" name="Flowchart: Alternate Process 47"/>
          <p:cNvSpPr/>
          <p:nvPr/>
        </p:nvSpPr>
        <p:spPr>
          <a:xfrm>
            <a:off x="2915770" y="5085230"/>
            <a:ext cx="1202440" cy="720100"/>
          </a:xfrm>
          <a:prstGeom prst="flowChartAlternateProcess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Arial Rounded MT Bold" pitchFamily="34" charset="0"/>
              </a:rPr>
              <a:t>Refer to SLT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274230" y="4719135"/>
            <a:ext cx="4042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Arial Rounded MT Bold" pitchFamily="34" charset="0"/>
              </a:rPr>
              <a:t>NO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932050" y="4679600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Arial Rounded MT Bold" pitchFamily="34" charset="0"/>
              </a:rPr>
              <a:t>YES</a:t>
            </a:r>
          </a:p>
        </p:txBody>
      </p:sp>
      <p:sp>
        <p:nvSpPr>
          <p:cNvPr id="31" name="Flowchart: Preparation 30"/>
          <p:cNvSpPr/>
          <p:nvPr/>
        </p:nvSpPr>
        <p:spPr>
          <a:xfrm>
            <a:off x="7210088" y="3429000"/>
            <a:ext cx="1754522" cy="1152160"/>
          </a:xfrm>
          <a:prstGeom prst="flowChartPreparation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Arial Rounded MT Bold" pitchFamily="34" charset="0"/>
              </a:rPr>
              <a:t>Complete </a:t>
            </a:r>
            <a:r>
              <a:rPr lang="en-GB" sz="1100" i="1" dirty="0">
                <a:latin typeface="Arial Rounded MT Bold" pitchFamily="34" charset="0"/>
              </a:rPr>
              <a:t>Managing Dysphagia Checklist</a:t>
            </a:r>
          </a:p>
        </p:txBody>
      </p:sp>
      <p:sp>
        <p:nvSpPr>
          <p:cNvPr id="36" name="Flowchart: Alternate Process 35"/>
          <p:cNvSpPr/>
          <p:nvPr/>
        </p:nvSpPr>
        <p:spPr>
          <a:xfrm>
            <a:off x="4644010" y="5085230"/>
            <a:ext cx="1202440" cy="720100"/>
          </a:xfrm>
          <a:prstGeom prst="flowChartAlternate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Arial Rounded MT Bold" pitchFamily="34" charset="0"/>
              </a:rPr>
              <a:t>No need to refer to SLT</a:t>
            </a:r>
          </a:p>
        </p:txBody>
      </p:sp>
      <p:sp>
        <p:nvSpPr>
          <p:cNvPr id="41" name="Flowchart: Alternate Process 40"/>
          <p:cNvSpPr/>
          <p:nvPr/>
        </p:nvSpPr>
        <p:spPr>
          <a:xfrm>
            <a:off x="287767" y="5086021"/>
            <a:ext cx="1202440" cy="720100"/>
          </a:xfrm>
          <a:prstGeom prst="flowChartAlternate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Arial Rounded MT Bold" pitchFamily="34" charset="0"/>
              </a:rPr>
              <a:t>No need to refer to SLT:</a:t>
            </a:r>
          </a:p>
          <a:p>
            <a:pPr algn="ctr"/>
            <a:r>
              <a:rPr lang="en-GB" sz="1100" dirty="0">
                <a:latin typeface="Arial Rounded MT Bold" pitchFamily="34" charset="0"/>
              </a:rPr>
              <a:t>monitor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748044" y="3356990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Arial Rounded MT Bold" pitchFamily="34" charset="0"/>
              </a:rPr>
              <a:t>YES</a:t>
            </a:r>
          </a:p>
        </p:txBody>
      </p:sp>
      <p:sp>
        <p:nvSpPr>
          <p:cNvPr id="39" name="Flowchart: Alternate Process 38"/>
          <p:cNvSpPr/>
          <p:nvPr/>
        </p:nvSpPr>
        <p:spPr>
          <a:xfrm>
            <a:off x="4665740" y="290664"/>
            <a:ext cx="1202440" cy="926988"/>
          </a:xfrm>
          <a:prstGeom prst="flowChartAlternateProcess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Arial Rounded MT Bold" pitchFamily="34" charset="0"/>
              </a:rPr>
              <a:t>Resident reports swallowing  difficulties</a:t>
            </a:r>
            <a:endParaRPr lang="en-GB" sz="1000" dirty="0">
              <a:latin typeface="Arial Rounded MT Bold" pitchFamily="34" charset="0"/>
            </a:endParaRPr>
          </a:p>
        </p:txBody>
      </p:sp>
      <p:sp>
        <p:nvSpPr>
          <p:cNvPr id="40" name="Flowchart: Process 39"/>
          <p:cNvSpPr/>
          <p:nvPr/>
        </p:nvSpPr>
        <p:spPr>
          <a:xfrm>
            <a:off x="107380" y="1459677"/>
            <a:ext cx="1382827" cy="911688"/>
          </a:xfrm>
          <a:prstGeom prst="flowChartProcess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Arial Rounded MT Bold" pitchFamily="34" charset="0"/>
              </a:rPr>
              <a:t>Complete Nursing / Care Home Risk Assessment</a:t>
            </a:r>
          </a:p>
        </p:txBody>
      </p:sp>
      <p:sp>
        <p:nvSpPr>
          <p:cNvPr id="42" name="Flowchart: Alternate Process 41"/>
          <p:cNvSpPr/>
          <p:nvPr/>
        </p:nvSpPr>
        <p:spPr>
          <a:xfrm>
            <a:off x="7452400" y="5085230"/>
            <a:ext cx="1202440" cy="720100"/>
          </a:xfrm>
          <a:prstGeom prst="flowChartAlternateProcess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Arial Rounded MT Bold" pitchFamily="34" charset="0"/>
              </a:rPr>
              <a:t>If indicated refer to SLT</a:t>
            </a:r>
          </a:p>
        </p:txBody>
      </p:sp>
      <p:sp>
        <p:nvSpPr>
          <p:cNvPr id="43" name="Flowchart: Preparation 42"/>
          <p:cNvSpPr/>
          <p:nvPr/>
        </p:nvSpPr>
        <p:spPr>
          <a:xfrm>
            <a:off x="3415995" y="2414652"/>
            <a:ext cx="1948115" cy="1280574"/>
          </a:xfrm>
          <a:prstGeom prst="flowChartPreparat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rgbClr val="FF0000"/>
                </a:solidFill>
                <a:latin typeface="Arial Rounded MT Bold" pitchFamily="34" charset="0"/>
              </a:rPr>
              <a:t>Refer to the NH&amp;CH Swallow Resource Pack.  Follow guidance</a:t>
            </a:r>
            <a:endParaRPr lang="en-GB" sz="1200" b="1" i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790720" y="2371365"/>
            <a:ext cx="8074" cy="9496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755471" y="1017136"/>
            <a:ext cx="0" cy="4425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2285550" y="1217652"/>
            <a:ext cx="1080150" cy="67913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cxnSpLocks/>
          </p:cNvCxnSpPr>
          <p:nvPr/>
        </p:nvCxnSpPr>
        <p:spPr>
          <a:xfrm>
            <a:off x="4390051" y="1980792"/>
            <a:ext cx="1" cy="43386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cxnSpLocks/>
            <a:stCxn id="8" idx="2"/>
            <a:endCxn id="11" idx="3"/>
          </p:cNvCxnSpPr>
          <p:nvPr/>
        </p:nvCxnSpPr>
        <p:spPr>
          <a:xfrm flipH="1">
            <a:off x="5385622" y="1052670"/>
            <a:ext cx="1352442" cy="6427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13" idx="2"/>
          </p:cNvCxnSpPr>
          <p:nvPr/>
        </p:nvCxnSpPr>
        <p:spPr>
          <a:xfrm>
            <a:off x="854591" y="4194680"/>
            <a:ext cx="19420" cy="89134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9" idx="2"/>
          </p:cNvCxnSpPr>
          <p:nvPr/>
        </p:nvCxnSpPr>
        <p:spPr>
          <a:xfrm>
            <a:off x="5266960" y="1217652"/>
            <a:ext cx="0" cy="2055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 flipV="1">
            <a:off x="1490207" y="2288633"/>
            <a:ext cx="1882763" cy="13294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</p:cNvCxnSpPr>
          <p:nvPr/>
        </p:nvCxnSpPr>
        <p:spPr>
          <a:xfrm flipH="1">
            <a:off x="3551986" y="4719135"/>
            <a:ext cx="227904" cy="3660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cxnSpLocks/>
          </p:cNvCxnSpPr>
          <p:nvPr/>
        </p:nvCxnSpPr>
        <p:spPr>
          <a:xfrm>
            <a:off x="4860040" y="4725180"/>
            <a:ext cx="288040" cy="36084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8087349" y="1297240"/>
            <a:ext cx="0" cy="47553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2" idx="2"/>
          </p:cNvCxnSpPr>
          <p:nvPr/>
        </p:nvCxnSpPr>
        <p:spPr>
          <a:xfrm>
            <a:off x="8042240" y="2969960"/>
            <a:ext cx="0" cy="459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31" idx="2"/>
          </p:cNvCxnSpPr>
          <p:nvPr/>
        </p:nvCxnSpPr>
        <p:spPr>
          <a:xfrm>
            <a:off x="8087349" y="4581160"/>
            <a:ext cx="0" cy="50407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44621" y="6120386"/>
            <a:ext cx="29143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 Rounded MT Bold" pitchFamily="34" charset="0"/>
              </a:rPr>
              <a:t>Referral Flow Chart</a:t>
            </a:r>
            <a:endParaRPr lang="en-GB" sz="2000" dirty="0"/>
          </a:p>
          <a:p>
            <a:r>
              <a:rPr lang="en-GB" sz="800" dirty="0"/>
              <a:t>Information created / adapted by Solent NHS Trust Adult Speech &amp; Language Therapy (East) 0300 123 3932</a:t>
            </a:r>
          </a:p>
          <a:p>
            <a:endParaRPr lang="en-GB" sz="2000" b="1" dirty="0">
              <a:latin typeface="Arial Rounded MT Bold" pitchFamily="34" charset="0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3779890" y="1032188"/>
            <a:ext cx="25140" cy="4124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4418466" y="3685171"/>
            <a:ext cx="21513" cy="4122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0204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129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Rounded MT Bold</vt:lpstr>
      <vt:lpstr>Calibri</vt:lpstr>
      <vt:lpstr>Office Theme</vt:lpstr>
      <vt:lpstr>PowerPoint Presentation</vt:lpstr>
    </vt:vector>
  </TitlesOfParts>
  <Company>Solent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Houston Liesl - Speech and Language Therapist</dc:creator>
  <cp:lastModifiedBy>Clark, Beth - Communications Officer</cp:lastModifiedBy>
  <cp:revision>36</cp:revision>
  <cp:lastPrinted>2018-11-29T13:56:31Z</cp:lastPrinted>
  <dcterms:created xsi:type="dcterms:W3CDTF">2018-03-01T16:15:52Z</dcterms:created>
  <dcterms:modified xsi:type="dcterms:W3CDTF">2023-02-08T14:56:37Z</dcterms:modified>
</cp:coreProperties>
</file>