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9" r:id="rId3"/>
    <p:sldId id="262" r:id="rId4"/>
    <p:sldId id="263" r:id="rId5"/>
    <p:sldId id="265" r:id="rId6"/>
    <p:sldId id="264" r:id="rId7"/>
    <p:sldId id="261" r:id="rId8"/>
    <p:sldId id="260" r:id="rId9"/>
    <p:sldId id="257" r:id="rId10"/>
    <p:sldId id="266" r:id="rId11"/>
    <p:sldId id="271" r:id="rId12"/>
    <p:sldId id="258" r:id="rId13"/>
    <p:sldId id="267" r:id="rId14"/>
    <p:sldId id="269" r:id="rId15"/>
    <p:sldId id="270" r:id="rId16"/>
    <p:sldId id="268"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6F5BF9B-1E80-49E0-A852-4553A0A37D5E}" type="datetimeFigureOut">
              <a:rPr lang="en-GB" smtClean="0"/>
              <a:t>29/09/2020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F80A760-6EED-4026-8234-5920AF67015B}" type="slidenum">
              <a:rPr lang="en-GB" smtClean="0"/>
              <a:t>‹#›</a:t>
            </a:fld>
            <a:endParaRPr lang="en-GB"/>
          </a:p>
        </p:txBody>
      </p:sp>
    </p:spTree>
    <p:extLst>
      <p:ext uri="{BB962C8B-B14F-4D97-AF65-F5344CB8AC3E}">
        <p14:creationId xmlns:p14="http://schemas.microsoft.com/office/powerpoint/2010/main" val="1318380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720F36F-EFE8-491C-858B-480D9C0B81ED}" type="datetimeFigureOut">
              <a:rPr lang="en-GB" smtClean="0"/>
              <a:t>29/09/2020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DF5BE67-E804-434E-B89D-575965C5C957}" type="slidenum">
              <a:rPr lang="en-GB" smtClean="0"/>
              <a:t>‹#›</a:t>
            </a:fld>
            <a:endParaRPr lang="en-GB"/>
          </a:p>
        </p:txBody>
      </p:sp>
    </p:spTree>
    <p:extLst>
      <p:ext uri="{BB962C8B-B14F-4D97-AF65-F5344CB8AC3E}">
        <p14:creationId xmlns:p14="http://schemas.microsoft.com/office/powerpoint/2010/main" val="3709017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DF5BE67-E804-434E-B89D-575965C5C957}" type="slidenum">
              <a:rPr lang="en-GB" smtClean="0"/>
              <a:t>1</a:t>
            </a:fld>
            <a:endParaRPr lang="en-GB"/>
          </a:p>
        </p:txBody>
      </p:sp>
    </p:spTree>
    <p:extLst>
      <p:ext uri="{BB962C8B-B14F-4D97-AF65-F5344CB8AC3E}">
        <p14:creationId xmlns:p14="http://schemas.microsoft.com/office/powerpoint/2010/main" val="414771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6351E09-CF2A-4225-96D8-D28DB4FC83FE}"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B56247-C858-4128-885A-558E8C248637}" type="slidenum">
              <a:rPr lang="en-GB" smtClean="0"/>
              <a:t>‹#›</a:t>
            </a:fld>
            <a:endParaRPr lang="en-GB"/>
          </a:p>
        </p:txBody>
      </p:sp>
    </p:spTree>
    <p:extLst>
      <p:ext uri="{BB962C8B-B14F-4D97-AF65-F5344CB8AC3E}">
        <p14:creationId xmlns:p14="http://schemas.microsoft.com/office/powerpoint/2010/main" val="400853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351E09-CF2A-4225-96D8-D28DB4FC83FE}"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B56247-C858-4128-885A-558E8C248637}" type="slidenum">
              <a:rPr lang="en-GB" smtClean="0"/>
              <a:t>‹#›</a:t>
            </a:fld>
            <a:endParaRPr lang="en-GB"/>
          </a:p>
        </p:txBody>
      </p:sp>
    </p:spTree>
    <p:extLst>
      <p:ext uri="{BB962C8B-B14F-4D97-AF65-F5344CB8AC3E}">
        <p14:creationId xmlns:p14="http://schemas.microsoft.com/office/powerpoint/2010/main" val="2048867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351E09-CF2A-4225-96D8-D28DB4FC83FE}"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B56247-C858-4128-885A-558E8C248637}" type="slidenum">
              <a:rPr lang="en-GB" smtClean="0"/>
              <a:t>‹#›</a:t>
            </a:fld>
            <a:endParaRPr lang="en-GB"/>
          </a:p>
        </p:txBody>
      </p:sp>
    </p:spTree>
    <p:extLst>
      <p:ext uri="{BB962C8B-B14F-4D97-AF65-F5344CB8AC3E}">
        <p14:creationId xmlns:p14="http://schemas.microsoft.com/office/powerpoint/2010/main" val="423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351E09-CF2A-4225-96D8-D28DB4FC83FE}"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B56247-C858-4128-885A-558E8C248637}" type="slidenum">
              <a:rPr lang="en-GB" smtClean="0"/>
              <a:t>‹#›</a:t>
            </a:fld>
            <a:endParaRPr lang="en-GB"/>
          </a:p>
        </p:txBody>
      </p:sp>
    </p:spTree>
    <p:extLst>
      <p:ext uri="{BB962C8B-B14F-4D97-AF65-F5344CB8AC3E}">
        <p14:creationId xmlns:p14="http://schemas.microsoft.com/office/powerpoint/2010/main" val="116482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351E09-CF2A-4225-96D8-D28DB4FC83FE}" type="datetimeFigureOut">
              <a:rPr lang="en-GB" smtClean="0"/>
              <a:t>29/09/2020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B56247-C858-4128-885A-558E8C248637}" type="slidenum">
              <a:rPr lang="en-GB" smtClean="0"/>
              <a:t>‹#›</a:t>
            </a:fld>
            <a:endParaRPr lang="en-GB"/>
          </a:p>
        </p:txBody>
      </p:sp>
    </p:spTree>
    <p:extLst>
      <p:ext uri="{BB962C8B-B14F-4D97-AF65-F5344CB8AC3E}">
        <p14:creationId xmlns:p14="http://schemas.microsoft.com/office/powerpoint/2010/main" val="24028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351E09-CF2A-4225-96D8-D28DB4FC83FE}" type="datetimeFigureOut">
              <a:rPr lang="en-GB" smtClean="0"/>
              <a:t>29/09/2020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B56247-C858-4128-885A-558E8C248637}" type="slidenum">
              <a:rPr lang="en-GB" smtClean="0"/>
              <a:t>‹#›</a:t>
            </a:fld>
            <a:endParaRPr lang="en-GB"/>
          </a:p>
        </p:txBody>
      </p:sp>
    </p:spTree>
    <p:extLst>
      <p:ext uri="{BB962C8B-B14F-4D97-AF65-F5344CB8AC3E}">
        <p14:creationId xmlns:p14="http://schemas.microsoft.com/office/powerpoint/2010/main" val="3211056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351E09-CF2A-4225-96D8-D28DB4FC83FE}" type="datetimeFigureOut">
              <a:rPr lang="en-GB" smtClean="0"/>
              <a:t>29/09/2020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B56247-C858-4128-885A-558E8C248637}" type="slidenum">
              <a:rPr lang="en-GB" smtClean="0"/>
              <a:t>‹#›</a:t>
            </a:fld>
            <a:endParaRPr lang="en-GB"/>
          </a:p>
        </p:txBody>
      </p:sp>
    </p:spTree>
    <p:extLst>
      <p:ext uri="{BB962C8B-B14F-4D97-AF65-F5344CB8AC3E}">
        <p14:creationId xmlns:p14="http://schemas.microsoft.com/office/powerpoint/2010/main" val="186329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351E09-CF2A-4225-96D8-D28DB4FC83FE}" type="datetimeFigureOut">
              <a:rPr lang="en-GB" smtClean="0"/>
              <a:t>29/09/2020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B56247-C858-4128-885A-558E8C248637}" type="slidenum">
              <a:rPr lang="en-GB" smtClean="0"/>
              <a:t>‹#›</a:t>
            </a:fld>
            <a:endParaRPr lang="en-GB"/>
          </a:p>
        </p:txBody>
      </p:sp>
    </p:spTree>
    <p:extLst>
      <p:ext uri="{BB962C8B-B14F-4D97-AF65-F5344CB8AC3E}">
        <p14:creationId xmlns:p14="http://schemas.microsoft.com/office/powerpoint/2010/main" val="4268817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51E09-CF2A-4225-96D8-D28DB4FC83FE}" type="datetimeFigureOut">
              <a:rPr lang="en-GB" smtClean="0"/>
              <a:t>29/09/2020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B56247-C858-4128-885A-558E8C248637}" type="slidenum">
              <a:rPr lang="en-GB" smtClean="0"/>
              <a:t>‹#›</a:t>
            </a:fld>
            <a:endParaRPr lang="en-GB"/>
          </a:p>
        </p:txBody>
      </p:sp>
    </p:spTree>
    <p:extLst>
      <p:ext uri="{BB962C8B-B14F-4D97-AF65-F5344CB8AC3E}">
        <p14:creationId xmlns:p14="http://schemas.microsoft.com/office/powerpoint/2010/main" val="89335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351E09-CF2A-4225-96D8-D28DB4FC83FE}" type="datetimeFigureOut">
              <a:rPr lang="en-GB" smtClean="0"/>
              <a:t>29/09/2020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B56247-C858-4128-885A-558E8C248637}" type="slidenum">
              <a:rPr lang="en-GB" smtClean="0"/>
              <a:t>‹#›</a:t>
            </a:fld>
            <a:endParaRPr lang="en-GB"/>
          </a:p>
        </p:txBody>
      </p:sp>
    </p:spTree>
    <p:extLst>
      <p:ext uri="{BB962C8B-B14F-4D97-AF65-F5344CB8AC3E}">
        <p14:creationId xmlns:p14="http://schemas.microsoft.com/office/powerpoint/2010/main" val="71030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351E09-CF2A-4225-96D8-D28DB4FC83FE}" type="datetimeFigureOut">
              <a:rPr lang="en-GB" smtClean="0"/>
              <a:t>29/09/2020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B56247-C858-4128-885A-558E8C248637}" type="slidenum">
              <a:rPr lang="en-GB" smtClean="0"/>
              <a:t>‹#›</a:t>
            </a:fld>
            <a:endParaRPr lang="en-GB"/>
          </a:p>
        </p:txBody>
      </p:sp>
    </p:spTree>
    <p:extLst>
      <p:ext uri="{BB962C8B-B14F-4D97-AF65-F5344CB8AC3E}">
        <p14:creationId xmlns:p14="http://schemas.microsoft.com/office/powerpoint/2010/main" val="157598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51E09-CF2A-4225-96D8-D28DB4FC83FE}" type="datetimeFigureOut">
              <a:rPr lang="en-GB" smtClean="0"/>
              <a:t>29/09/2020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56247-C858-4128-885A-558E8C248637}" type="slidenum">
              <a:rPr lang="en-GB" smtClean="0"/>
              <a:t>‹#›</a:t>
            </a:fld>
            <a:endParaRPr lang="en-GB"/>
          </a:p>
        </p:txBody>
      </p:sp>
    </p:spTree>
    <p:extLst>
      <p:ext uri="{BB962C8B-B14F-4D97-AF65-F5344CB8AC3E}">
        <p14:creationId xmlns:p14="http://schemas.microsoft.com/office/powerpoint/2010/main" val="4236812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002060"/>
                </a:solidFill>
                <a:latin typeface="Street Corner" panose="02000400000000000000" pitchFamily="2" charset="0"/>
              </a:rPr>
              <a:t>Relaxation</a:t>
            </a:r>
            <a:endParaRPr lang="en-GB" dirty="0">
              <a:solidFill>
                <a:srgbClr val="002060"/>
              </a:solidFill>
              <a:latin typeface="Street Corner" panose="02000400000000000000" pitchFamily="2" charset="0"/>
            </a:endParaRPr>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1094" y="5581954"/>
            <a:ext cx="1478060" cy="1154734"/>
          </a:xfrm>
          <a:prstGeom prst="rect">
            <a:avLst/>
          </a:prstGeom>
        </p:spPr>
      </p:pic>
    </p:spTree>
    <p:extLst>
      <p:ext uri="{BB962C8B-B14F-4D97-AF65-F5344CB8AC3E}">
        <p14:creationId xmlns:p14="http://schemas.microsoft.com/office/powerpoint/2010/main" val="1326832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Street Corner" panose="02000400000000000000" pitchFamily="2" charset="0"/>
              </a:rPr>
              <a:t>Body Scan Sequence:</a:t>
            </a:r>
            <a:endParaRPr lang="en-GB" dirty="0">
              <a:solidFill>
                <a:srgbClr val="002060"/>
              </a:solidFill>
              <a:latin typeface="Street Corner" panose="02000400000000000000" pitchFamily="2" charset="0"/>
            </a:endParaRPr>
          </a:p>
        </p:txBody>
      </p:sp>
      <p:sp>
        <p:nvSpPr>
          <p:cNvPr id="3" name="Content Placeholder 2"/>
          <p:cNvSpPr>
            <a:spLocks noGrp="1"/>
          </p:cNvSpPr>
          <p:nvPr>
            <p:ph idx="1"/>
          </p:nvPr>
        </p:nvSpPr>
        <p:spPr/>
        <p:txBody>
          <a:bodyPr>
            <a:normAutofit fontScale="92500" lnSpcReduction="20000"/>
          </a:bodyPr>
          <a:lstStyle/>
          <a:p>
            <a:r>
              <a:rPr lang="en-GB" dirty="0" smtClean="0">
                <a:effectLst/>
              </a:rPr>
              <a:t>Right foot, then left foot</a:t>
            </a:r>
          </a:p>
          <a:p>
            <a:r>
              <a:rPr lang="en-GB" dirty="0" smtClean="0">
                <a:effectLst/>
              </a:rPr>
              <a:t>Right calf, then left calf</a:t>
            </a:r>
          </a:p>
          <a:p>
            <a:r>
              <a:rPr lang="en-GB" dirty="0" smtClean="0">
                <a:effectLst/>
              </a:rPr>
              <a:t>Right thigh, then left thigh</a:t>
            </a:r>
          </a:p>
          <a:p>
            <a:r>
              <a:rPr lang="en-GB" dirty="0" smtClean="0">
                <a:effectLst/>
              </a:rPr>
              <a:t>Hips and buttocks</a:t>
            </a:r>
          </a:p>
          <a:p>
            <a:r>
              <a:rPr lang="en-GB" dirty="0" smtClean="0">
                <a:effectLst/>
              </a:rPr>
              <a:t>Stomach</a:t>
            </a:r>
          </a:p>
          <a:p>
            <a:r>
              <a:rPr lang="en-GB" dirty="0" smtClean="0">
                <a:effectLst/>
              </a:rPr>
              <a:t>Chest</a:t>
            </a:r>
          </a:p>
          <a:p>
            <a:r>
              <a:rPr lang="en-GB" dirty="0" smtClean="0">
                <a:effectLst/>
              </a:rPr>
              <a:t>Back</a:t>
            </a:r>
          </a:p>
          <a:p>
            <a:r>
              <a:rPr lang="en-GB" dirty="0" smtClean="0">
                <a:effectLst/>
              </a:rPr>
              <a:t>Right arm and hand, then left arm and hand</a:t>
            </a:r>
          </a:p>
          <a:p>
            <a:r>
              <a:rPr lang="en-GB" dirty="0" smtClean="0">
                <a:effectLst/>
              </a:rPr>
              <a:t>Neck and shoulders</a:t>
            </a:r>
          </a:p>
          <a:p>
            <a:r>
              <a:rPr lang="en-GB" dirty="0" smtClean="0">
                <a:effectLst/>
              </a:rPr>
              <a:t>Face</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1246" y="5599596"/>
            <a:ext cx="1478060" cy="1154734"/>
          </a:xfrm>
          <a:prstGeom prst="rect">
            <a:avLst/>
          </a:prstGeom>
        </p:spPr>
      </p:pic>
    </p:spTree>
    <p:extLst>
      <p:ext uri="{BB962C8B-B14F-4D97-AF65-F5344CB8AC3E}">
        <p14:creationId xmlns:p14="http://schemas.microsoft.com/office/powerpoint/2010/main" val="3959460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Street Corner" panose="02000400000000000000" pitchFamily="2" charset="0"/>
              </a:rPr>
              <a:t>Feel it</a:t>
            </a:r>
            <a:endParaRPr lang="en-GB" dirty="0">
              <a:solidFill>
                <a:srgbClr val="002060"/>
              </a:solidFill>
              <a:latin typeface="Street Corner" panose="020004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15336" y="5407274"/>
            <a:ext cx="1478060" cy="1154734"/>
          </a:xfrm>
          <a:prstGeom prst="rect">
            <a:avLst/>
          </a:prstGeom>
        </p:spPr>
      </p:pic>
      <p:sp>
        <p:nvSpPr>
          <p:cNvPr id="5" name="TextBox 4"/>
          <p:cNvSpPr txBox="1"/>
          <p:nvPr/>
        </p:nvSpPr>
        <p:spPr>
          <a:xfrm>
            <a:off x="991673" y="1815920"/>
            <a:ext cx="10801723" cy="3293209"/>
          </a:xfrm>
          <a:prstGeom prst="rect">
            <a:avLst/>
          </a:prstGeom>
          <a:noFill/>
        </p:spPr>
        <p:txBody>
          <a:bodyPr wrap="square" rtlCol="0">
            <a:spAutoFit/>
          </a:bodyPr>
          <a:lstStyle/>
          <a:p>
            <a:r>
              <a:rPr lang="en-GB" sz="2600" dirty="0" smtClean="0"/>
              <a:t>Find something to touch. A coin, pencil case or a pen.</a:t>
            </a:r>
            <a:endParaRPr lang="en-GB" sz="2600" dirty="0"/>
          </a:p>
          <a:p>
            <a:r>
              <a:rPr lang="en-GB" sz="2600" dirty="0" smtClean="0"/>
              <a:t>Take a big deep breath in and slowly breathe out. As you do this exercise breathe slowly.</a:t>
            </a:r>
            <a:endParaRPr lang="en-GB" sz="2600" dirty="0"/>
          </a:p>
          <a:p>
            <a:r>
              <a:rPr lang="en-GB" sz="2600" dirty="0" smtClean="0"/>
              <a:t>Use this object and look closely at it.  The colour, shape, size of the object. Touch the object, feel it, the size, texture is it shiny, soft, cold, hot. Take a few minutes to study it.</a:t>
            </a:r>
            <a:endParaRPr lang="en-GB" sz="2600" dirty="0"/>
          </a:p>
          <a:p>
            <a:r>
              <a:rPr lang="en-GB" sz="2600" dirty="0" smtClean="0"/>
              <a:t>By the end you should feel more relaxed and able to focus more and your mind hasn’t wondered on to other things.</a:t>
            </a:r>
            <a:endParaRPr lang="en-GB" sz="2600" dirty="0"/>
          </a:p>
        </p:txBody>
      </p:sp>
    </p:spTree>
    <p:extLst>
      <p:ext uri="{BB962C8B-B14F-4D97-AF65-F5344CB8AC3E}">
        <p14:creationId xmlns:p14="http://schemas.microsoft.com/office/powerpoint/2010/main" val="3645984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Street Corner" panose="02000400000000000000" pitchFamily="2" charset="0"/>
              </a:rPr>
              <a:t>Square breathing</a:t>
            </a:r>
            <a:endParaRPr lang="en-GB" dirty="0">
              <a:solidFill>
                <a:srgbClr val="002060"/>
              </a:solidFill>
              <a:latin typeface="Street Corner" panose="02000400000000000000" pitchFamily="2" charset="0"/>
            </a:endParaRPr>
          </a:p>
        </p:txBody>
      </p:sp>
      <p:sp>
        <p:nvSpPr>
          <p:cNvPr id="3" name="Content Placeholder 2"/>
          <p:cNvSpPr>
            <a:spLocks noGrp="1"/>
          </p:cNvSpPr>
          <p:nvPr>
            <p:ph idx="1"/>
          </p:nvPr>
        </p:nvSpPr>
        <p:spPr/>
        <p:txBody>
          <a:bodyPr/>
          <a:lstStyle/>
          <a:p>
            <a:r>
              <a:rPr lang="en-GB" dirty="0" smtClean="0"/>
              <a:t>Find any rectangle or square anywhere in the room.</a:t>
            </a:r>
          </a:p>
          <a:p>
            <a:r>
              <a:rPr lang="en-GB" dirty="0" smtClean="0"/>
              <a:t>Follow the lines of the object breathing in for 3 seconds, holding for 3 seconds, breathing out for 3 seconds and holding for 3 seconds</a:t>
            </a:r>
          </a:p>
          <a:p>
            <a:r>
              <a:rPr lang="en-GB" dirty="0" smtClean="0"/>
              <a:t>Practise.  No one needs to know.  You can do this sat at your desk just taking a few minutes to clear your head before you carry on.</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1246" y="5599596"/>
            <a:ext cx="1478060" cy="1154734"/>
          </a:xfrm>
          <a:prstGeom prst="rect">
            <a:avLst/>
          </a:prstGeom>
        </p:spPr>
      </p:pic>
    </p:spTree>
    <p:extLst>
      <p:ext uri="{BB962C8B-B14F-4D97-AF65-F5344CB8AC3E}">
        <p14:creationId xmlns:p14="http://schemas.microsoft.com/office/powerpoint/2010/main" val="3446919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effectLst/>
                <a:latin typeface="Street Corner" panose="02000400000000000000" pitchFamily="2" charset="0"/>
              </a:rPr>
              <a:t>Visualisation</a:t>
            </a:r>
            <a:r>
              <a:rPr lang="en-GB" b="1" dirty="0" smtClean="0">
                <a:effectLst/>
              </a:rPr>
              <a:t/>
            </a:r>
            <a:br>
              <a:rPr lang="en-GB" b="1" dirty="0" smtClean="0">
                <a:effectLst/>
              </a:rPr>
            </a:br>
            <a:endParaRPr lang="en-GB" dirty="0"/>
          </a:p>
        </p:txBody>
      </p:sp>
      <p:sp>
        <p:nvSpPr>
          <p:cNvPr id="3" name="Content Placeholder 2"/>
          <p:cNvSpPr>
            <a:spLocks noGrp="1"/>
          </p:cNvSpPr>
          <p:nvPr>
            <p:ph idx="1"/>
          </p:nvPr>
        </p:nvSpPr>
        <p:spPr/>
        <p:txBody>
          <a:bodyPr>
            <a:normAutofit lnSpcReduction="10000"/>
          </a:bodyPr>
          <a:lstStyle/>
          <a:p>
            <a:r>
              <a:rPr lang="en-GB" dirty="0" smtClean="0">
                <a:effectLst/>
              </a:rPr>
              <a:t>Visualisation, or guided imagery, is a variation on traditional meditation that involves imagining a scene in which you feel at peace, free to let go of all tension and anxiety. Choose whatever setting is most calming to you, whether its a tropical beach, a favourite childhood spot, or a quiet wooded glen.</a:t>
            </a:r>
          </a:p>
          <a:p>
            <a:r>
              <a:rPr lang="en-GB" dirty="0" smtClean="0">
                <a:effectLst/>
              </a:rPr>
              <a:t>You can practice visualisation on your own or with a therapist (or an app or audio download of a therapist) guiding you through the imagery. You can also choose to do your visualisation in silence or use listening aids, such as soothing music or a sound machine or a recording that matches your chosen setting: the sound of ocean waves if you’ve chosen a beach, for example.</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8367" y="5599596"/>
            <a:ext cx="1478060" cy="1154734"/>
          </a:xfrm>
          <a:prstGeom prst="rect">
            <a:avLst/>
          </a:prstGeom>
        </p:spPr>
      </p:pic>
    </p:spTree>
    <p:extLst>
      <p:ext uri="{BB962C8B-B14F-4D97-AF65-F5344CB8AC3E}">
        <p14:creationId xmlns:p14="http://schemas.microsoft.com/office/powerpoint/2010/main" val="1781526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effectLst/>
              </a:rPr>
              <a:t>For example, if you are thinking about a dock on a quiet lake:</a:t>
            </a:r>
          </a:p>
          <a:p>
            <a:r>
              <a:rPr lang="en-GB" b="1" dirty="0" smtClean="0">
                <a:effectLst/>
              </a:rPr>
              <a:t>See</a:t>
            </a:r>
            <a:r>
              <a:rPr lang="en-GB" dirty="0" smtClean="0">
                <a:effectLst/>
              </a:rPr>
              <a:t> the sun setting over the water</a:t>
            </a:r>
          </a:p>
          <a:p>
            <a:r>
              <a:rPr lang="en-GB" b="1" dirty="0" smtClean="0">
                <a:effectLst/>
              </a:rPr>
              <a:t>Hear</a:t>
            </a:r>
            <a:r>
              <a:rPr lang="en-GB" dirty="0" smtClean="0">
                <a:effectLst/>
              </a:rPr>
              <a:t> the birds singing</a:t>
            </a:r>
          </a:p>
          <a:p>
            <a:r>
              <a:rPr lang="en-GB" b="1" dirty="0" smtClean="0">
                <a:effectLst/>
              </a:rPr>
              <a:t>Smell</a:t>
            </a:r>
            <a:r>
              <a:rPr lang="en-GB" dirty="0" smtClean="0">
                <a:effectLst/>
              </a:rPr>
              <a:t> the pine trees</a:t>
            </a:r>
          </a:p>
          <a:p>
            <a:r>
              <a:rPr lang="en-GB" b="1" dirty="0" smtClean="0">
                <a:effectLst/>
              </a:rPr>
              <a:t>Feel</a:t>
            </a:r>
            <a:r>
              <a:rPr lang="en-GB" dirty="0" smtClean="0">
                <a:effectLst/>
              </a:rPr>
              <a:t> the cool water on your bare feet</a:t>
            </a:r>
          </a:p>
          <a:p>
            <a:r>
              <a:rPr lang="en-GB" b="1" dirty="0" smtClean="0">
                <a:effectLst/>
              </a:rPr>
              <a:t>Taste</a:t>
            </a:r>
            <a:r>
              <a:rPr lang="en-GB" dirty="0" smtClean="0">
                <a:effectLst/>
              </a:rPr>
              <a:t> the fresh, clean air</a:t>
            </a:r>
          </a:p>
          <a:p>
            <a:r>
              <a:rPr lang="en-GB" dirty="0" smtClean="0">
                <a:effectLst/>
              </a:rPr>
              <a:t>Enjoy the feeling of your worries drifting away as you slowly explore your restful place.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7004" y="5599596"/>
            <a:ext cx="1478060" cy="1154734"/>
          </a:xfrm>
          <a:prstGeom prst="rect">
            <a:avLst/>
          </a:prstGeom>
        </p:spPr>
      </p:pic>
    </p:spTree>
    <p:extLst>
      <p:ext uri="{BB962C8B-B14F-4D97-AF65-F5344CB8AC3E}">
        <p14:creationId xmlns:p14="http://schemas.microsoft.com/office/powerpoint/2010/main" val="914009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effectLst/>
              </a:rPr>
              <a:t>Learning the basics of these relaxation techniques isn’t difficult, but it takes regular practice to truly harness their stress-relieving power. Most stress experts recommend setting aside at least 10 to 20 minutes a day for your relaxation practice. If you’d like to maximize the benefits, aim for 30 minutes to an hour.</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8368" y="5599596"/>
            <a:ext cx="1478060" cy="1154734"/>
          </a:xfrm>
          <a:prstGeom prst="rect">
            <a:avLst/>
          </a:prstGeom>
        </p:spPr>
      </p:pic>
    </p:spTree>
    <p:extLst>
      <p:ext uri="{BB962C8B-B14F-4D97-AF65-F5344CB8AC3E}">
        <p14:creationId xmlns:p14="http://schemas.microsoft.com/office/powerpoint/2010/main" val="3966832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Street Corner" panose="02000400000000000000" pitchFamily="2" charset="0"/>
              </a:rPr>
              <a:t>Online apps/Signposting</a:t>
            </a:r>
            <a:endParaRPr lang="en-GB" dirty="0">
              <a:solidFill>
                <a:srgbClr val="002060"/>
              </a:solidFill>
              <a:latin typeface="Street Corner" panose="02000400000000000000" pitchFamily="2" charset="0"/>
            </a:endParaRPr>
          </a:p>
        </p:txBody>
      </p:sp>
      <p:sp>
        <p:nvSpPr>
          <p:cNvPr id="3" name="Content Placeholder 2"/>
          <p:cNvSpPr>
            <a:spLocks noGrp="1"/>
          </p:cNvSpPr>
          <p:nvPr>
            <p:ph idx="1"/>
          </p:nvPr>
        </p:nvSpPr>
        <p:spPr/>
        <p:txBody>
          <a:bodyPr/>
          <a:lstStyle/>
          <a:p>
            <a:r>
              <a:rPr lang="en-GB" dirty="0" smtClean="0"/>
              <a:t>Mind</a:t>
            </a:r>
          </a:p>
          <a:p>
            <a:r>
              <a:rPr lang="en-GB" dirty="0" smtClean="0"/>
              <a:t>Head Space</a:t>
            </a:r>
          </a:p>
          <a:p>
            <a:r>
              <a:rPr lang="en-GB" dirty="0" smtClean="0"/>
              <a:t>Calm</a:t>
            </a:r>
          </a:p>
          <a:p>
            <a:r>
              <a:rPr lang="en-GB" dirty="0" smtClean="0"/>
              <a:t>Pacifica</a:t>
            </a:r>
          </a:p>
          <a:p>
            <a:r>
              <a:rPr lang="en-GB" dirty="0" smtClean="0"/>
              <a:t>My Mood </a:t>
            </a:r>
            <a:r>
              <a:rPr lang="en-GB" dirty="0" smtClean="0"/>
              <a:t>Tracker</a:t>
            </a:r>
          </a:p>
          <a:p>
            <a:r>
              <a:rPr lang="en-GB" smtClean="0"/>
              <a:t>Young Minds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4125" y="5599596"/>
            <a:ext cx="1478060" cy="1154734"/>
          </a:xfrm>
          <a:prstGeom prst="rect">
            <a:avLst/>
          </a:prstGeom>
        </p:spPr>
      </p:pic>
    </p:spTree>
    <p:extLst>
      <p:ext uri="{BB962C8B-B14F-4D97-AF65-F5344CB8AC3E}">
        <p14:creationId xmlns:p14="http://schemas.microsoft.com/office/powerpoint/2010/main" val="255697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Street Corner" panose="02000400000000000000" pitchFamily="2" charset="0"/>
              </a:rPr>
              <a:t>What is Relaxation</a:t>
            </a:r>
            <a:endParaRPr lang="en-GB" dirty="0">
              <a:solidFill>
                <a:srgbClr val="002060"/>
              </a:solidFill>
              <a:latin typeface="Street Corner" panose="02000400000000000000" pitchFamily="2" charset="0"/>
            </a:endParaRPr>
          </a:p>
        </p:txBody>
      </p:sp>
      <p:sp>
        <p:nvSpPr>
          <p:cNvPr id="3" name="Content Placeholder 2"/>
          <p:cNvSpPr>
            <a:spLocks noGrp="1"/>
          </p:cNvSpPr>
          <p:nvPr>
            <p:ph idx="1"/>
          </p:nvPr>
        </p:nvSpPr>
        <p:spPr/>
        <p:txBody>
          <a:bodyPr/>
          <a:lstStyle/>
          <a:p>
            <a:endParaRPr lang="en-GB" dirty="0"/>
          </a:p>
          <a:p>
            <a:pPr marL="0" indent="0">
              <a:buNone/>
            </a:pPr>
            <a:r>
              <a:rPr lang="en-GB" dirty="0" smtClean="0"/>
              <a:t>The </a:t>
            </a:r>
            <a:r>
              <a:rPr lang="en-GB" dirty="0"/>
              <a:t>state of being free from tension and anxiety</a:t>
            </a:r>
            <a:r>
              <a:rPr lang="en-GB" dirty="0" smtClean="0"/>
              <a:t>.</a:t>
            </a:r>
            <a:endParaRPr lang="en-GB"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8367" y="5504681"/>
            <a:ext cx="1478060" cy="1154734"/>
          </a:xfrm>
          <a:prstGeom prst="rect">
            <a:avLst/>
          </a:prstGeom>
        </p:spPr>
      </p:pic>
    </p:spTree>
    <p:extLst>
      <p:ext uri="{BB962C8B-B14F-4D97-AF65-F5344CB8AC3E}">
        <p14:creationId xmlns:p14="http://schemas.microsoft.com/office/powerpoint/2010/main" val="1431332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effectLst/>
              </a:rPr>
              <a:t>For many of us, relaxation means zoning out in front of the TV at the end of a stressful day. But this does little to reduce the damaging effects of stress. To effectively combat stress, we need to activate the body’s natural relaxation response. You can do this by practicing relaxation techniques such as deep breathing, meditation, rhythmic exercise, and yoga. Fitting these activities into your life can help reduce everyday stress, boost your energy and mood, and improve your mental and physical health</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5641" y="5599596"/>
            <a:ext cx="1478060" cy="1154734"/>
          </a:xfrm>
          <a:prstGeom prst="rect">
            <a:avLst/>
          </a:prstGeom>
        </p:spPr>
      </p:pic>
    </p:spTree>
    <p:extLst>
      <p:ext uri="{BB962C8B-B14F-4D97-AF65-F5344CB8AC3E}">
        <p14:creationId xmlns:p14="http://schemas.microsoft.com/office/powerpoint/2010/main" val="367122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effectLst/>
              </a:rPr>
              <a:t>No one can avoid all stress, but you can counteract its detrimental effects by learning how to produce the </a:t>
            </a:r>
            <a:r>
              <a:rPr lang="en-GB" i="1" dirty="0" smtClean="0">
                <a:effectLst/>
              </a:rPr>
              <a:t>relaxation response,</a:t>
            </a:r>
            <a:r>
              <a:rPr lang="en-GB" dirty="0" smtClean="0">
                <a:effectLst/>
              </a:rPr>
              <a:t> a state of deep rest that is the polar opposite of the stress response. The relaxation response puts the brakes on stress and brings your body and mind back into a state of equilibrium.</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4125" y="5599596"/>
            <a:ext cx="1478060" cy="1154734"/>
          </a:xfrm>
          <a:prstGeom prst="rect">
            <a:avLst/>
          </a:prstGeom>
        </p:spPr>
      </p:pic>
    </p:spTree>
    <p:extLst>
      <p:ext uri="{BB962C8B-B14F-4D97-AF65-F5344CB8AC3E}">
        <p14:creationId xmlns:p14="http://schemas.microsoft.com/office/powerpoint/2010/main" val="1005584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effectLst/>
                <a:latin typeface="Street Corner" panose="02000400000000000000" pitchFamily="2" charset="0"/>
              </a:rPr>
              <a:t>When the relaxation response is activated, your:</a:t>
            </a:r>
            <a:endParaRPr lang="en-GB" dirty="0">
              <a:solidFill>
                <a:srgbClr val="002060"/>
              </a:solidFill>
              <a:latin typeface="Street Corner" panose="02000400000000000000" pitchFamily="2" charset="0"/>
            </a:endParaRPr>
          </a:p>
        </p:txBody>
      </p:sp>
      <p:sp>
        <p:nvSpPr>
          <p:cNvPr id="3" name="Content Placeholder 2"/>
          <p:cNvSpPr>
            <a:spLocks noGrp="1"/>
          </p:cNvSpPr>
          <p:nvPr>
            <p:ph idx="1"/>
          </p:nvPr>
        </p:nvSpPr>
        <p:spPr/>
        <p:txBody>
          <a:bodyPr/>
          <a:lstStyle/>
          <a:p>
            <a:r>
              <a:rPr lang="en-GB" dirty="0" smtClean="0">
                <a:effectLst/>
              </a:rPr>
              <a:t>heart rate slows down</a:t>
            </a:r>
          </a:p>
          <a:p>
            <a:r>
              <a:rPr lang="en-GB" dirty="0" smtClean="0">
                <a:effectLst/>
              </a:rPr>
              <a:t>breathing becomes slower and deeper</a:t>
            </a:r>
          </a:p>
          <a:p>
            <a:r>
              <a:rPr lang="en-GB" dirty="0" smtClean="0">
                <a:effectLst/>
              </a:rPr>
              <a:t>blood pressure drops or stabilises</a:t>
            </a:r>
          </a:p>
          <a:p>
            <a:r>
              <a:rPr lang="en-GB" dirty="0" smtClean="0">
                <a:effectLst/>
              </a:rPr>
              <a:t>muscles relax</a:t>
            </a:r>
          </a:p>
          <a:p>
            <a:r>
              <a:rPr lang="en-GB" dirty="0" smtClean="0">
                <a:effectLst/>
              </a:rPr>
              <a:t>blood flow to the brain increases</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4125" y="5599596"/>
            <a:ext cx="1478060" cy="1154734"/>
          </a:xfrm>
          <a:prstGeom prst="rect">
            <a:avLst/>
          </a:prstGeom>
        </p:spPr>
      </p:pic>
    </p:spTree>
    <p:extLst>
      <p:ext uri="{BB962C8B-B14F-4D97-AF65-F5344CB8AC3E}">
        <p14:creationId xmlns:p14="http://schemas.microsoft.com/office/powerpoint/2010/main" val="337121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effectLst/>
              </a:rPr>
              <a:t>In addition to its calming physical effects, the relaxation response also increases energy and focus, combats illness, relieves aches and pains, heightens problem-solving abilities, and boosts motivation and productivity. Best of all, anyone can reap these benefits with regular practice. And while you may choose to pay for a professional massage or acupuncture session, for example, most relaxation techniques can be done on your own or with the aid of free audio downloads or inexpensive smartphone apps.</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1246" y="5599596"/>
            <a:ext cx="1478060" cy="1154734"/>
          </a:xfrm>
          <a:prstGeom prst="rect">
            <a:avLst/>
          </a:prstGeom>
        </p:spPr>
      </p:pic>
    </p:spTree>
    <p:extLst>
      <p:ext uri="{BB962C8B-B14F-4D97-AF65-F5344CB8AC3E}">
        <p14:creationId xmlns:p14="http://schemas.microsoft.com/office/powerpoint/2010/main" val="2243731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Street Corner" panose="02000400000000000000" pitchFamily="2" charset="0"/>
              </a:rPr>
              <a:t>Why Relaxation</a:t>
            </a:r>
            <a:r>
              <a:rPr lang="en-GB" dirty="0" smtClean="0"/>
              <a:t>	</a:t>
            </a:r>
            <a:endParaRPr lang="en-GB" dirty="0"/>
          </a:p>
        </p:txBody>
      </p:sp>
      <p:sp>
        <p:nvSpPr>
          <p:cNvPr id="3" name="Content Placeholder 2"/>
          <p:cNvSpPr>
            <a:spLocks noGrp="1"/>
          </p:cNvSpPr>
          <p:nvPr>
            <p:ph idx="1"/>
          </p:nvPr>
        </p:nvSpPr>
        <p:spPr/>
        <p:txBody>
          <a:bodyPr/>
          <a:lstStyle/>
          <a:p>
            <a:r>
              <a:rPr lang="en-GB" dirty="0" smtClean="0"/>
              <a:t>Helps reduce stress </a:t>
            </a:r>
            <a:r>
              <a:rPr lang="en-GB" smtClean="0"/>
              <a:t>at school</a:t>
            </a:r>
            <a:endParaRPr lang="en-GB" dirty="0" smtClean="0"/>
          </a:p>
          <a:p>
            <a:r>
              <a:rPr lang="en-GB" dirty="0" smtClean="0"/>
              <a:t>Grounds you</a:t>
            </a:r>
          </a:p>
          <a:p>
            <a:r>
              <a:rPr lang="en-GB" dirty="0" smtClean="0"/>
              <a:t>Lets you gather your thoughts in certain situations</a:t>
            </a:r>
          </a:p>
          <a:p>
            <a:r>
              <a:rPr lang="en-GB" dirty="0" smtClean="0"/>
              <a:t>Helps relieve pain</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1246" y="5599596"/>
            <a:ext cx="1478060" cy="1154734"/>
          </a:xfrm>
          <a:prstGeom prst="rect">
            <a:avLst/>
          </a:prstGeom>
        </p:spPr>
      </p:pic>
    </p:spTree>
    <p:extLst>
      <p:ext uri="{BB962C8B-B14F-4D97-AF65-F5344CB8AC3E}">
        <p14:creationId xmlns:p14="http://schemas.microsoft.com/office/powerpoint/2010/main" val="3138658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Street Corner" panose="02000400000000000000" pitchFamily="2" charset="0"/>
              </a:rPr>
              <a:t>Deep Breathing</a:t>
            </a:r>
            <a:endParaRPr lang="en-GB" dirty="0">
              <a:solidFill>
                <a:srgbClr val="002060"/>
              </a:solidFill>
              <a:latin typeface="Street Corner" panose="02000400000000000000" pitchFamily="2" charset="0"/>
            </a:endParaRPr>
          </a:p>
        </p:txBody>
      </p:sp>
      <p:sp>
        <p:nvSpPr>
          <p:cNvPr id="3" name="Content Placeholder 2"/>
          <p:cNvSpPr>
            <a:spLocks noGrp="1"/>
          </p:cNvSpPr>
          <p:nvPr>
            <p:ph idx="1"/>
          </p:nvPr>
        </p:nvSpPr>
        <p:spPr/>
        <p:txBody>
          <a:bodyPr>
            <a:normAutofit fontScale="85000" lnSpcReduction="20000"/>
          </a:bodyPr>
          <a:lstStyle/>
          <a:p>
            <a:r>
              <a:rPr lang="en-GB" dirty="0" smtClean="0">
                <a:effectLst/>
              </a:rPr>
              <a:t>Sit comfortably with your back straight. Put one hand on your chest and the other on your stomach.</a:t>
            </a:r>
          </a:p>
          <a:p>
            <a:r>
              <a:rPr lang="en-GB" dirty="0" smtClean="0">
                <a:effectLst/>
              </a:rPr>
              <a:t>Breathe in through your nose. The hand on your stomach should rise. The hand on your chest should move very little.</a:t>
            </a:r>
          </a:p>
          <a:p>
            <a:r>
              <a:rPr lang="en-GB" dirty="0" smtClean="0">
                <a:effectLst/>
              </a:rPr>
              <a:t>Exhale through your mouth, pushing out as much air as you can while contracting your abdominal muscles. The hand on your stomach should move in as you exhale, but your other hand should move very little.</a:t>
            </a:r>
          </a:p>
          <a:p>
            <a:r>
              <a:rPr lang="en-GB" dirty="0" smtClean="0">
                <a:effectLst/>
              </a:rPr>
              <a:t>Continue to breathe in through your nose and out through your mouth. Try to inhale enough so that your lower abdomen rises and falls. Count slowly as you exhale.</a:t>
            </a:r>
          </a:p>
          <a:p>
            <a:r>
              <a:rPr lang="en-GB" dirty="0" smtClean="0">
                <a:effectLst/>
              </a:rPr>
              <a:t>If you find it difficult breathing from your abdomen while sitting up, try lying down. Put a small book on your stomach, and breathe so that the book rises as you inhale and falls as you exhale.</a:t>
            </a:r>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4125" y="5599596"/>
            <a:ext cx="1478060" cy="1154734"/>
          </a:xfrm>
          <a:prstGeom prst="rect">
            <a:avLst/>
          </a:prstGeom>
        </p:spPr>
      </p:pic>
    </p:spTree>
    <p:extLst>
      <p:ext uri="{BB962C8B-B14F-4D97-AF65-F5344CB8AC3E}">
        <p14:creationId xmlns:p14="http://schemas.microsoft.com/office/powerpoint/2010/main" val="327033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Street Corner" panose="02000400000000000000" pitchFamily="2" charset="0"/>
              </a:rPr>
              <a:t>Body Scan</a:t>
            </a:r>
            <a:endParaRPr lang="en-GB" dirty="0">
              <a:solidFill>
                <a:srgbClr val="002060"/>
              </a:solidFill>
              <a:latin typeface="Street Corner" panose="02000400000000000000" pitchFamily="2" charset="0"/>
            </a:endParaRPr>
          </a:p>
        </p:txBody>
      </p:sp>
      <p:sp>
        <p:nvSpPr>
          <p:cNvPr id="3" name="Content Placeholder 2"/>
          <p:cNvSpPr>
            <a:spLocks noGrp="1"/>
          </p:cNvSpPr>
          <p:nvPr>
            <p:ph idx="1"/>
          </p:nvPr>
        </p:nvSpPr>
        <p:spPr/>
        <p:txBody>
          <a:bodyPr/>
          <a:lstStyle/>
          <a:p>
            <a:r>
              <a:rPr lang="en-GB" dirty="0" smtClean="0"/>
              <a:t>When/where can you do this</a:t>
            </a:r>
          </a:p>
          <a:p>
            <a:r>
              <a:rPr lang="en-GB" dirty="0" smtClean="0"/>
              <a:t>Why? </a:t>
            </a:r>
          </a:p>
          <a:p>
            <a:r>
              <a:rPr lang="en-GB" dirty="0" smtClean="0"/>
              <a:t>Helps with sleep – Sleep management</a:t>
            </a:r>
          </a:p>
          <a:p>
            <a:r>
              <a:rPr lang="en-GB" dirty="0" smtClean="0"/>
              <a:t>Relax after a stressful day</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1246" y="5599596"/>
            <a:ext cx="1478060" cy="1154734"/>
          </a:xfrm>
          <a:prstGeom prst="rect">
            <a:avLst/>
          </a:prstGeom>
        </p:spPr>
      </p:pic>
    </p:spTree>
    <p:extLst>
      <p:ext uri="{BB962C8B-B14F-4D97-AF65-F5344CB8AC3E}">
        <p14:creationId xmlns:p14="http://schemas.microsoft.com/office/powerpoint/2010/main" val="3542439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908</Words>
  <Application>Microsoft Office PowerPoint</Application>
  <PresentationFormat>Widescreen</PresentationFormat>
  <Paragraphs>68</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Street Corner</vt:lpstr>
      <vt:lpstr>Office Theme</vt:lpstr>
      <vt:lpstr>Relaxation</vt:lpstr>
      <vt:lpstr>What is Relaxation</vt:lpstr>
      <vt:lpstr>PowerPoint Presentation</vt:lpstr>
      <vt:lpstr>PowerPoint Presentation</vt:lpstr>
      <vt:lpstr>When the relaxation response is activated, your:</vt:lpstr>
      <vt:lpstr>PowerPoint Presentation</vt:lpstr>
      <vt:lpstr>Why Relaxation </vt:lpstr>
      <vt:lpstr>Deep Breathing</vt:lpstr>
      <vt:lpstr>Body Scan</vt:lpstr>
      <vt:lpstr>Body Scan Sequence:</vt:lpstr>
      <vt:lpstr>Feel it</vt:lpstr>
      <vt:lpstr>Square breathing</vt:lpstr>
      <vt:lpstr>Visualisation </vt:lpstr>
      <vt:lpstr>PowerPoint Presentation</vt:lpstr>
      <vt:lpstr>PowerPoint Presentation</vt:lpstr>
      <vt:lpstr>Online apps/Signposting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Abigail Oakley</dc:creator>
  <cp:lastModifiedBy>Abigail Oakley</cp:lastModifiedBy>
  <cp:revision>18</cp:revision>
  <cp:lastPrinted>2019-05-14T09:55:04Z</cp:lastPrinted>
  <dcterms:created xsi:type="dcterms:W3CDTF">2019-02-01T08:17:20Z</dcterms:created>
  <dcterms:modified xsi:type="dcterms:W3CDTF">2020-09-29T09:27:42Z</dcterms:modified>
</cp:coreProperties>
</file>