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A6651-595E-4EE4-8FE6-640C0017C4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F0D9F-D256-42A7-9946-2C1B65AE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7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4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4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3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8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1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6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9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0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6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0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1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3513-4378-4D43-BD9C-944E9324D281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7010F-9345-48DF-B142-44435A52F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38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18975" y="260560"/>
            <a:ext cx="1202440" cy="7201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Choking</a:t>
            </a:r>
          </a:p>
          <a:p>
            <a:pPr algn="ctr"/>
            <a:r>
              <a:rPr lang="en-GB" sz="1100" dirty="0" smtClean="0">
                <a:latin typeface="Arial Rounded MT Bold" pitchFamily="34" charset="0"/>
              </a:rPr>
              <a:t>(airway blocked)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691600" y="260560"/>
            <a:ext cx="1202440" cy="926988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Recurrent chest infections;</a:t>
            </a:r>
          </a:p>
          <a:p>
            <a:pPr algn="ctr"/>
            <a:r>
              <a:rPr lang="en-GB" sz="1100" dirty="0" smtClean="0">
                <a:latin typeface="Arial Rounded MT Bold" pitchFamily="34" charset="0"/>
              </a:rPr>
              <a:t>suspected aspiration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153530" y="290664"/>
            <a:ext cx="1202440" cy="7201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Recurrent</a:t>
            </a:r>
          </a:p>
          <a:p>
            <a:pPr algn="ctr"/>
            <a:r>
              <a:rPr lang="en-GB" sz="1100" dirty="0" smtClean="0">
                <a:latin typeface="Arial Rounded MT Bold" pitchFamily="34" charset="0"/>
              </a:rPr>
              <a:t>coughing on food/ fluids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136844" y="332570"/>
            <a:ext cx="1202440" cy="720100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Reduced oral intake and/or </a:t>
            </a:r>
            <a:r>
              <a:rPr lang="en-GB" sz="1100" dirty="0">
                <a:latin typeface="Arial Rounded MT Bold" pitchFamily="34" charset="0"/>
              </a:rPr>
              <a:t>w</a:t>
            </a:r>
            <a:r>
              <a:rPr lang="en-GB" sz="1100" dirty="0" smtClean="0">
                <a:latin typeface="Arial Rounded MT Bold" pitchFamily="34" charset="0"/>
              </a:rPr>
              <a:t>eight loss 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7618150" y="290663"/>
            <a:ext cx="1202440" cy="1006577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Mouth holding/ spitting </a:t>
            </a:r>
            <a:r>
              <a:rPr lang="en-GB" sz="1100" dirty="0">
                <a:latin typeface="Arial Rounded MT Bold" pitchFamily="34" charset="0"/>
              </a:rPr>
              <a:t>out/ </a:t>
            </a:r>
            <a:r>
              <a:rPr lang="en-GB" sz="1100" dirty="0" smtClean="0">
                <a:latin typeface="Arial Rounded MT Bold" pitchFamily="34" charset="0"/>
              </a:rPr>
              <a:t>stopped </a:t>
            </a:r>
            <a:r>
              <a:rPr lang="en-GB" sz="1100" dirty="0">
                <a:latin typeface="Arial Rounded MT Bold" pitchFamily="34" charset="0"/>
              </a:rPr>
              <a:t>eating 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3372970" y="1423200"/>
            <a:ext cx="1991140" cy="886966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 Rounded MT Bold" pitchFamily="34" charset="0"/>
            </a:endParaRPr>
          </a:p>
          <a:p>
            <a:pPr algn="ctr"/>
            <a:r>
              <a:rPr lang="en-GB" sz="1100" dirty="0" smtClean="0">
                <a:latin typeface="Arial Rounded MT Bold" pitchFamily="34" charset="0"/>
              </a:rPr>
              <a:t>Complete </a:t>
            </a:r>
            <a:r>
              <a:rPr lang="en-GB" sz="1100" i="1" dirty="0" smtClean="0">
                <a:latin typeface="Arial Rounded MT Bold" pitchFamily="34" charset="0"/>
              </a:rPr>
              <a:t>Managing </a:t>
            </a:r>
            <a:r>
              <a:rPr lang="en-GB" sz="1100" i="1" dirty="0">
                <a:latin typeface="Arial Rounded MT Bold" pitchFamily="34" charset="0"/>
              </a:rPr>
              <a:t>D</a:t>
            </a:r>
            <a:r>
              <a:rPr lang="en-GB" sz="1100" i="1" dirty="0" smtClean="0">
                <a:latin typeface="Arial Rounded MT Bold" pitchFamily="34" charset="0"/>
              </a:rPr>
              <a:t>ysphagia Checklist</a:t>
            </a:r>
          </a:p>
          <a:p>
            <a:pPr algn="ctr"/>
            <a:endParaRPr lang="en-GB" sz="1200" b="1" dirty="0" smtClean="0">
              <a:latin typeface="Arial Rounded MT Bold" pitchFamily="34" charset="0"/>
            </a:endParaRPr>
          </a:p>
          <a:p>
            <a:pPr algn="ctr"/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12" name="Flowchart: Preparation 11"/>
          <p:cNvSpPr/>
          <p:nvPr/>
        </p:nvSpPr>
        <p:spPr>
          <a:xfrm>
            <a:off x="7020340" y="1772770"/>
            <a:ext cx="2043800" cy="1197190"/>
          </a:xfrm>
          <a:prstGeom prst="flowChartPreparation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Follow</a:t>
            </a:r>
          </a:p>
          <a:p>
            <a:pPr algn="ctr"/>
            <a:r>
              <a:rPr lang="en-GB" sz="1100" i="1" dirty="0" smtClean="0">
                <a:latin typeface="Arial Rounded MT Bold" pitchFamily="34" charset="0"/>
              </a:rPr>
              <a:t>Feeding Safely Routines </a:t>
            </a:r>
            <a:r>
              <a:rPr lang="en-GB" sz="1100" dirty="0" smtClean="0">
                <a:latin typeface="Arial Rounded MT Bold" pitchFamily="34" charset="0"/>
              </a:rPr>
              <a:t>and</a:t>
            </a:r>
          </a:p>
          <a:p>
            <a:pPr algn="ctr"/>
            <a:r>
              <a:rPr lang="en-GB" sz="1100" i="1" dirty="0" smtClean="0">
                <a:latin typeface="Arial Rounded MT Bold" pitchFamily="34" charset="0"/>
              </a:rPr>
              <a:t>Advice for Challenging Behaviour</a:t>
            </a:r>
            <a:endParaRPr lang="en-GB" sz="1100" i="1" dirty="0">
              <a:latin typeface="Arial Rounded MT Bold" pitchFamily="34" charset="0"/>
            </a:endParaRPr>
          </a:p>
        </p:txBody>
      </p:sp>
      <p:sp>
        <p:nvSpPr>
          <p:cNvPr id="13" name="Flowchart: Preparation 12"/>
          <p:cNvSpPr/>
          <p:nvPr/>
        </p:nvSpPr>
        <p:spPr>
          <a:xfrm>
            <a:off x="107380" y="3320985"/>
            <a:ext cx="1494422" cy="873695"/>
          </a:xfrm>
          <a:prstGeom prst="flowChartPreparation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Risk identified?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0195" y="4545105"/>
            <a:ext cx="40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 Rounded MT Bold" pitchFamily="34" charset="0"/>
              </a:rPr>
              <a:t>NO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33" name="Flowchart: Data 32"/>
          <p:cNvSpPr/>
          <p:nvPr/>
        </p:nvSpPr>
        <p:spPr>
          <a:xfrm>
            <a:off x="3551985" y="3882766"/>
            <a:ext cx="1634500" cy="612648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Has the problem resolved ?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48" name="Flowchart: Alternate Process 47"/>
          <p:cNvSpPr/>
          <p:nvPr/>
        </p:nvSpPr>
        <p:spPr>
          <a:xfrm>
            <a:off x="2915770" y="5085230"/>
            <a:ext cx="1202440" cy="720100"/>
          </a:xfrm>
          <a:prstGeom prst="flowChartAlternateProces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Refer to SLT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72970" y="4679600"/>
            <a:ext cx="406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 Rounded MT Bold" pitchFamily="34" charset="0"/>
              </a:rPr>
              <a:t>NO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32050" y="4679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 Rounded MT Bold" pitchFamily="34" charset="0"/>
              </a:rPr>
              <a:t>YES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31" name="Flowchart: Preparation 30"/>
          <p:cNvSpPr/>
          <p:nvPr/>
        </p:nvSpPr>
        <p:spPr>
          <a:xfrm>
            <a:off x="7210088" y="3429000"/>
            <a:ext cx="1754522" cy="1152160"/>
          </a:xfrm>
          <a:prstGeom prst="flowChartPreparation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Complete </a:t>
            </a:r>
            <a:r>
              <a:rPr lang="en-GB" sz="1100" i="1" dirty="0" smtClean="0">
                <a:latin typeface="Arial Rounded MT Bold" pitchFamily="34" charset="0"/>
              </a:rPr>
              <a:t>Managing Dysphagia Checklist</a:t>
            </a:r>
            <a:endParaRPr lang="en-GB" sz="1100" i="1" dirty="0">
              <a:latin typeface="Arial Rounded MT Bold" pitchFamily="34" charset="0"/>
            </a:endParaRPr>
          </a:p>
        </p:txBody>
      </p:sp>
      <p:sp>
        <p:nvSpPr>
          <p:cNvPr id="36" name="Flowchart: Alternate Process 35"/>
          <p:cNvSpPr/>
          <p:nvPr/>
        </p:nvSpPr>
        <p:spPr>
          <a:xfrm>
            <a:off x="4644010" y="5085230"/>
            <a:ext cx="1202440" cy="7201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No need to refer to SLT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41" name="Flowchart: Alternate Process 40"/>
          <p:cNvSpPr/>
          <p:nvPr/>
        </p:nvSpPr>
        <p:spPr>
          <a:xfrm>
            <a:off x="287767" y="5086021"/>
            <a:ext cx="1202440" cy="7201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No need to refer to SLT:</a:t>
            </a:r>
          </a:p>
          <a:p>
            <a:pPr algn="ctr"/>
            <a:r>
              <a:rPr lang="en-GB" sz="1100" dirty="0" smtClean="0">
                <a:latin typeface="Arial Rounded MT Bold" pitchFamily="34" charset="0"/>
              </a:rPr>
              <a:t>monitor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48044" y="335699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 Rounded MT Bold" pitchFamily="34" charset="0"/>
              </a:rPr>
              <a:t>YES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39" name="Flowchart: Alternate Process 38"/>
          <p:cNvSpPr/>
          <p:nvPr/>
        </p:nvSpPr>
        <p:spPr>
          <a:xfrm>
            <a:off x="4665740" y="290664"/>
            <a:ext cx="1202440" cy="926988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Resident reports swallowing  difficulties</a:t>
            </a:r>
            <a:endParaRPr lang="en-GB" sz="1000" dirty="0">
              <a:latin typeface="Arial Rounded MT Bold" pitchFamily="34" charset="0"/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107380" y="1459677"/>
            <a:ext cx="1382827" cy="911688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Rounded MT Bold" pitchFamily="34" charset="0"/>
              </a:rPr>
              <a:t>Complete </a:t>
            </a:r>
            <a:r>
              <a:rPr lang="en-GB" sz="1100" dirty="0" smtClean="0">
                <a:latin typeface="Arial Rounded MT Bold" pitchFamily="34" charset="0"/>
              </a:rPr>
              <a:t>Nursing / Care Home Risk Assessment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42" name="Flowchart: Alternate Process 41"/>
          <p:cNvSpPr/>
          <p:nvPr/>
        </p:nvSpPr>
        <p:spPr>
          <a:xfrm>
            <a:off x="7452400" y="5085230"/>
            <a:ext cx="1202440" cy="720100"/>
          </a:xfrm>
          <a:prstGeom prst="flowChartAlternateProces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If indicated refer to SLT</a:t>
            </a:r>
            <a:endParaRPr lang="en-GB" sz="1100" dirty="0">
              <a:latin typeface="Arial Rounded MT Bold" pitchFamily="34" charset="0"/>
            </a:endParaRPr>
          </a:p>
        </p:txBody>
      </p:sp>
      <p:sp>
        <p:nvSpPr>
          <p:cNvPr id="43" name="Flowchart: Preparation 42"/>
          <p:cNvSpPr/>
          <p:nvPr/>
        </p:nvSpPr>
        <p:spPr>
          <a:xfrm>
            <a:off x="3415995" y="2722390"/>
            <a:ext cx="1948115" cy="778620"/>
          </a:xfrm>
          <a:prstGeom prst="flowChartPreparation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Arial Rounded MT Bold" pitchFamily="34" charset="0"/>
              </a:rPr>
              <a:t>Follow</a:t>
            </a:r>
          </a:p>
          <a:p>
            <a:pPr algn="ctr"/>
            <a:r>
              <a:rPr lang="en-GB" sz="1100" i="1" dirty="0" smtClean="0">
                <a:latin typeface="Arial Rounded MT Bold" pitchFamily="34" charset="0"/>
              </a:rPr>
              <a:t>Feeding Safely Routines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90720" y="2371365"/>
            <a:ext cx="8074" cy="949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55471" y="1017136"/>
            <a:ext cx="0" cy="4425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285550" y="1217652"/>
            <a:ext cx="1080150" cy="679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1" idx="2"/>
            <a:endCxn id="43" idx="0"/>
          </p:cNvCxnSpPr>
          <p:nvPr/>
        </p:nvCxnSpPr>
        <p:spPr>
          <a:xfrm>
            <a:off x="4368540" y="2310166"/>
            <a:ext cx="21513" cy="4122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8" idx="2"/>
            <a:endCxn id="11" idx="3"/>
          </p:cNvCxnSpPr>
          <p:nvPr/>
        </p:nvCxnSpPr>
        <p:spPr>
          <a:xfrm flipH="1">
            <a:off x="5364110" y="1052670"/>
            <a:ext cx="1373954" cy="8140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3" idx="2"/>
          </p:cNvCxnSpPr>
          <p:nvPr/>
        </p:nvCxnSpPr>
        <p:spPr>
          <a:xfrm>
            <a:off x="854591" y="4194680"/>
            <a:ext cx="19420" cy="8913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9" idx="2"/>
          </p:cNvCxnSpPr>
          <p:nvPr/>
        </p:nvCxnSpPr>
        <p:spPr>
          <a:xfrm>
            <a:off x="5266960" y="1217652"/>
            <a:ext cx="0" cy="2055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1490207" y="2288633"/>
            <a:ext cx="1882763" cy="13294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551985" y="4495414"/>
            <a:ext cx="371925" cy="5898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16020" y="4495414"/>
            <a:ext cx="432060" cy="5906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087349" y="1297240"/>
            <a:ext cx="0" cy="4755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</p:cNvCxnSpPr>
          <p:nvPr/>
        </p:nvCxnSpPr>
        <p:spPr>
          <a:xfrm>
            <a:off x="8042240" y="2969960"/>
            <a:ext cx="0" cy="459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1" idx="2"/>
          </p:cNvCxnSpPr>
          <p:nvPr/>
        </p:nvCxnSpPr>
        <p:spPr>
          <a:xfrm>
            <a:off x="8087349" y="4581160"/>
            <a:ext cx="0" cy="5040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082" y="6055811"/>
            <a:ext cx="629442" cy="61786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555721" y="6195603"/>
            <a:ext cx="2914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 Rounded MT Bold" pitchFamily="34" charset="0"/>
              </a:rPr>
              <a:t>Referral Flow </a:t>
            </a:r>
            <a:r>
              <a:rPr lang="en-GB" sz="2000" b="1" dirty="0" smtClean="0">
                <a:latin typeface="Arial Rounded MT Bold" pitchFamily="34" charset="0"/>
              </a:rPr>
              <a:t>Chart</a:t>
            </a:r>
            <a:endParaRPr lang="en-GB" sz="2000" dirty="0"/>
          </a:p>
          <a:p>
            <a:r>
              <a:rPr lang="en-GB" sz="800" dirty="0"/>
              <a:t>Information created / adapted by Solent NHS Trust Adult Speech </a:t>
            </a:r>
            <a:r>
              <a:rPr lang="en-GB" sz="800" dirty="0" smtClean="0"/>
              <a:t>&amp; </a:t>
            </a:r>
            <a:r>
              <a:rPr lang="en-GB" sz="800" dirty="0"/>
              <a:t>Language Therapy (East) 0300 123 3932</a:t>
            </a:r>
          </a:p>
          <a:p>
            <a:endParaRPr lang="en-GB" sz="2000" b="1" dirty="0">
              <a:latin typeface="Arial Rounded MT Bold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779890" y="1032188"/>
            <a:ext cx="25140" cy="4124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390053" y="3486895"/>
            <a:ext cx="21513" cy="4122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119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Solent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Houston Liesl - Speech and Language Therapist</dc:creator>
  <cp:lastModifiedBy>Smith, Ann -</cp:lastModifiedBy>
  <cp:revision>34</cp:revision>
  <cp:lastPrinted>2018-11-29T13:56:31Z</cp:lastPrinted>
  <dcterms:created xsi:type="dcterms:W3CDTF">2018-03-01T16:15:52Z</dcterms:created>
  <dcterms:modified xsi:type="dcterms:W3CDTF">2020-03-30T12:57:10Z</dcterms:modified>
</cp:coreProperties>
</file>